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0" r:id="rId2"/>
    <p:sldMasterId id="2147483652" r:id="rId3"/>
  </p:sldMasterIdLst>
  <p:sldIdLst>
    <p:sldId id="256" r:id="rId4"/>
    <p:sldId id="258" r:id="rId5"/>
    <p:sldId id="257" r:id="rId6"/>
    <p:sldId id="261" r:id="rId7"/>
    <p:sldId id="262" r:id="rId8"/>
    <p:sldId id="265" r:id="rId9"/>
    <p:sldId id="263" r:id="rId10"/>
    <p:sldId id="264" r:id="rId11"/>
    <p:sldId id="259" r:id="rId12"/>
    <p:sldId id="260" r:id="rId13"/>
    <p:sldId id="266" r:id="rId14"/>
    <p:sldId id="267" r:id="rId15"/>
    <p:sldId id="270" r:id="rId16"/>
    <p:sldId id="273" r:id="rId17"/>
    <p:sldId id="274" r:id="rId18"/>
    <p:sldId id="275" r:id="rId19"/>
    <p:sldId id="268" r:id="rId20"/>
    <p:sldId id="271" r:id="rId21"/>
    <p:sldId id="269" r:id="rId22"/>
    <p:sldId id="272" r:id="rId23"/>
    <p:sldId id="276" r:id="rId24"/>
    <p:sldId id="281" r:id="rId25"/>
    <p:sldId id="280" r:id="rId26"/>
    <p:sldId id="277" r:id="rId27"/>
    <p:sldId id="278" r:id="rId28"/>
    <p:sldId id="282" r:id="rId29"/>
    <p:sldId id="279" r:id="rId30"/>
    <p:sldId id="283" r:id="rId31"/>
    <p:sldId id="286" r:id="rId32"/>
    <p:sldId id="284" r:id="rId33"/>
    <p:sldId id="285" r:id="rId34"/>
    <p:sldId id="287" r:id="rId35"/>
    <p:sldId id="288" r:id="rId36"/>
    <p:sldId id="289" r:id="rId37"/>
    <p:sldId id="297" r:id="rId38"/>
    <p:sldId id="299" r:id="rId39"/>
    <p:sldId id="298" r:id="rId40"/>
    <p:sldId id="304" r:id="rId41"/>
    <p:sldId id="306" r:id="rId42"/>
    <p:sldId id="305" r:id="rId43"/>
    <p:sldId id="307" r:id="rId44"/>
    <p:sldId id="290" r:id="rId45"/>
    <p:sldId id="308" r:id="rId46"/>
    <p:sldId id="291" r:id="rId47"/>
    <p:sldId id="309" r:id="rId48"/>
    <p:sldId id="310" r:id="rId49"/>
    <p:sldId id="293" r:id="rId50"/>
    <p:sldId id="295" r:id="rId51"/>
    <p:sldId id="296" r:id="rId52"/>
    <p:sldId id="311" r:id="rId53"/>
    <p:sldId id="292" r:id="rId54"/>
    <p:sldId id="300" r:id="rId55"/>
    <p:sldId id="303" r:id="rId56"/>
    <p:sldId id="301" r:id="rId57"/>
    <p:sldId id="294" r:id="rId58"/>
    <p:sldId id="312" r:id="rId59"/>
    <p:sldId id="313" r:id="rId60"/>
    <p:sldId id="322" r:id="rId61"/>
    <p:sldId id="323" r:id="rId62"/>
    <p:sldId id="324" r:id="rId63"/>
    <p:sldId id="325" r:id="rId64"/>
    <p:sldId id="315" r:id="rId65"/>
    <p:sldId id="326" r:id="rId66"/>
    <p:sldId id="327" r:id="rId67"/>
    <p:sldId id="328" r:id="rId68"/>
    <p:sldId id="317" r:id="rId69"/>
    <p:sldId id="329" r:id="rId70"/>
    <p:sldId id="330" r:id="rId71"/>
    <p:sldId id="332" r:id="rId72"/>
    <p:sldId id="331" r:id="rId73"/>
    <p:sldId id="318" r:id="rId74"/>
    <p:sldId id="333" r:id="rId75"/>
    <p:sldId id="334" r:id="rId76"/>
    <p:sldId id="335" r:id="rId77"/>
    <p:sldId id="336" r:id="rId78"/>
    <p:sldId id="337" r:id="rId79"/>
    <p:sldId id="338" r:id="rId80"/>
    <p:sldId id="339" r:id="rId81"/>
    <p:sldId id="340" r:id="rId82"/>
    <p:sldId id="341" r:id="rId83"/>
    <p:sldId id="342" r:id="rId84"/>
    <p:sldId id="343" r:id="rId85"/>
    <p:sldId id="344" r:id="rId86"/>
    <p:sldId id="345" r:id="rId87"/>
    <p:sldId id="346" r:id="rId88"/>
    <p:sldId id="319" r:id="rId89"/>
    <p:sldId id="347" r:id="rId90"/>
    <p:sldId id="348" r:id="rId91"/>
    <p:sldId id="366" r:id="rId92"/>
    <p:sldId id="354" r:id="rId93"/>
    <p:sldId id="367" r:id="rId94"/>
    <p:sldId id="349" r:id="rId95"/>
    <p:sldId id="351" r:id="rId96"/>
    <p:sldId id="350" r:id="rId97"/>
    <p:sldId id="353" r:id="rId98"/>
    <p:sldId id="320" r:id="rId99"/>
    <p:sldId id="357" r:id="rId100"/>
    <p:sldId id="358" r:id="rId101"/>
    <p:sldId id="359" r:id="rId102"/>
    <p:sldId id="360" r:id="rId103"/>
    <p:sldId id="361" r:id="rId104"/>
    <p:sldId id="362" r:id="rId105"/>
    <p:sldId id="363" r:id="rId106"/>
    <p:sldId id="364" r:id="rId107"/>
    <p:sldId id="365" r:id="rId108"/>
    <p:sldId id="321" r:id="rId109"/>
    <p:sldId id="316" r:id="rId110"/>
    <p:sldId id="368" r:id="rId111"/>
    <p:sldId id="369" r:id="rId112"/>
    <p:sldId id="370" r:id="rId113"/>
    <p:sldId id="371" r:id="rId114"/>
    <p:sldId id="372" r:id="rId115"/>
    <p:sldId id="373" r:id="rId116"/>
    <p:sldId id="374" r:id="rId117"/>
    <p:sldId id="375" r:id="rId118"/>
    <p:sldId id="376" r:id="rId119"/>
    <p:sldId id="377" r:id="rId120"/>
    <p:sldId id="378" r:id="rId121"/>
    <p:sldId id="379" r:id="rId122"/>
    <p:sldId id="453" r:id="rId123"/>
    <p:sldId id="381" r:id="rId124"/>
    <p:sldId id="380" r:id="rId125"/>
    <p:sldId id="382" r:id="rId126"/>
    <p:sldId id="385" r:id="rId127"/>
    <p:sldId id="388" r:id="rId128"/>
    <p:sldId id="387" r:id="rId129"/>
    <p:sldId id="389" r:id="rId130"/>
    <p:sldId id="386" r:id="rId131"/>
    <p:sldId id="383" r:id="rId132"/>
    <p:sldId id="390" r:id="rId133"/>
    <p:sldId id="391" r:id="rId134"/>
    <p:sldId id="392" r:id="rId135"/>
    <p:sldId id="393" r:id="rId136"/>
    <p:sldId id="394" r:id="rId137"/>
    <p:sldId id="395" r:id="rId138"/>
    <p:sldId id="396" r:id="rId139"/>
    <p:sldId id="397" r:id="rId140"/>
    <p:sldId id="398" r:id="rId141"/>
    <p:sldId id="399" r:id="rId142"/>
    <p:sldId id="400" r:id="rId143"/>
    <p:sldId id="401" r:id="rId144"/>
    <p:sldId id="402" r:id="rId145"/>
    <p:sldId id="403" r:id="rId146"/>
    <p:sldId id="404" r:id="rId147"/>
    <p:sldId id="405" r:id="rId148"/>
    <p:sldId id="406" r:id="rId149"/>
    <p:sldId id="407" r:id="rId150"/>
    <p:sldId id="411" r:id="rId151"/>
    <p:sldId id="412" r:id="rId152"/>
    <p:sldId id="414" r:id="rId153"/>
    <p:sldId id="413" r:id="rId154"/>
    <p:sldId id="417" r:id="rId155"/>
    <p:sldId id="415" r:id="rId156"/>
    <p:sldId id="416" r:id="rId157"/>
    <p:sldId id="418" r:id="rId158"/>
    <p:sldId id="419" r:id="rId159"/>
    <p:sldId id="420" r:id="rId160"/>
    <p:sldId id="421" r:id="rId161"/>
    <p:sldId id="424" r:id="rId162"/>
    <p:sldId id="422" r:id="rId163"/>
    <p:sldId id="425" r:id="rId164"/>
    <p:sldId id="426" r:id="rId165"/>
    <p:sldId id="423" r:id="rId166"/>
    <p:sldId id="427" r:id="rId167"/>
    <p:sldId id="428" r:id="rId168"/>
    <p:sldId id="429" r:id="rId169"/>
    <p:sldId id="430" r:id="rId170"/>
    <p:sldId id="431" r:id="rId171"/>
    <p:sldId id="432" r:id="rId172"/>
    <p:sldId id="433" r:id="rId173"/>
    <p:sldId id="434" r:id="rId174"/>
    <p:sldId id="435" r:id="rId175"/>
    <p:sldId id="437" r:id="rId176"/>
    <p:sldId id="436" r:id="rId177"/>
    <p:sldId id="439" r:id="rId178"/>
    <p:sldId id="440" r:id="rId179"/>
    <p:sldId id="442" r:id="rId180"/>
    <p:sldId id="443" r:id="rId181"/>
    <p:sldId id="444" r:id="rId182"/>
    <p:sldId id="445" r:id="rId183"/>
    <p:sldId id="446" r:id="rId184"/>
    <p:sldId id="447" r:id="rId185"/>
    <p:sldId id="448" r:id="rId186"/>
    <p:sldId id="408" r:id="rId187"/>
    <p:sldId id="409" r:id="rId188"/>
    <p:sldId id="410" r:id="rId189"/>
    <p:sldId id="454" r:id="rId190"/>
    <p:sldId id="455" r:id="rId191"/>
    <p:sldId id="457" r:id="rId192"/>
    <p:sldId id="456" r:id="rId193"/>
    <p:sldId id="458" r:id="rId194"/>
    <p:sldId id="459" r:id="rId195"/>
    <p:sldId id="460" r:id="rId196"/>
    <p:sldId id="462" r:id="rId197"/>
    <p:sldId id="463" r:id="rId198"/>
    <p:sldId id="465" r:id="rId199"/>
    <p:sldId id="464" r:id="rId200"/>
    <p:sldId id="466" r:id="rId201"/>
    <p:sldId id="467" r:id="rId202"/>
    <p:sldId id="451" r:id="rId203"/>
    <p:sldId id="452" r:id="rId204"/>
    <p:sldId id="468" r:id="rId205"/>
    <p:sldId id="469" r:id="rId206"/>
    <p:sldId id="470" r:id="rId207"/>
    <p:sldId id="471" r:id="rId208"/>
    <p:sldId id="472" r:id="rId209"/>
    <p:sldId id="473" r:id="rId210"/>
    <p:sldId id="474" r:id="rId211"/>
    <p:sldId id="475" r:id="rId212"/>
    <p:sldId id="476" r:id="rId213"/>
    <p:sldId id="477" r:id="rId214"/>
    <p:sldId id="478" r:id="rId215"/>
    <p:sldId id="479" r:id="rId216"/>
    <p:sldId id="480" r:id="rId217"/>
    <p:sldId id="449" r:id="rId218"/>
    <p:sldId id="450" r:id="rId219"/>
    <p:sldId id="481" r:id="rId220"/>
    <p:sldId id="482" r:id="rId221"/>
    <p:sldId id="483" r:id="rId222"/>
    <p:sldId id="484" r:id="rId223"/>
    <p:sldId id="485" r:id="rId224"/>
    <p:sldId id="486" r:id="rId225"/>
    <p:sldId id="491" r:id="rId226"/>
    <p:sldId id="487" r:id="rId227"/>
    <p:sldId id="488" r:id="rId228"/>
    <p:sldId id="489" r:id="rId229"/>
    <p:sldId id="490" r:id="rId230"/>
    <p:sldId id="493" r:id="rId231"/>
    <p:sldId id="492" r:id="rId232"/>
    <p:sldId id="494" r:id="rId233"/>
    <p:sldId id="495" r:id="rId234"/>
    <p:sldId id="496" r:id="rId2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23330"/>
    <a:srgbClr val="C00000"/>
    <a:srgbClr val="1E1E1E"/>
    <a:srgbClr val="F0DB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8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138" y="39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3697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4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63" Type="http://schemas.openxmlformats.org/officeDocument/2006/relationships/slide" Target="slides/slide60.xml"/><Relationship Id="rId84" Type="http://schemas.openxmlformats.org/officeDocument/2006/relationships/slide" Target="slides/slide81.xml"/><Relationship Id="rId138" Type="http://schemas.openxmlformats.org/officeDocument/2006/relationships/slide" Target="slides/slide135.xml"/><Relationship Id="rId159" Type="http://schemas.openxmlformats.org/officeDocument/2006/relationships/slide" Target="slides/slide156.xml"/><Relationship Id="rId170" Type="http://schemas.openxmlformats.org/officeDocument/2006/relationships/slide" Target="slides/slide167.xml"/><Relationship Id="rId191" Type="http://schemas.openxmlformats.org/officeDocument/2006/relationships/slide" Target="slides/slide188.xml"/><Relationship Id="rId205" Type="http://schemas.openxmlformats.org/officeDocument/2006/relationships/slide" Target="slides/slide202.xml"/><Relationship Id="rId226" Type="http://schemas.openxmlformats.org/officeDocument/2006/relationships/slide" Target="slides/slide223.xml"/><Relationship Id="rId107" Type="http://schemas.openxmlformats.org/officeDocument/2006/relationships/slide" Target="slides/slide104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53" Type="http://schemas.openxmlformats.org/officeDocument/2006/relationships/slide" Target="slides/slide50.xml"/><Relationship Id="rId74" Type="http://schemas.openxmlformats.org/officeDocument/2006/relationships/slide" Target="slides/slide71.xml"/><Relationship Id="rId128" Type="http://schemas.openxmlformats.org/officeDocument/2006/relationships/slide" Target="slides/slide125.xml"/><Relationship Id="rId149" Type="http://schemas.openxmlformats.org/officeDocument/2006/relationships/slide" Target="slides/slide146.xml"/><Relationship Id="rId5" Type="http://schemas.openxmlformats.org/officeDocument/2006/relationships/slide" Target="slides/slide2.xml"/><Relationship Id="rId95" Type="http://schemas.openxmlformats.org/officeDocument/2006/relationships/slide" Target="slides/slide92.xml"/><Relationship Id="rId160" Type="http://schemas.openxmlformats.org/officeDocument/2006/relationships/slide" Target="slides/slide157.xml"/><Relationship Id="rId181" Type="http://schemas.openxmlformats.org/officeDocument/2006/relationships/slide" Target="slides/slide178.xml"/><Relationship Id="rId216" Type="http://schemas.openxmlformats.org/officeDocument/2006/relationships/slide" Target="slides/slide213.xml"/><Relationship Id="rId237" Type="http://schemas.openxmlformats.org/officeDocument/2006/relationships/viewProps" Target="viewProps.xml"/><Relationship Id="rId22" Type="http://schemas.openxmlformats.org/officeDocument/2006/relationships/slide" Target="slides/slide19.xml"/><Relationship Id="rId43" Type="http://schemas.openxmlformats.org/officeDocument/2006/relationships/slide" Target="slides/slide40.xml"/><Relationship Id="rId64" Type="http://schemas.openxmlformats.org/officeDocument/2006/relationships/slide" Target="slides/slide61.xml"/><Relationship Id="rId118" Type="http://schemas.openxmlformats.org/officeDocument/2006/relationships/slide" Target="slides/slide115.xml"/><Relationship Id="rId139" Type="http://schemas.openxmlformats.org/officeDocument/2006/relationships/slide" Target="slides/slide136.xml"/><Relationship Id="rId80" Type="http://schemas.openxmlformats.org/officeDocument/2006/relationships/slide" Target="slides/slide77.xml"/><Relationship Id="rId85" Type="http://schemas.openxmlformats.org/officeDocument/2006/relationships/slide" Target="slides/slide82.xml"/><Relationship Id="rId150" Type="http://schemas.openxmlformats.org/officeDocument/2006/relationships/slide" Target="slides/slide147.xml"/><Relationship Id="rId155" Type="http://schemas.openxmlformats.org/officeDocument/2006/relationships/slide" Target="slides/slide152.xml"/><Relationship Id="rId171" Type="http://schemas.openxmlformats.org/officeDocument/2006/relationships/slide" Target="slides/slide168.xml"/><Relationship Id="rId176" Type="http://schemas.openxmlformats.org/officeDocument/2006/relationships/slide" Target="slides/slide173.xml"/><Relationship Id="rId192" Type="http://schemas.openxmlformats.org/officeDocument/2006/relationships/slide" Target="slides/slide189.xml"/><Relationship Id="rId197" Type="http://schemas.openxmlformats.org/officeDocument/2006/relationships/slide" Target="slides/slide194.xml"/><Relationship Id="rId206" Type="http://schemas.openxmlformats.org/officeDocument/2006/relationships/slide" Target="slides/slide203.xml"/><Relationship Id="rId227" Type="http://schemas.openxmlformats.org/officeDocument/2006/relationships/slide" Target="slides/slide224.xml"/><Relationship Id="rId201" Type="http://schemas.openxmlformats.org/officeDocument/2006/relationships/slide" Target="slides/slide198.xml"/><Relationship Id="rId222" Type="http://schemas.openxmlformats.org/officeDocument/2006/relationships/slide" Target="slides/slide219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59" Type="http://schemas.openxmlformats.org/officeDocument/2006/relationships/slide" Target="slides/slide56.xml"/><Relationship Id="rId103" Type="http://schemas.openxmlformats.org/officeDocument/2006/relationships/slide" Target="slides/slide100.xml"/><Relationship Id="rId108" Type="http://schemas.openxmlformats.org/officeDocument/2006/relationships/slide" Target="slides/slide105.xml"/><Relationship Id="rId124" Type="http://schemas.openxmlformats.org/officeDocument/2006/relationships/slide" Target="slides/slide121.xml"/><Relationship Id="rId129" Type="http://schemas.openxmlformats.org/officeDocument/2006/relationships/slide" Target="slides/slide126.xml"/><Relationship Id="rId54" Type="http://schemas.openxmlformats.org/officeDocument/2006/relationships/slide" Target="slides/slide51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91" Type="http://schemas.openxmlformats.org/officeDocument/2006/relationships/slide" Target="slides/slide88.xml"/><Relationship Id="rId96" Type="http://schemas.openxmlformats.org/officeDocument/2006/relationships/slide" Target="slides/slide93.xml"/><Relationship Id="rId140" Type="http://schemas.openxmlformats.org/officeDocument/2006/relationships/slide" Target="slides/slide137.xml"/><Relationship Id="rId145" Type="http://schemas.openxmlformats.org/officeDocument/2006/relationships/slide" Target="slides/slide142.xml"/><Relationship Id="rId161" Type="http://schemas.openxmlformats.org/officeDocument/2006/relationships/slide" Target="slides/slide158.xml"/><Relationship Id="rId166" Type="http://schemas.openxmlformats.org/officeDocument/2006/relationships/slide" Target="slides/slide163.xml"/><Relationship Id="rId182" Type="http://schemas.openxmlformats.org/officeDocument/2006/relationships/slide" Target="slides/slide179.xml"/><Relationship Id="rId187" Type="http://schemas.openxmlformats.org/officeDocument/2006/relationships/slide" Target="slides/slide184.xml"/><Relationship Id="rId217" Type="http://schemas.openxmlformats.org/officeDocument/2006/relationships/slide" Target="slides/slide21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212" Type="http://schemas.openxmlformats.org/officeDocument/2006/relationships/slide" Target="slides/slide209.xml"/><Relationship Id="rId233" Type="http://schemas.openxmlformats.org/officeDocument/2006/relationships/slide" Target="slides/slide230.xml"/><Relationship Id="rId238" Type="http://schemas.openxmlformats.org/officeDocument/2006/relationships/theme" Target="theme/theme1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49" Type="http://schemas.openxmlformats.org/officeDocument/2006/relationships/slide" Target="slides/slide46.xml"/><Relationship Id="rId114" Type="http://schemas.openxmlformats.org/officeDocument/2006/relationships/slide" Target="slides/slide111.xml"/><Relationship Id="rId119" Type="http://schemas.openxmlformats.org/officeDocument/2006/relationships/slide" Target="slides/slide116.xml"/><Relationship Id="rId44" Type="http://schemas.openxmlformats.org/officeDocument/2006/relationships/slide" Target="slides/slide41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81" Type="http://schemas.openxmlformats.org/officeDocument/2006/relationships/slide" Target="slides/slide78.xml"/><Relationship Id="rId86" Type="http://schemas.openxmlformats.org/officeDocument/2006/relationships/slide" Target="slides/slide83.xml"/><Relationship Id="rId130" Type="http://schemas.openxmlformats.org/officeDocument/2006/relationships/slide" Target="slides/slide127.xml"/><Relationship Id="rId135" Type="http://schemas.openxmlformats.org/officeDocument/2006/relationships/slide" Target="slides/slide132.xml"/><Relationship Id="rId151" Type="http://schemas.openxmlformats.org/officeDocument/2006/relationships/slide" Target="slides/slide148.xml"/><Relationship Id="rId156" Type="http://schemas.openxmlformats.org/officeDocument/2006/relationships/slide" Target="slides/slide153.xml"/><Relationship Id="rId177" Type="http://schemas.openxmlformats.org/officeDocument/2006/relationships/slide" Target="slides/slide174.xml"/><Relationship Id="rId198" Type="http://schemas.openxmlformats.org/officeDocument/2006/relationships/slide" Target="slides/slide195.xml"/><Relationship Id="rId172" Type="http://schemas.openxmlformats.org/officeDocument/2006/relationships/slide" Target="slides/slide169.xml"/><Relationship Id="rId193" Type="http://schemas.openxmlformats.org/officeDocument/2006/relationships/slide" Target="slides/slide190.xml"/><Relationship Id="rId202" Type="http://schemas.openxmlformats.org/officeDocument/2006/relationships/slide" Target="slides/slide199.xml"/><Relationship Id="rId207" Type="http://schemas.openxmlformats.org/officeDocument/2006/relationships/slide" Target="slides/slide204.xml"/><Relationship Id="rId223" Type="http://schemas.openxmlformats.org/officeDocument/2006/relationships/slide" Target="slides/slide220.xml"/><Relationship Id="rId228" Type="http://schemas.openxmlformats.org/officeDocument/2006/relationships/slide" Target="slides/slide22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109" Type="http://schemas.openxmlformats.org/officeDocument/2006/relationships/slide" Target="slides/slide10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97" Type="http://schemas.openxmlformats.org/officeDocument/2006/relationships/slide" Target="slides/slide94.xml"/><Relationship Id="rId104" Type="http://schemas.openxmlformats.org/officeDocument/2006/relationships/slide" Target="slides/slide101.xml"/><Relationship Id="rId120" Type="http://schemas.openxmlformats.org/officeDocument/2006/relationships/slide" Target="slides/slide117.xml"/><Relationship Id="rId125" Type="http://schemas.openxmlformats.org/officeDocument/2006/relationships/slide" Target="slides/slide122.xml"/><Relationship Id="rId141" Type="http://schemas.openxmlformats.org/officeDocument/2006/relationships/slide" Target="slides/slide138.xml"/><Relationship Id="rId146" Type="http://schemas.openxmlformats.org/officeDocument/2006/relationships/slide" Target="slides/slide143.xml"/><Relationship Id="rId167" Type="http://schemas.openxmlformats.org/officeDocument/2006/relationships/slide" Target="slides/slide164.xml"/><Relationship Id="rId188" Type="http://schemas.openxmlformats.org/officeDocument/2006/relationships/slide" Target="slides/slide185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92" Type="http://schemas.openxmlformats.org/officeDocument/2006/relationships/slide" Target="slides/slide89.xml"/><Relationship Id="rId162" Type="http://schemas.openxmlformats.org/officeDocument/2006/relationships/slide" Target="slides/slide159.xml"/><Relationship Id="rId183" Type="http://schemas.openxmlformats.org/officeDocument/2006/relationships/slide" Target="slides/slide180.xml"/><Relationship Id="rId213" Type="http://schemas.openxmlformats.org/officeDocument/2006/relationships/slide" Target="slides/slide210.xml"/><Relationship Id="rId218" Type="http://schemas.openxmlformats.org/officeDocument/2006/relationships/slide" Target="slides/slide215.xml"/><Relationship Id="rId234" Type="http://schemas.openxmlformats.org/officeDocument/2006/relationships/slide" Target="slides/slide231.xml"/><Relationship Id="rId239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Relationship Id="rId87" Type="http://schemas.openxmlformats.org/officeDocument/2006/relationships/slide" Target="slides/slide84.xml"/><Relationship Id="rId110" Type="http://schemas.openxmlformats.org/officeDocument/2006/relationships/slide" Target="slides/slide107.xml"/><Relationship Id="rId115" Type="http://schemas.openxmlformats.org/officeDocument/2006/relationships/slide" Target="slides/slide112.xml"/><Relationship Id="rId131" Type="http://schemas.openxmlformats.org/officeDocument/2006/relationships/slide" Target="slides/slide128.xml"/><Relationship Id="rId136" Type="http://schemas.openxmlformats.org/officeDocument/2006/relationships/slide" Target="slides/slide133.xml"/><Relationship Id="rId157" Type="http://schemas.openxmlformats.org/officeDocument/2006/relationships/slide" Target="slides/slide154.xml"/><Relationship Id="rId178" Type="http://schemas.openxmlformats.org/officeDocument/2006/relationships/slide" Target="slides/slide175.xml"/><Relationship Id="rId61" Type="http://schemas.openxmlformats.org/officeDocument/2006/relationships/slide" Target="slides/slide58.xml"/><Relationship Id="rId82" Type="http://schemas.openxmlformats.org/officeDocument/2006/relationships/slide" Target="slides/slide79.xml"/><Relationship Id="rId152" Type="http://schemas.openxmlformats.org/officeDocument/2006/relationships/slide" Target="slides/slide149.xml"/><Relationship Id="rId173" Type="http://schemas.openxmlformats.org/officeDocument/2006/relationships/slide" Target="slides/slide170.xml"/><Relationship Id="rId194" Type="http://schemas.openxmlformats.org/officeDocument/2006/relationships/slide" Target="slides/slide191.xml"/><Relationship Id="rId199" Type="http://schemas.openxmlformats.org/officeDocument/2006/relationships/slide" Target="slides/slide196.xml"/><Relationship Id="rId203" Type="http://schemas.openxmlformats.org/officeDocument/2006/relationships/slide" Target="slides/slide200.xml"/><Relationship Id="rId208" Type="http://schemas.openxmlformats.org/officeDocument/2006/relationships/slide" Target="slides/slide205.xml"/><Relationship Id="rId229" Type="http://schemas.openxmlformats.org/officeDocument/2006/relationships/slide" Target="slides/slide226.xml"/><Relationship Id="rId19" Type="http://schemas.openxmlformats.org/officeDocument/2006/relationships/slide" Target="slides/slide16.xml"/><Relationship Id="rId224" Type="http://schemas.openxmlformats.org/officeDocument/2006/relationships/slide" Target="slides/slide221.xml"/><Relationship Id="rId14" Type="http://schemas.openxmlformats.org/officeDocument/2006/relationships/slide" Target="slides/slide11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56" Type="http://schemas.openxmlformats.org/officeDocument/2006/relationships/slide" Target="slides/slide53.xml"/><Relationship Id="rId77" Type="http://schemas.openxmlformats.org/officeDocument/2006/relationships/slide" Target="slides/slide74.xml"/><Relationship Id="rId100" Type="http://schemas.openxmlformats.org/officeDocument/2006/relationships/slide" Target="slides/slide97.xml"/><Relationship Id="rId105" Type="http://schemas.openxmlformats.org/officeDocument/2006/relationships/slide" Target="slides/slide102.xml"/><Relationship Id="rId126" Type="http://schemas.openxmlformats.org/officeDocument/2006/relationships/slide" Target="slides/slide123.xml"/><Relationship Id="rId147" Type="http://schemas.openxmlformats.org/officeDocument/2006/relationships/slide" Target="slides/slide144.xml"/><Relationship Id="rId168" Type="http://schemas.openxmlformats.org/officeDocument/2006/relationships/slide" Target="slides/slide165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93" Type="http://schemas.openxmlformats.org/officeDocument/2006/relationships/slide" Target="slides/slide90.xml"/><Relationship Id="rId98" Type="http://schemas.openxmlformats.org/officeDocument/2006/relationships/slide" Target="slides/slide95.xml"/><Relationship Id="rId121" Type="http://schemas.openxmlformats.org/officeDocument/2006/relationships/slide" Target="slides/slide118.xml"/><Relationship Id="rId142" Type="http://schemas.openxmlformats.org/officeDocument/2006/relationships/slide" Target="slides/slide139.xml"/><Relationship Id="rId163" Type="http://schemas.openxmlformats.org/officeDocument/2006/relationships/slide" Target="slides/slide160.xml"/><Relationship Id="rId184" Type="http://schemas.openxmlformats.org/officeDocument/2006/relationships/slide" Target="slides/slide181.xml"/><Relationship Id="rId189" Type="http://schemas.openxmlformats.org/officeDocument/2006/relationships/slide" Target="slides/slide186.xml"/><Relationship Id="rId219" Type="http://schemas.openxmlformats.org/officeDocument/2006/relationships/slide" Target="slides/slide216.xml"/><Relationship Id="rId3" Type="http://schemas.openxmlformats.org/officeDocument/2006/relationships/slideMaster" Target="slideMasters/slideMaster3.xml"/><Relationship Id="rId214" Type="http://schemas.openxmlformats.org/officeDocument/2006/relationships/slide" Target="slides/slide211.xml"/><Relationship Id="rId230" Type="http://schemas.openxmlformats.org/officeDocument/2006/relationships/slide" Target="slides/slide227.xml"/><Relationship Id="rId235" Type="http://schemas.openxmlformats.org/officeDocument/2006/relationships/slide" Target="slides/slide232.xml"/><Relationship Id="rId25" Type="http://schemas.openxmlformats.org/officeDocument/2006/relationships/slide" Target="slides/slide22.xml"/><Relationship Id="rId46" Type="http://schemas.openxmlformats.org/officeDocument/2006/relationships/slide" Target="slides/slide43.xml"/><Relationship Id="rId67" Type="http://schemas.openxmlformats.org/officeDocument/2006/relationships/slide" Target="slides/slide64.xml"/><Relationship Id="rId116" Type="http://schemas.openxmlformats.org/officeDocument/2006/relationships/slide" Target="slides/slide113.xml"/><Relationship Id="rId137" Type="http://schemas.openxmlformats.org/officeDocument/2006/relationships/slide" Target="slides/slide134.xml"/><Relationship Id="rId158" Type="http://schemas.openxmlformats.org/officeDocument/2006/relationships/slide" Target="slides/slide155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62" Type="http://schemas.openxmlformats.org/officeDocument/2006/relationships/slide" Target="slides/slide59.xml"/><Relationship Id="rId83" Type="http://schemas.openxmlformats.org/officeDocument/2006/relationships/slide" Target="slides/slide80.xml"/><Relationship Id="rId88" Type="http://schemas.openxmlformats.org/officeDocument/2006/relationships/slide" Target="slides/slide85.xml"/><Relationship Id="rId111" Type="http://schemas.openxmlformats.org/officeDocument/2006/relationships/slide" Target="slides/slide108.xml"/><Relationship Id="rId132" Type="http://schemas.openxmlformats.org/officeDocument/2006/relationships/slide" Target="slides/slide129.xml"/><Relationship Id="rId153" Type="http://schemas.openxmlformats.org/officeDocument/2006/relationships/slide" Target="slides/slide150.xml"/><Relationship Id="rId174" Type="http://schemas.openxmlformats.org/officeDocument/2006/relationships/slide" Target="slides/slide171.xml"/><Relationship Id="rId179" Type="http://schemas.openxmlformats.org/officeDocument/2006/relationships/slide" Target="slides/slide176.xml"/><Relationship Id="rId195" Type="http://schemas.openxmlformats.org/officeDocument/2006/relationships/slide" Target="slides/slide192.xml"/><Relationship Id="rId209" Type="http://schemas.openxmlformats.org/officeDocument/2006/relationships/slide" Target="slides/slide206.xml"/><Relationship Id="rId190" Type="http://schemas.openxmlformats.org/officeDocument/2006/relationships/slide" Target="slides/slide187.xml"/><Relationship Id="rId204" Type="http://schemas.openxmlformats.org/officeDocument/2006/relationships/slide" Target="slides/slide201.xml"/><Relationship Id="rId220" Type="http://schemas.openxmlformats.org/officeDocument/2006/relationships/slide" Target="slides/slide217.xml"/><Relationship Id="rId225" Type="http://schemas.openxmlformats.org/officeDocument/2006/relationships/slide" Target="slides/slide222.xml"/><Relationship Id="rId15" Type="http://schemas.openxmlformats.org/officeDocument/2006/relationships/slide" Target="slides/slide12.xml"/><Relationship Id="rId36" Type="http://schemas.openxmlformats.org/officeDocument/2006/relationships/slide" Target="slides/slide33.xml"/><Relationship Id="rId57" Type="http://schemas.openxmlformats.org/officeDocument/2006/relationships/slide" Target="slides/slide54.xml"/><Relationship Id="rId106" Type="http://schemas.openxmlformats.org/officeDocument/2006/relationships/slide" Target="slides/slide103.xml"/><Relationship Id="rId127" Type="http://schemas.openxmlformats.org/officeDocument/2006/relationships/slide" Target="slides/slide12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52" Type="http://schemas.openxmlformats.org/officeDocument/2006/relationships/slide" Target="slides/slide49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94" Type="http://schemas.openxmlformats.org/officeDocument/2006/relationships/slide" Target="slides/slide91.xml"/><Relationship Id="rId99" Type="http://schemas.openxmlformats.org/officeDocument/2006/relationships/slide" Target="slides/slide96.xml"/><Relationship Id="rId101" Type="http://schemas.openxmlformats.org/officeDocument/2006/relationships/slide" Target="slides/slide98.xml"/><Relationship Id="rId122" Type="http://schemas.openxmlformats.org/officeDocument/2006/relationships/slide" Target="slides/slide119.xml"/><Relationship Id="rId143" Type="http://schemas.openxmlformats.org/officeDocument/2006/relationships/slide" Target="slides/slide140.xml"/><Relationship Id="rId148" Type="http://schemas.openxmlformats.org/officeDocument/2006/relationships/slide" Target="slides/slide145.xml"/><Relationship Id="rId164" Type="http://schemas.openxmlformats.org/officeDocument/2006/relationships/slide" Target="slides/slide161.xml"/><Relationship Id="rId169" Type="http://schemas.openxmlformats.org/officeDocument/2006/relationships/slide" Target="slides/slide166.xml"/><Relationship Id="rId185" Type="http://schemas.openxmlformats.org/officeDocument/2006/relationships/slide" Target="slides/slide182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80" Type="http://schemas.openxmlformats.org/officeDocument/2006/relationships/slide" Target="slides/slide177.xml"/><Relationship Id="rId210" Type="http://schemas.openxmlformats.org/officeDocument/2006/relationships/slide" Target="slides/slide207.xml"/><Relationship Id="rId215" Type="http://schemas.openxmlformats.org/officeDocument/2006/relationships/slide" Target="slides/slide212.xml"/><Relationship Id="rId236" Type="http://schemas.openxmlformats.org/officeDocument/2006/relationships/presProps" Target="presProps.xml"/><Relationship Id="rId26" Type="http://schemas.openxmlformats.org/officeDocument/2006/relationships/slide" Target="slides/slide23.xml"/><Relationship Id="rId231" Type="http://schemas.openxmlformats.org/officeDocument/2006/relationships/slide" Target="slides/slide228.xml"/><Relationship Id="rId47" Type="http://schemas.openxmlformats.org/officeDocument/2006/relationships/slide" Target="slides/slide44.xml"/><Relationship Id="rId68" Type="http://schemas.openxmlformats.org/officeDocument/2006/relationships/slide" Target="slides/slide65.xml"/><Relationship Id="rId89" Type="http://schemas.openxmlformats.org/officeDocument/2006/relationships/slide" Target="slides/slide86.xml"/><Relationship Id="rId112" Type="http://schemas.openxmlformats.org/officeDocument/2006/relationships/slide" Target="slides/slide109.xml"/><Relationship Id="rId133" Type="http://schemas.openxmlformats.org/officeDocument/2006/relationships/slide" Target="slides/slide130.xml"/><Relationship Id="rId154" Type="http://schemas.openxmlformats.org/officeDocument/2006/relationships/slide" Target="slides/slide151.xml"/><Relationship Id="rId175" Type="http://schemas.openxmlformats.org/officeDocument/2006/relationships/slide" Target="slides/slide172.xml"/><Relationship Id="rId196" Type="http://schemas.openxmlformats.org/officeDocument/2006/relationships/slide" Target="slides/slide193.xml"/><Relationship Id="rId200" Type="http://schemas.openxmlformats.org/officeDocument/2006/relationships/slide" Target="slides/slide197.xml"/><Relationship Id="rId16" Type="http://schemas.openxmlformats.org/officeDocument/2006/relationships/slide" Target="slides/slide13.xml"/><Relationship Id="rId221" Type="http://schemas.openxmlformats.org/officeDocument/2006/relationships/slide" Target="slides/slide218.xml"/><Relationship Id="rId37" Type="http://schemas.openxmlformats.org/officeDocument/2006/relationships/slide" Target="slides/slide34.xml"/><Relationship Id="rId58" Type="http://schemas.openxmlformats.org/officeDocument/2006/relationships/slide" Target="slides/slide55.xml"/><Relationship Id="rId79" Type="http://schemas.openxmlformats.org/officeDocument/2006/relationships/slide" Target="slides/slide76.xml"/><Relationship Id="rId102" Type="http://schemas.openxmlformats.org/officeDocument/2006/relationships/slide" Target="slides/slide99.xml"/><Relationship Id="rId123" Type="http://schemas.openxmlformats.org/officeDocument/2006/relationships/slide" Target="slides/slide120.xml"/><Relationship Id="rId144" Type="http://schemas.openxmlformats.org/officeDocument/2006/relationships/slide" Target="slides/slide141.xml"/><Relationship Id="rId90" Type="http://schemas.openxmlformats.org/officeDocument/2006/relationships/slide" Target="slides/slide87.xml"/><Relationship Id="rId165" Type="http://schemas.openxmlformats.org/officeDocument/2006/relationships/slide" Target="slides/slide162.xml"/><Relationship Id="rId186" Type="http://schemas.openxmlformats.org/officeDocument/2006/relationships/slide" Target="slides/slide183.xml"/><Relationship Id="rId211" Type="http://schemas.openxmlformats.org/officeDocument/2006/relationships/slide" Target="slides/slide208.xml"/><Relationship Id="rId232" Type="http://schemas.openxmlformats.org/officeDocument/2006/relationships/slide" Target="slides/slide229.xml"/><Relationship Id="rId27" Type="http://schemas.openxmlformats.org/officeDocument/2006/relationships/slide" Target="slides/slide24.xml"/><Relationship Id="rId48" Type="http://schemas.openxmlformats.org/officeDocument/2006/relationships/slide" Target="slides/slide45.xml"/><Relationship Id="rId69" Type="http://schemas.openxmlformats.org/officeDocument/2006/relationships/slide" Target="slides/slide66.xml"/><Relationship Id="rId113" Type="http://schemas.openxmlformats.org/officeDocument/2006/relationships/slide" Target="slides/slide110.xml"/><Relationship Id="rId134" Type="http://schemas.openxmlformats.org/officeDocument/2006/relationships/slide" Target="slides/slide13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4452652" y="4178733"/>
            <a:ext cx="6424898" cy="368300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 err="1" smtClean="0"/>
              <a:t>Subtítulo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8345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95263" y="2708275"/>
            <a:ext cx="8262937" cy="1035050"/>
          </a:xfrm>
          <a:prstGeom prst="rect">
            <a:avLst/>
          </a:prstGeom>
        </p:spPr>
        <p:txBody>
          <a:bodyPr/>
          <a:lstStyle>
            <a:lvl1pPr>
              <a:defRPr sz="7200" baseline="0">
                <a:solidFill>
                  <a:srgbClr val="323330"/>
                </a:solidFill>
              </a:defRPr>
            </a:lvl1pPr>
          </a:lstStyle>
          <a:p>
            <a:r>
              <a:rPr lang="es-ES" dirty="0" smtClean="0"/>
              <a:t>Creación de Objetos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44424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al To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2878" y="165101"/>
            <a:ext cx="8101013" cy="6778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323330"/>
                </a:solidFill>
              </a:defRPr>
            </a:lvl1pPr>
          </a:lstStyle>
          <a:p>
            <a:r>
              <a:rPr lang="en-US" dirty="0" err="1" smtClean="0"/>
              <a:t>Creación</a:t>
            </a:r>
            <a:r>
              <a:rPr lang="en-US" dirty="0" smtClean="0"/>
              <a:t> de </a:t>
            </a:r>
            <a:r>
              <a:rPr lang="en-US" dirty="0" err="1" smtClean="0"/>
              <a:t>objetos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42878" y="1276350"/>
            <a:ext cx="11915771" cy="493395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323330"/>
                </a:solidFill>
                <a:latin typeface="+mj-lt"/>
                <a:cs typeface="Segoe UI Light" panose="020B0502040204020203" pitchFamily="34" charset="0"/>
              </a:defRPr>
            </a:lvl1pPr>
            <a:lvl2pPr>
              <a:defRPr>
                <a:latin typeface="+mj-lt"/>
                <a:cs typeface="Segoe UI Light" panose="020B0502040204020203" pitchFamily="34" charset="0"/>
              </a:defRPr>
            </a:lvl2pPr>
            <a:lvl3pPr>
              <a:defRPr>
                <a:latin typeface="+mj-lt"/>
                <a:cs typeface="Segoe UI Light" panose="020B0502040204020203" pitchFamily="34" charset="0"/>
              </a:defRPr>
            </a:lvl3pPr>
            <a:lvl4pPr>
              <a:defRPr>
                <a:latin typeface="+mj-lt"/>
                <a:cs typeface="Segoe UI Light" panose="020B0502040204020203" pitchFamily="34" charset="0"/>
              </a:defRPr>
            </a:lvl4pPr>
            <a:lvl5pPr>
              <a:defRPr>
                <a:latin typeface="+mj-lt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342490" y="270933"/>
            <a:ext cx="2878666" cy="572031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>
                <a:solidFill>
                  <a:srgbClr val="323330"/>
                </a:solidFill>
                <a:latin typeface="+mj-lt"/>
              </a:defRPr>
            </a:lvl1pPr>
          </a:lstStyle>
          <a:p>
            <a:pPr lvl="0"/>
            <a:r>
              <a:rPr lang="en-US" dirty="0" err="1" smtClean="0"/>
              <a:t>Subtítulo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0540967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so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990600"/>
            <a:ext cx="12192000" cy="52959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2878" y="165101"/>
            <a:ext cx="8101013" cy="6778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323330"/>
                </a:solidFill>
              </a:defRPr>
            </a:lvl1pPr>
          </a:lstStyle>
          <a:p>
            <a:r>
              <a:rPr lang="en-US" dirty="0" err="1" smtClean="0"/>
              <a:t>Creación</a:t>
            </a:r>
            <a:r>
              <a:rPr lang="en-US" dirty="0" smtClean="0"/>
              <a:t> de </a:t>
            </a:r>
            <a:r>
              <a:rPr lang="en-US" dirty="0" err="1" smtClean="0"/>
              <a:t>objetos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76200" y="1066800"/>
            <a:ext cx="12049125" cy="51435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342490" y="270933"/>
            <a:ext cx="2878666" cy="572031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>
                <a:solidFill>
                  <a:srgbClr val="323330"/>
                </a:solidFill>
                <a:latin typeface="+mj-lt"/>
              </a:defRPr>
            </a:lvl1pPr>
          </a:lstStyle>
          <a:p>
            <a:pPr lvl="0"/>
            <a:r>
              <a:rPr lang="en-US" dirty="0" err="1" smtClean="0"/>
              <a:t>Subtítulo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967716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í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990600"/>
            <a:ext cx="12192000" cy="52959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2878" y="165101"/>
            <a:ext cx="8101013" cy="6778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323330"/>
                </a:solidFill>
              </a:defRPr>
            </a:lvl1pPr>
          </a:lstStyle>
          <a:p>
            <a:r>
              <a:rPr lang="en-US" dirty="0" err="1" smtClean="0"/>
              <a:t>Creación</a:t>
            </a:r>
            <a:r>
              <a:rPr lang="en-US" dirty="0" smtClean="0"/>
              <a:t> de </a:t>
            </a:r>
            <a:r>
              <a:rPr lang="en-US" dirty="0" err="1" smtClean="0"/>
              <a:t>objetos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76201" y="1066800"/>
            <a:ext cx="4755444" cy="51435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342490" y="270933"/>
            <a:ext cx="2878666" cy="572031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>
                <a:solidFill>
                  <a:srgbClr val="323330"/>
                </a:solidFill>
                <a:latin typeface="+mj-lt"/>
              </a:defRPr>
            </a:lvl1pPr>
          </a:lstStyle>
          <a:p>
            <a:pPr lvl="0"/>
            <a:r>
              <a:rPr lang="en-US" dirty="0" err="1" smtClean="0"/>
              <a:t>Subtítulo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160396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al Du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2878" y="165101"/>
            <a:ext cx="8101013" cy="6778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323330"/>
                </a:solidFill>
              </a:defRPr>
            </a:lvl1pPr>
          </a:lstStyle>
          <a:p>
            <a:r>
              <a:rPr lang="en-US" dirty="0" err="1" smtClean="0"/>
              <a:t>Creación</a:t>
            </a:r>
            <a:r>
              <a:rPr lang="en-US" dirty="0" smtClean="0"/>
              <a:t> de </a:t>
            </a:r>
            <a:r>
              <a:rPr lang="en-US" dirty="0" err="1" smtClean="0"/>
              <a:t>objetos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142878" y="1276349"/>
            <a:ext cx="11915771" cy="4667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rgbClr val="323330"/>
                </a:solidFill>
                <a:latin typeface="+mj-lt"/>
                <a:cs typeface="Segoe UI Light" panose="020B0502040204020203" pitchFamily="34" charset="0"/>
              </a:defRPr>
            </a:lvl1pPr>
            <a:lvl2pPr>
              <a:defRPr>
                <a:latin typeface="+mj-lt"/>
                <a:cs typeface="Segoe UI Light" panose="020B0502040204020203" pitchFamily="34" charset="0"/>
              </a:defRPr>
            </a:lvl2pPr>
            <a:lvl3pPr>
              <a:defRPr>
                <a:latin typeface="+mj-lt"/>
                <a:cs typeface="Segoe UI Light" panose="020B0502040204020203" pitchFamily="34" charset="0"/>
              </a:defRPr>
            </a:lvl3pPr>
            <a:lvl4pPr>
              <a:defRPr>
                <a:latin typeface="+mj-lt"/>
                <a:cs typeface="Segoe UI Light" panose="020B0502040204020203" pitchFamily="34" charset="0"/>
              </a:defRPr>
            </a:lvl4pPr>
            <a:lvl5pPr>
              <a:defRPr>
                <a:latin typeface="+mj-lt"/>
                <a:cs typeface="Segoe UI Light" panose="020B0502040204020203" pitchFamily="34" charset="0"/>
              </a:defRPr>
            </a:lvl5pPr>
          </a:lstStyle>
          <a:p>
            <a:pPr lvl="0"/>
            <a:r>
              <a:rPr lang="es-ES" dirty="0" err="1" smtClean="0"/>
              <a:t>Title</a:t>
            </a:r>
            <a:r>
              <a:rPr lang="es-ES" dirty="0" smtClean="0"/>
              <a:t>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intro</a:t>
            </a:r>
            <a:endParaRPr lang="en-US" dirty="0" smtClean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42878" y="1962150"/>
            <a:ext cx="5657847" cy="4181475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Content Placeholder 4"/>
          <p:cNvSpPr>
            <a:spLocks noGrp="1"/>
          </p:cNvSpPr>
          <p:nvPr>
            <p:ph sz="quarter" idx="12"/>
          </p:nvPr>
        </p:nvSpPr>
        <p:spPr>
          <a:xfrm>
            <a:off x="6048375" y="1962149"/>
            <a:ext cx="6010275" cy="4181475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42490" y="270933"/>
            <a:ext cx="2878666" cy="572031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>
                <a:solidFill>
                  <a:srgbClr val="323330"/>
                </a:solidFill>
                <a:latin typeface="+mj-lt"/>
              </a:defRPr>
            </a:lvl1pPr>
          </a:lstStyle>
          <a:p>
            <a:pPr lvl="0"/>
            <a:r>
              <a:rPr lang="en-US" dirty="0" err="1" smtClean="0"/>
              <a:t>Subtítulo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641458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hapte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95263" y="2708275"/>
            <a:ext cx="8262937" cy="1035050"/>
          </a:xfrm>
          <a:prstGeom prst="rect">
            <a:avLst/>
          </a:prstGeom>
        </p:spPr>
        <p:txBody>
          <a:bodyPr/>
          <a:lstStyle>
            <a:lvl1pPr>
              <a:defRPr sz="7200" baseline="0">
                <a:solidFill>
                  <a:srgbClr val="323330"/>
                </a:solidFill>
              </a:defRPr>
            </a:lvl1pPr>
          </a:lstStyle>
          <a:p>
            <a:r>
              <a:rPr lang="es-ES" dirty="0" smtClean="0"/>
              <a:t>Creación de Objetos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84413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7.xml"/><Relationship Id="rId4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>
          <a:xfrm>
            <a:off x="1037258" y="4553992"/>
            <a:ext cx="2062559" cy="1084709"/>
            <a:chOff x="4033443" y="3529290"/>
            <a:chExt cx="2062559" cy="1084709"/>
          </a:xfrm>
        </p:grpSpPr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4033444" y="3529290"/>
              <a:ext cx="2062558" cy="542354"/>
            </a:xfrm>
            <a:prstGeom prst="rect">
              <a:avLst/>
            </a:prstGeom>
          </p:spPr>
        </p:pic>
        <p:pic>
          <p:nvPicPr>
            <p:cNvPr id="9" name="Picture 2" descr="http://www.cnp.net/images/Microsoft%20Gold%20Logo-%20New.jpg"/>
            <p:cNvPicPr>
              <a:picLocks noChangeAspect="1" noChangeArrowheads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33443" y="4071644"/>
              <a:ext cx="1901062" cy="5423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0" name="Title 1"/>
          <p:cNvSpPr txBox="1">
            <a:spLocks/>
          </p:cNvSpPr>
          <p:nvPr userDrawn="1"/>
        </p:nvSpPr>
        <p:spPr>
          <a:xfrm>
            <a:off x="4454227" y="3504853"/>
            <a:ext cx="6741149" cy="70173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300" dirty="0" smtClean="0">
                <a:solidFill>
                  <a:srgbClr val="323330"/>
                </a:solidFill>
              </a:rPr>
              <a:t>JavaScript Desmitificado</a:t>
            </a:r>
            <a:endParaRPr lang="es-ES_tradnl" sz="5300" dirty="0">
              <a:solidFill>
                <a:srgbClr val="323330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258" y="1402205"/>
            <a:ext cx="3033768" cy="3033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6527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3"/>
          <p:cNvSpPr txBox="1">
            <a:spLocks/>
          </p:cNvSpPr>
          <p:nvPr userDrawn="1"/>
        </p:nvSpPr>
        <p:spPr>
          <a:xfrm>
            <a:off x="0" y="2361364"/>
            <a:ext cx="8601389" cy="1690688"/>
          </a:xfrm>
          <a:prstGeom prst="rect">
            <a:avLst/>
          </a:prstGeom>
          <a:solidFill>
            <a:srgbClr val="F0DB4F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60000" algn="l"/>
            <a:endParaRPr lang="en-US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Title 1"/>
          <p:cNvSpPr txBox="1">
            <a:spLocks/>
          </p:cNvSpPr>
          <p:nvPr userDrawn="1"/>
        </p:nvSpPr>
        <p:spPr>
          <a:xfrm>
            <a:off x="96143" y="149213"/>
            <a:ext cx="2407274" cy="28133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 smtClean="0">
                <a:solidFill>
                  <a:srgbClr val="323330"/>
                </a:solidFill>
              </a:rPr>
              <a:t>JavaScript Desmitificado</a:t>
            </a:r>
            <a:endParaRPr lang="es-ES_tradnl" sz="1800" dirty="0">
              <a:solidFill>
                <a:srgbClr val="323330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815636" y="6406067"/>
            <a:ext cx="1244301" cy="32719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8853" y="2361364"/>
            <a:ext cx="1690688" cy="1690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6316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3"/>
          <p:cNvSpPr txBox="1">
            <a:spLocks/>
          </p:cNvSpPr>
          <p:nvPr userDrawn="1"/>
        </p:nvSpPr>
        <p:spPr>
          <a:xfrm>
            <a:off x="0" y="132514"/>
            <a:ext cx="11284018" cy="739024"/>
          </a:xfrm>
          <a:prstGeom prst="rect">
            <a:avLst/>
          </a:prstGeom>
          <a:solidFill>
            <a:srgbClr val="F0DB4F"/>
          </a:solidFill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60000" algn="l"/>
            <a:endParaRPr lang="en-US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Title 1"/>
          <p:cNvSpPr txBox="1">
            <a:spLocks/>
          </p:cNvSpPr>
          <p:nvPr userDrawn="1"/>
        </p:nvSpPr>
        <p:spPr>
          <a:xfrm>
            <a:off x="0" y="6406067"/>
            <a:ext cx="2407274" cy="28133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 smtClean="0">
                <a:solidFill>
                  <a:srgbClr val="323330"/>
                </a:solidFill>
              </a:rPr>
              <a:t>JavaScript Desmitificado</a:t>
            </a:r>
            <a:endParaRPr lang="es-ES_tradnl" sz="1800" dirty="0">
              <a:solidFill>
                <a:srgbClr val="323330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10815636" y="6406067"/>
            <a:ext cx="1244301" cy="32719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8251" y="132514"/>
            <a:ext cx="739024" cy="739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6377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7" r:id="rId2"/>
    <p:sldLayoutId id="2147483658" r:id="rId3"/>
    <p:sldLayoutId id="2147483656" r:id="rId4"/>
    <p:sldLayoutId id="2147483659" r:id="rId5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.mozilla.org/es/docs/Web/JavaScript/Reference/Statements/with" TargetMode="External"/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hQVTIJBZook" TargetMode="External"/><Relationship Id="rId1" Type="http://schemas.openxmlformats.org/officeDocument/2006/relationships/slideLayout" Target="../slideLayouts/slideLayout3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hyperlink" Target="http://dmitrysoshnikov.com/ecmascript/es5-chapter-3-2-lexical-environments-ecmascript-implementation/" TargetMode="External"/><Relationship Id="rId2" Type="http://schemas.openxmlformats.org/officeDocument/2006/relationships/hyperlink" Target="http://dmitrysoshnikov.com/ecmascript/chapter-2-variable-object/" TargetMode="External"/><Relationship Id="rId1" Type="http://schemas.openxmlformats.org/officeDocument/2006/relationships/slideLayout" Target="../slideLayouts/slideLayout3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hyperlink" Target="https://kangax.github.io/nfe/" TargetMode="External"/><Relationship Id="rId1" Type="http://schemas.openxmlformats.org/officeDocument/2006/relationships/slideLayout" Target="../slideLayouts/slideLayout3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://kangax.github.io/compat-table/es5/" TargetMode="External"/><Relationship Id="rId1" Type="http://schemas.openxmlformats.org/officeDocument/2006/relationships/slideLayout" Target="../slideLayouts/slideLayout3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.mozilla.org/es/docs/Web/JavaScript/Referencia/Objetos_globales/Function/bind" TargetMode="External"/><Relationship Id="rId1" Type="http://schemas.openxmlformats.org/officeDocument/2006/relationships/slideLayout" Target="../slideLayouts/slideLayout3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hyperlink" Target="http://benalman.com/news/2010/11/immediately-invoked-function-expression/" TargetMode="External"/><Relationship Id="rId1" Type="http://schemas.openxmlformats.org/officeDocument/2006/relationships/slideLayout" Target="../slideLayouts/slideLayout3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3.org/2003/02/06-dom-support.html" TargetMode="External"/><Relationship Id="rId2" Type="http://schemas.openxmlformats.org/officeDocument/2006/relationships/hyperlink" Target="http://www.webbrowsercompatibility.com/dom/desktop/" TargetMode="External"/><Relationship Id="rId1" Type="http://schemas.openxmlformats.org/officeDocument/2006/relationships/slideLayout" Target="../slideLayouts/slideLayout3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3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hyperlink" Target="http://javascript.crockford.com/prototypal.html" TargetMode="External"/><Relationship Id="rId1" Type="http://schemas.openxmlformats.org/officeDocument/2006/relationships/slideLayout" Target="../slideLayouts/slideLayout3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www.growingwiththeweb.com/2014/02/async-vs-defer-attributes.html" TargetMode="Externa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hyperlink" Target="https://api.jquery.com/jquery.getscript/" TargetMode="Externa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getfirebug.com/releases/firebug/3.0/" TargetMode="External"/><Relationship Id="rId2" Type="http://schemas.openxmlformats.org/officeDocument/2006/relationships/hyperlink" Target="https://developer.chrome.com/devtools" TargetMode="Externa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nodejs.org/" TargetMode="External"/><Relationship Id="rId4" Type="http://schemas.openxmlformats.org/officeDocument/2006/relationships/hyperlink" Target="https://code.visualstudio.com/" TargetMode="Externa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.png"/><Relationship Id="rId5" Type="http://schemas.openxmlformats.org/officeDocument/2006/relationships/hyperlink" Target="https://www.destroyallsoftware.com/talks/wat" TargetMode="External"/><Relationship Id="rId4" Type="http://schemas.openxmlformats.org/officeDocument/2006/relationships/hyperlink" Target="https://twitter.com/garybernhardt" TargetMode="Externa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://es.wikipedia.org/wiki/IEEE_coma_flotante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goo.gl/qjAgX7" TargetMode="Externa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Introducción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8093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Introducción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sz="2700" dirty="0" smtClean="0"/>
              <a:t>JavaScript </a:t>
            </a:r>
            <a:r>
              <a:rPr lang="en-US" sz="2700" b="1" dirty="0" err="1" smtClean="0"/>
              <a:t>apareció</a:t>
            </a:r>
            <a:r>
              <a:rPr lang="en-US" sz="2700" b="1" dirty="0" smtClean="0"/>
              <a:t> </a:t>
            </a:r>
            <a:r>
              <a:rPr lang="en-US" sz="2700" b="1" dirty="0" err="1" smtClean="0"/>
              <a:t>en</a:t>
            </a:r>
            <a:r>
              <a:rPr lang="en-US" sz="2700" b="1" dirty="0" smtClean="0"/>
              <a:t> 1995</a:t>
            </a:r>
            <a:r>
              <a:rPr lang="en-US" sz="2700" dirty="0" smtClean="0"/>
              <a:t>, </a:t>
            </a:r>
            <a:r>
              <a:rPr lang="en-US" sz="2700" dirty="0" err="1" smtClean="0"/>
              <a:t>creado</a:t>
            </a:r>
            <a:r>
              <a:rPr lang="en-US" sz="2700" dirty="0" smtClean="0"/>
              <a:t> </a:t>
            </a:r>
            <a:r>
              <a:rPr lang="en-US" sz="2700" dirty="0" err="1" smtClean="0"/>
              <a:t>por</a:t>
            </a:r>
            <a:r>
              <a:rPr lang="en-US" sz="2700" dirty="0" smtClean="0"/>
              <a:t> Brandan </a:t>
            </a:r>
            <a:r>
              <a:rPr lang="en-US" sz="2700" dirty="0" err="1" smtClean="0"/>
              <a:t>Eich</a:t>
            </a:r>
            <a:r>
              <a:rPr lang="en-US" sz="2700" dirty="0" smtClean="0"/>
              <a:t>.</a:t>
            </a:r>
          </a:p>
          <a:p>
            <a:r>
              <a:rPr lang="en-US" sz="2700" dirty="0" smtClean="0"/>
              <a:t>Su principal </a:t>
            </a:r>
            <a:r>
              <a:rPr lang="en-US" sz="2700" dirty="0" err="1" smtClean="0"/>
              <a:t>propósito</a:t>
            </a:r>
            <a:r>
              <a:rPr lang="en-US" sz="2700" dirty="0" smtClean="0"/>
              <a:t> era </a:t>
            </a:r>
            <a:r>
              <a:rPr lang="en-US" sz="2700" b="1" dirty="0" err="1" smtClean="0"/>
              <a:t>validar</a:t>
            </a:r>
            <a:r>
              <a:rPr lang="en-US" sz="2700" b="1" dirty="0" smtClean="0"/>
              <a:t> entradas </a:t>
            </a:r>
            <a:r>
              <a:rPr lang="en-US" sz="2700" dirty="0" err="1" smtClean="0"/>
              <a:t>en</a:t>
            </a:r>
            <a:r>
              <a:rPr lang="en-US" sz="2700" dirty="0" smtClean="0"/>
              <a:t> el </a:t>
            </a:r>
            <a:r>
              <a:rPr lang="en-US" sz="2700" dirty="0" err="1" smtClean="0"/>
              <a:t>cliente</a:t>
            </a:r>
            <a:r>
              <a:rPr lang="en-US" sz="2700" dirty="0" smtClean="0"/>
              <a:t>.</a:t>
            </a:r>
          </a:p>
          <a:p>
            <a:r>
              <a:rPr lang="en-US" sz="2700" dirty="0" err="1" smtClean="0"/>
              <a:t>En</a:t>
            </a:r>
            <a:r>
              <a:rPr lang="en-US" sz="2700" dirty="0" smtClean="0"/>
              <a:t> </a:t>
            </a:r>
            <a:r>
              <a:rPr lang="en-US" sz="2700" b="1" dirty="0" smtClean="0"/>
              <a:t>1997 se </a:t>
            </a:r>
            <a:r>
              <a:rPr lang="en-US" sz="2700" b="1" dirty="0" err="1" smtClean="0"/>
              <a:t>presentó</a:t>
            </a:r>
            <a:r>
              <a:rPr lang="en-US" sz="2700" b="1" dirty="0" smtClean="0"/>
              <a:t> al ECMA </a:t>
            </a:r>
            <a:r>
              <a:rPr lang="en-US" sz="2700" dirty="0" smtClean="0"/>
              <a:t>(European Computer Manufacturers Association) </a:t>
            </a:r>
            <a:r>
              <a:rPr lang="en-US" sz="2700" dirty="0" err="1" smtClean="0"/>
              <a:t>como</a:t>
            </a:r>
            <a:r>
              <a:rPr lang="en-US" sz="2700" dirty="0" smtClean="0"/>
              <a:t> </a:t>
            </a:r>
            <a:r>
              <a:rPr lang="en-US" sz="2700" dirty="0" err="1" smtClean="0"/>
              <a:t>propuesta</a:t>
            </a:r>
            <a:r>
              <a:rPr lang="en-US" sz="2700" dirty="0" smtClean="0"/>
              <a:t>. </a:t>
            </a:r>
          </a:p>
          <a:p>
            <a:r>
              <a:rPr lang="en-US" sz="2700" dirty="0" smtClean="0"/>
              <a:t>De </a:t>
            </a:r>
            <a:r>
              <a:rPr lang="en-US" sz="2700" dirty="0" err="1" smtClean="0"/>
              <a:t>ahí</a:t>
            </a:r>
            <a:r>
              <a:rPr lang="en-US" sz="2700" dirty="0" smtClean="0"/>
              <a:t> </a:t>
            </a:r>
            <a:r>
              <a:rPr lang="en-US" sz="2700" dirty="0" err="1" smtClean="0"/>
              <a:t>surgió</a:t>
            </a:r>
            <a:r>
              <a:rPr lang="en-US" sz="2700" dirty="0" smtClean="0"/>
              <a:t> ECMA-262, un </a:t>
            </a:r>
            <a:r>
              <a:rPr lang="en-US" sz="2700" dirty="0" err="1" smtClean="0"/>
              <a:t>estándar</a:t>
            </a:r>
            <a:r>
              <a:rPr lang="en-US" sz="2700" dirty="0" smtClean="0"/>
              <a:t> </a:t>
            </a:r>
            <a:r>
              <a:rPr lang="en-US" sz="2700" dirty="0" err="1" smtClean="0"/>
              <a:t>que</a:t>
            </a:r>
            <a:r>
              <a:rPr lang="en-US" sz="2700" dirty="0" smtClean="0"/>
              <a:t> </a:t>
            </a:r>
            <a:r>
              <a:rPr lang="en-US" sz="2700" dirty="0" err="1" smtClean="0"/>
              <a:t>definía</a:t>
            </a:r>
            <a:r>
              <a:rPr lang="en-US" sz="2700" dirty="0" smtClean="0"/>
              <a:t> un </a:t>
            </a:r>
            <a:r>
              <a:rPr lang="en-US" sz="2700" dirty="0" err="1" smtClean="0"/>
              <a:t>nuevo</a:t>
            </a:r>
            <a:r>
              <a:rPr lang="en-US" sz="2700" dirty="0" smtClean="0"/>
              <a:t> </a:t>
            </a:r>
            <a:r>
              <a:rPr lang="en-US" sz="2700" dirty="0" err="1" smtClean="0"/>
              <a:t>lenguaje</a:t>
            </a:r>
            <a:r>
              <a:rPr lang="en-US" sz="2700" dirty="0" smtClean="0"/>
              <a:t> </a:t>
            </a:r>
            <a:r>
              <a:rPr lang="en-US" sz="2700" dirty="0" err="1" smtClean="0"/>
              <a:t>llamado</a:t>
            </a:r>
            <a:r>
              <a:rPr lang="en-US" sz="2700" dirty="0" smtClean="0"/>
              <a:t> </a:t>
            </a:r>
            <a:r>
              <a:rPr lang="en-US" sz="2700" b="1" dirty="0" smtClean="0"/>
              <a:t>ECMAScript</a:t>
            </a:r>
            <a:r>
              <a:rPr lang="en-US" sz="2700" dirty="0" smtClean="0"/>
              <a:t>.</a:t>
            </a:r>
          </a:p>
          <a:p>
            <a:r>
              <a:rPr lang="en-US" sz="2700" dirty="0" err="1" smtClean="0"/>
              <a:t>Desde</a:t>
            </a:r>
            <a:r>
              <a:rPr lang="en-US" sz="2700" dirty="0" smtClean="0"/>
              <a:t> </a:t>
            </a:r>
            <a:r>
              <a:rPr lang="en-US" sz="2700" dirty="0" err="1" smtClean="0"/>
              <a:t>entonces</a:t>
            </a:r>
            <a:r>
              <a:rPr lang="en-US" sz="2700" dirty="0" smtClean="0"/>
              <a:t>, ECMAScript ha </a:t>
            </a:r>
            <a:r>
              <a:rPr lang="en-US" sz="2700" dirty="0" err="1" smtClean="0"/>
              <a:t>sido</a:t>
            </a:r>
            <a:r>
              <a:rPr lang="en-US" sz="2700" dirty="0" smtClean="0"/>
              <a:t> la </a:t>
            </a:r>
            <a:r>
              <a:rPr lang="en-US" sz="2700" b="1" dirty="0" smtClean="0"/>
              <a:t>base </a:t>
            </a:r>
            <a:r>
              <a:rPr lang="en-US" sz="2700" dirty="0" smtClean="0"/>
              <a:t>de </a:t>
            </a:r>
            <a:r>
              <a:rPr lang="en-US" sz="2700" dirty="0" err="1" smtClean="0"/>
              <a:t>todas</a:t>
            </a:r>
            <a:r>
              <a:rPr lang="en-US" sz="2700" dirty="0" smtClean="0"/>
              <a:t> </a:t>
            </a:r>
            <a:r>
              <a:rPr lang="en-US" sz="2700" dirty="0" err="1" smtClean="0"/>
              <a:t>las</a:t>
            </a:r>
            <a:r>
              <a:rPr lang="en-US" sz="2700" dirty="0" smtClean="0"/>
              <a:t> </a:t>
            </a:r>
            <a:r>
              <a:rPr lang="en-US" sz="2700" dirty="0" err="1" smtClean="0"/>
              <a:t>implementaciones</a:t>
            </a:r>
            <a:r>
              <a:rPr lang="en-US" sz="2700" dirty="0" smtClean="0"/>
              <a:t> de </a:t>
            </a:r>
            <a:r>
              <a:rPr lang="en-US" sz="2700" dirty="0" err="1" smtClean="0"/>
              <a:t>Javascript</a:t>
            </a:r>
            <a:r>
              <a:rPr lang="en-US" sz="2700" dirty="0" smtClean="0"/>
              <a:t>.</a:t>
            </a:r>
          </a:p>
          <a:p>
            <a:r>
              <a:rPr lang="en-US" sz="2700" dirty="0" err="1" smtClean="0"/>
              <a:t>En</a:t>
            </a:r>
            <a:r>
              <a:rPr lang="en-US" sz="2700" dirty="0" smtClean="0"/>
              <a:t> la </a:t>
            </a:r>
            <a:r>
              <a:rPr lang="en-US" sz="2700" dirty="0" err="1" smtClean="0"/>
              <a:t>actualidad</a:t>
            </a:r>
            <a:r>
              <a:rPr lang="en-US" sz="2700" dirty="0" smtClean="0"/>
              <a:t> </a:t>
            </a:r>
            <a:r>
              <a:rPr lang="en-US" sz="2700" dirty="0" err="1" smtClean="0"/>
              <a:t>es</a:t>
            </a:r>
            <a:r>
              <a:rPr lang="en-US" sz="2700" dirty="0" smtClean="0"/>
              <a:t> </a:t>
            </a:r>
            <a:r>
              <a:rPr lang="en-US" sz="2700" dirty="0" err="1" smtClean="0"/>
              <a:t>reconocido</a:t>
            </a:r>
            <a:r>
              <a:rPr lang="en-US" sz="2700" dirty="0" smtClean="0"/>
              <a:t> </a:t>
            </a:r>
            <a:r>
              <a:rPr lang="en-US" sz="2700" dirty="0" err="1" smtClean="0"/>
              <a:t>como</a:t>
            </a:r>
            <a:r>
              <a:rPr lang="en-US" sz="2700" dirty="0" smtClean="0"/>
              <a:t> un </a:t>
            </a:r>
            <a:r>
              <a:rPr lang="en-US" sz="2700" b="1" dirty="0" err="1" smtClean="0"/>
              <a:t>lenguaje</a:t>
            </a:r>
            <a:r>
              <a:rPr lang="en-US" sz="2700" b="1" dirty="0" smtClean="0"/>
              <a:t> de </a:t>
            </a:r>
            <a:r>
              <a:rPr lang="en-US" sz="2700" b="1" dirty="0" err="1" smtClean="0"/>
              <a:t>programación</a:t>
            </a:r>
            <a:r>
              <a:rPr lang="en-US" sz="2700" b="1" dirty="0" smtClean="0"/>
              <a:t> </a:t>
            </a:r>
            <a:r>
              <a:rPr lang="en-US" sz="2700" b="1" dirty="0" err="1" smtClean="0"/>
              <a:t>completo</a:t>
            </a:r>
            <a:r>
              <a:rPr lang="en-US" sz="2700" dirty="0" smtClean="0"/>
              <a:t>.</a:t>
            </a:r>
          </a:p>
          <a:p>
            <a:r>
              <a:rPr lang="en-US" sz="2700" dirty="0" smtClean="0"/>
              <a:t>JavaScript </a:t>
            </a:r>
            <a:r>
              <a:rPr lang="en-US" sz="2700" dirty="0" err="1" smtClean="0"/>
              <a:t>es</a:t>
            </a:r>
            <a:r>
              <a:rPr lang="en-US" sz="2700" dirty="0" smtClean="0"/>
              <a:t> a la </a:t>
            </a:r>
            <a:r>
              <a:rPr lang="en-US" sz="2700" dirty="0" err="1" smtClean="0"/>
              <a:t>vez</a:t>
            </a:r>
            <a:r>
              <a:rPr lang="en-US" sz="2700" dirty="0" smtClean="0"/>
              <a:t> </a:t>
            </a:r>
            <a:r>
              <a:rPr lang="en-US" sz="2700" dirty="0" err="1" smtClean="0"/>
              <a:t>muy</a:t>
            </a:r>
            <a:r>
              <a:rPr lang="en-US" sz="2700" dirty="0" smtClean="0"/>
              <a:t> simple y </a:t>
            </a:r>
            <a:r>
              <a:rPr lang="en-US" sz="2700" dirty="0" err="1" smtClean="0"/>
              <a:t>muy</a:t>
            </a:r>
            <a:r>
              <a:rPr lang="en-US" sz="2700" dirty="0" smtClean="0"/>
              <a:t> </a:t>
            </a:r>
            <a:r>
              <a:rPr lang="en-US" sz="2700" dirty="0" err="1" smtClean="0"/>
              <a:t>complicado</a:t>
            </a:r>
            <a:r>
              <a:rPr lang="en-US" sz="2700" dirty="0" smtClean="0"/>
              <a:t>: </a:t>
            </a:r>
            <a:r>
              <a:rPr lang="en-US" sz="2700" b="1" dirty="0" err="1" smtClean="0"/>
              <a:t>lleva</a:t>
            </a:r>
            <a:r>
              <a:rPr lang="en-US" sz="2700" b="1" dirty="0" smtClean="0"/>
              <a:t> </a:t>
            </a:r>
            <a:r>
              <a:rPr lang="en-US" sz="2700" b="1" dirty="0" err="1" smtClean="0"/>
              <a:t>minutos</a:t>
            </a:r>
            <a:r>
              <a:rPr lang="en-US" sz="2700" b="1" dirty="0" smtClean="0"/>
              <a:t> </a:t>
            </a:r>
            <a:r>
              <a:rPr lang="en-US" sz="2700" b="1" dirty="0" err="1" smtClean="0"/>
              <a:t>aprenderlo</a:t>
            </a:r>
            <a:r>
              <a:rPr lang="en-US" sz="2700" b="1" dirty="0" smtClean="0"/>
              <a:t> </a:t>
            </a:r>
            <a:r>
              <a:rPr lang="en-US" sz="2700" b="1" dirty="0" err="1" smtClean="0"/>
              <a:t>pero</a:t>
            </a:r>
            <a:r>
              <a:rPr lang="en-US" sz="2700" b="1" dirty="0" smtClean="0"/>
              <a:t> </a:t>
            </a:r>
            <a:r>
              <a:rPr lang="en-US" sz="2700" b="1" dirty="0" err="1" smtClean="0"/>
              <a:t>muchos</a:t>
            </a:r>
            <a:r>
              <a:rPr lang="en-US" sz="2700" b="1" dirty="0" smtClean="0"/>
              <a:t> </a:t>
            </a:r>
            <a:r>
              <a:rPr lang="en-US" sz="2700" b="1" dirty="0" err="1" smtClean="0"/>
              <a:t>años</a:t>
            </a:r>
            <a:r>
              <a:rPr lang="en-US" sz="2700" b="1" dirty="0" smtClean="0"/>
              <a:t> </a:t>
            </a:r>
            <a:r>
              <a:rPr lang="en-US" sz="2700" b="1" dirty="0" err="1" smtClean="0"/>
              <a:t>dominarlo</a:t>
            </a:r>
            <a:r>
              <a:rPr lang="en-US" sz="2700" dirty="0" smtClean="0"/>
              <a:t>.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8342490" y="270933"/>
            <a:ext cx="2878666" cy="572031"/>
          </a:xfrm>
        </p:spPr>
        <p:txBody>
          <a:bodyPr/>
          <a:lstStyle/>
          <a:p>
            <a:r>
              <a:rPr lang="es-ES" dirty="0" smtClean="0"/>
              <a:t>Breve Historia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38114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Control de flujo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spcAft>
                <a:spcPts val="600"/>
              </a:spcAft>
              <a:buNone/>
            </a:pPr>
            <a:r>
              <a:rPr lang="es-ES" b="1" dirty="0" err="1" smtClean="0">
                <a:solidFill>
                  <a:schemeClr val="accent1">
                    <a:lumMod val="75000"/>
                  </a:schemeClr>
                </a:solidFill>
              </a:rPr>
              <a:t>for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b="1" dirty="0" smtClean="0"/>
              <a:t>(</a:t>
            </a:r>
            <a:r>
              <a:rPr lang="es-ES" dirty="0" smtClean="0"/>
              <a:t>inicialización</a:t>
            </a:r>
            <a:r>
              <a:rPr lang="es-ES" b="1" dirty="0" smtClean="0"/>
              <a:t>;</a:t>
            </a:r>
            <a:r>
              <a:rPr lang="es-ES" dirty="0" smtClean="0"/>
              <a:t> expresión de control</a:t>
            </a:r>
            <a:r>
              <a:rPr lang="es-ES" b="1" dirty="0" smtClean="0"/>
              <a:t>;</a:t>
            </a:r>
            <a:r>
              <a:rPr lang="es-ES" dirty="0" smtClean="0"/>
              <a:t> expresión post-bucle</a:t>
            </a:r>
            <a:r>
              <a:rPr lang="es-ES" b="1" dirty="0" smtClean="0"/>
              <a:t>)</a:t>
            </a:r>
            <a:r>
              <a:rPr lang="es-ES" dirty="0" smtClean="0"/>
              <a:t> sentencia</a:t>
            </a:r>
            <a:br>
              <a:rPr lang="es-ES" dirty="0" smtClean="0"/>
            </a:br>
            <a:endParaRPr lang="es-ES" dirty="0" smtClean="0"/>
          </a:p>
          <a:p>
            <a:pPr>
              <a:spcAft>
                <a:spcPts val="600"/>
              </a:spcAft>
            </a:pPr>
            <a:r>
              <a:rPr lang="es-ES" dirty="0" smtClean="0"/>
              <a:t>Bucle de pre-test.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La inicialización, la expresión de control y la expresión post-bucle son opcionales.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Este tipo de bucle es muy versátil y es uno de los más usados.</a:t>
            </a: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 smtClean="0"/>
              <a:t>for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707907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Control de flujo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b="1" i="1" dirty="0" err="1" smtClean="0">
                <a:solidFill>
                  <a:schemeClr val="accent1">
                    <a:lumMod val="75000"/>
                  </a:schemeClr>
                </a:solidFill>
              </a:rPr>
              <a:t>for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b="1" dirty="0" smtClean="0"/>
              <a:t>(</a:t>
            </a:r>
            <a:r>
              <a:rPr lang="es-ES" dirty="0" smtClean="0"/>
              <a:t>propiedad </a:t>
            </a:r>
            <a:r>
              <a:rPr lang="es-ES" b="1" i="1" dirty="0" smtClean="0">
                <a:solidFill>
                  <a:schemeClr val="accent1">
                    <a:lumMod val="75000"/>
                  </a:schemeClr>
                </a:solidFill>
              </a:rPr>
              <a:t>in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dirty="0" smtClean="0"/>
              <a:t>expresión</a:t>
            </a:r>
            <a:r>
              <a:rPr lang="es-ES" b="1" dirty="0" smtClean="0"/>
              <a:t>)</a:t>
            </a:r>
            <a:r>
              <a:rPr lang="es-ES" dirty="0" smtClean="0"/>
              <a:t> sentencia</a:t>
            </a:r>
          </a:p>
          <a:p>
            <a:endParaRPr lang="es-ES" dirty="0" smtClean="0"/>
          </a:p>
          <a:p>
            <a:pPr>
              <a:spcAft>
                <a:spcPts val="600"/>
              </a:spcAft>
            </a:pPr>
            <a:r>
              <a:rPr lang="es-ES" dirty="0" smtClean="0"/>
              <a:t>Es estrictamente iterativo, usado para enumerar las propiedades de un objeto.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En cada iteración, la variable </a:t>
            </a:r>
            <a:r>
              <a:rPr lang="es-ES" i="1" dirty="0" smtClean="0"/>
              <a:t>propiedad</a:t>
            </a:r>
            <a:r>
              <a:rPr lang="es-ES" dirty="0" smtClean="0"/>
              <a:t> contendrá el nombre de una de las propiedades del objeto.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El orden en que aparecen las propiedades no se puede predecir.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Se puede usar con </a:t>
            </a:r>
            <a:r>
              <a:rPr lang="es-ES" i="1" dirty="0" smtClean="0"/>
              <a:t>arrays</a:t>
            </a:r>
            <a:r>
              <a:rPr lang="es-ES" dirty="0" smtClean="0"/>
              <a:t> pero no se recomienda:</a:t>
            </a:r>
          </a:p>
          <a:p>
            <a:pPr lvl="1">
              <a:spcAft>
                <a:spcPts val="600"/>
              </a:spcAft>
            </a:pPr>
            <a:r>
              <a:rPr lang="es-ES" sz="1800" dirty="0" smtClean="0">
                <a:solidFill>
                  <a:srgbClr val="323330"/>
                </a:solidFill>
              </a:rPr>
              <a:t>Orden impredecible</a:t>
            </a:r>
          </a:p>
          <a:p>
            <a:pPr lvl="1">
              <a:spcAft>
                <a:spcPts val="600"/>
              </a:spcAft>
            </a:pPr>
            <a:r>
              <a:rPr lang="es-ES" sz="1800" dirty="0" smtClean="0">
                <a:solidFill>
                  <a:srgbClr val="323330"/>
                </a:solidFill>
              </a:rPr>
              <a:t>Arrays con propiedades extendidas</a:t>
            </a:r>
            <a:endParaRPr lang="es-ES" sz="1800" dirty="0">
              <a:solidFill>
                <a:srgbClr val="323330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 smtClean="0"/>
              <a:t>for</a:t>
            </a:r>
            <a:r>
              <a:rPr lang="es-ES" dirty="0" smtClean="0"/>
              <a:t>-in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34730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Control de flujo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b="1" i="1" dirty="0" smtClean="0">
                <a:solidFill>
                  <a:schemeClr val="accent1">
                    <a:lumMod val="75000"/>
                  </a:schemeClr>
                </a:solidFill>
              </a:rPr>
              <a:t>etiqueta</a:t>
            </a:r>
            <a:r>
              <a:rPr lang="es-ES" b="1" dirty="0" smtClean="0"/>
              <a:t>:</a:t>
            </a:r>
            <a:r>
              <a:rPr lang="es-ES" dirty="0" smtClean="0"/>
              <a:t> sentencia</a:t>
            </a:r>
            <a:br>
              <a:rPr lang="es-ES" dirty="0" smtClean="0"/>
            </a:br>
            <a:endParaRPr lang="es-ES" dirty="0" smtClean="0"/>
          </a:p>
          <a:p>
            <a:r>
              <a:rPr lang="es-ES" dirty="0" smtClean="0"/>
              <a:t>Se pueden etiquetar sentencias para ser referenciadas a posteriori mediante el uso de las sentencias </a:t>
            </a:r>
            <a:r>
              <a:rPr lang="es-ES" i="1" dirty="0" smtClean="0"/>
              <a:t>break</a:t>
            </a:r>
            <a:r>
              <a:rPr lang="es-ES" dirty="0" smtClean="0"/>
              <a:t> o </a:t>
            </a:r>
            <a:r>
              <a:rPr lang="es-ES" i="1" dirty="0" smtClean="0"/>
              <a:t>continue</a:t>
            </a:r>
            <a:r>
              <a:rPr lang="es-ES" dirty="0" smtClean="0"/>
              <a:t>.</a:t>
            </a:r>
          </a:p>
          <a:p>
            <a:pPr marL="457200" lvl="1" indent="0">
              <a:buNone/>
            </a:pP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etiquetas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623916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Control de flujo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Estas sentencias proveen de un control estricto sobre la ejecución del código en un bucle.</a:t>
            </a:r>
          </a:p>
          <a:p>
            <a:r>
              <a:rPr lang="es-ES" i="1" dirty="0" smtClean="0"/>
              <a:t>break</a:t>
            </a:r>
            <a:r>
              <a:rPr lang="es-ES" dirty="0" smtClean="0"/>
              <a:t>: sale del bucle de manera inmediata y ejecuta la siguiente sentencia encontrada después del bucle.</a:t>
            </a:r>
          </a:p>
          <a:p>
            <a:r>
              <a:rPr lang="es-ES" i="1" dirty="0" smtClean="0"/>
              <a:t>continue</a:t>
            </a:r>
            <a:r>
              <a:rPr lang="es-ES" dirty="0" smtClean="0"/>
              <a:t>: sale del bucle inmediatamente pero la ejecución continúa al inició del bucle.</a:t>
            </a:r>
          </a:p>
          <a:p>
            <a:r>
              <a:rPr lang="es-ES" dirty="0" smtClean="0"/>
              <a:t>Estas dos sentencias se pueden usar junto a las etiquetas para obtener más control sobre bucles anidados.</a:t>
            </a: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break &amp; continue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3846664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Control de flujo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b="1" dirty="0" err="1" smtClean="0">
                <a:solidFill>
                  <a:schemeClr val="accent1">
                    <a:lumMod val="75000"/>
                  </a:schemeClr>
                </a:solidFill>
              </a:rPr>
              <a:t>with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b="1" dirty="0" smtClean="0"/>
              <a:t>(</a:t>
            </a:r>
            <a:r>
              <a:rPr lang="es-ES" dirty="0" smtClean="0"/>
              <a:t>expresión</a:t>
            </a:r>
            <a:r>
              <a:rPr lang="es-ES" b="1" dirty="0" smtClean="0"/>
              <a:t>)</a:t>
            </a:r>
            <a:r>
              <a:rPr lang="es-ES" dirty="0" smtClean="0"/>
              <a:t> sentencia</a:t>
            </a:r>
          </a:p>
          <a:p>
            <a:pPr marL="0" indent="0">
              <a:buNone/>
            </a:pPr>
            <a:endParaRPr lang="es-ES" dirty="0" smtClean="0"/>
          </a:p>
          <a:p>
            <a:pPr>
              <a:spcAft>
                <a:spcPts val="600"/>
              </a:spcAft>
            </a:pPr>
            <a:r>
              <a:rPr lang="es-ES" dirty="0" smtClean="0"/>
              <a:t>Establece el ámbito del código en un objeto particular.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El uso de esta sentencia está altamente desaconsejado.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s-ES" dirty="0">
                <a:hlinkClick r:id="rId2"/>
              </a:rPr>
              <a:t>https://</a:t>
            </a:r>
            <a:r>
              <a:rPr lang="es-ES" dirty="0" smtClean="0">
                <a:hlinkClick r:id="rId2"/>
              </a:rPr>
              <a:t>developer.mozilla.org/es/docs/Web/JavaScript/Reference/Statements/with</a:t>
            </a:r>
            <a:r>
              <a:rPr lang="es-ES" dirty="0" smtClean="0"/>
              <a:t> 	</a:t>
            </a: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 smtClean="0"/>
              <a:t>with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2052696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Control de flujo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b="1" dirty="0" err="1">
                <a:solidFill>
                  <a:schemeClr val="accent1">
                    <a:lumMod val="75000"/>
                  </a:schemeClr>
                </a:solidFill>
              </a:rPr>
              <a:t>switch</a:t>
            </a:r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b="1" dirty="0"/>
              <a:t>(</a:t>
            </a:r>
            <a:r>
              <a:rPr lang="es-ES" dirty="0" err="1"/>
              <a:t>expression</a:t>
            </a:r>
            <a:r>
              <a:rPr lang="es-ES" b="1" dirty="0"/>
              <a:t>)</a:t>
            </a:r>
            <a:r>
              <a:rPr lang="es-ES" dirty="0"/>
              <a:t> {</a:t>
            </a:r>
          </a:p>
          <a:p>
            <a:pPr marL="0" indent="0">
              <a:buNone/>
            </a:pPr>
            <a:r>
              <a:rPr lang="es-ES" dirty="0" smtClean="0"/>
              <a:t>    </a:t>
            </a:r>
            <a:r>
              <a:rPr lang="es-ES" b="1" dirty="0" smtClean="0">
                <a:solidFill>
                  <a:schemeClr val="accent1">
                    <a:lumMod val="75000"/>
                  </a:schemeClr>
                </a:solidFill>
              </a:rPr>
              <a:t>case</a:t>
            </a:r>
            <a:r>
              <a:rPr lang="es-ES" dirty="0" smtClean="0"/>
              <a:t> </a:t>
            </a:r>
            <a:r>
              <a:rPr lang="es-ES" dirty="0" err="1"/>
              <a:t>value</a:t>
            </a:r>
            <a:r>
              <a:rPr lang="es-ES" dirty="0"/>
              <a:t>: </a:t>
            </a:r>
            <a:r>
              <a:rPr lang="es-ES" dirty="0" err="1" smtClean="0"/>
              <a:t>statement</a:t>
            </a:r>
            <a:endParaRPr lang="es-ES" dirty="0"/>
          </a:p>
          <a:p>
            <a:pPr marL="0" indent="0">
              <a:buNone/>
            </a:pPr>
            <a:r>
              <a:rPr lang="es-ES" dirty="0" smtClean="0"/>
              <a:t>        </a:t>
            </a:r>
            <a:r>
              <a:rPr lang="es-ES" b="1" dirty="0" smtClean="0">
                <a:solidFill>
                  <a:schemeClr val="accent1">
                    <a:lumMod val="75000"/>
                  </a:schemeClr>
                </a:solidFill>
              </a:rPr>
              <a:t>break</a:t>
            </a:r>
            <a:r>
              <a:rPr lang="es-ES" dirty="0"/>
              <a:t>;</a:t>
            </a:r>
          </a:p>
          <a:p>
            <a:pPr marL="0" indent="0">
              <a:buNone/>
            </a:pPr>
            <a:r>
              <a:rPr lang="es-ES" dirty="0" smtClean="0"/>
              <a:t>    </a:t>
            </a:r>
            <a:r>
              <a:rPr lang="es-ES" b="1" dirty="0" smtClean="0">
                <a:solidFill>
                  <a:schemeClr val="accent1">
                    <a:lumMod val="75000"/>
                  </a:schemeClr>
                </a:solidFill>
              </a:rPr>
              <a:t>case</a:t>
            </a:r>
            <a:r>
              <a:rPr lang="es-ES" dirty="0" smtClean="0"/>
              <a:t> </a:t>
            </a:r>
            <a:r>
              <a:rPr lang="es-ES" dirty="0" err="1"/>
              <a:t>value</a:t>
            </a:r>
            <a:r>
              <a:rPr lang="es-ES" dirty="0"/>
              <a:t>: </a:t>
            </a:r>
            <a:r>
              <a:rPr lang="es-ES" dirty="0" err="1"/>
              <a:t>statement</a:t>
            </a:r>
            <a:endParaRPr lang="es-ES" dirty="0"/>
          </a:p>
          <a:p>
            <a:pPr marL="0" indent="0">
              <a:buNone/>
            </a:pPr>
            <a:r>
              <a:rPr lang="es-ES" dirty="0" smtClean="0"/>
              <a:t>        </a:t>
            </a:r>
            <a:r>
              <a:rPr lang="es-ES" b="1" dirty="0" smtClean="0">
                <a:solidFill>
                  <a:schemeClr val="accent1">
                    <a:lumMod val="75000"/>
                  </a:schemeClr>
                </a:solidFill>
              </a:rPr>
              <a:t>break</a:t>
            </a:r>
            <a:r>
              <a:rPr lang="es-ES" dirty="0"/>
              <a:t>;</a:t>
            </a:r>
          </a:p>
          <a:p>
            <a:pPr marL="0" indent="0">
              <a:buNone/>
            </a:pPr>
            <a:r>
              <a:rPr lang="es-ES" dirty="0" smtClean="0"/>
              <a:t>    </a:t>
            </a:r>
            <a:r>
              <a:rPr lang="es-ES" b="1" dirty="0" smtClean="0">
                <a:solidFill>
                  <a:schemeClr val="accent1">
                    <a:lumMod val="75000"/>
                  </a:schemeClr>
                </a:solidFill>
              </a:rPr>
              <a:t>default</a:t>
            </a:r>
            <a:r>
              <a:rPr lang="es-ES" dirty="0"/>
              <a:t>: </a:t>
            </a:r>
            <a:r>
              <a:rPr lang="es-ES" dirty="0" err="1"/>
              <a:t>statement</a:t>
            </a:r>
            <a:endParaRPr lang="es-ES" dirty="0"/>
          </a:p>
          <a:p>
            <a:pPr marL="0" indent="0">
              <a:buNone/>
            </a:pPr>
            <a:r>
              <a:rPr lang="es-ES" dirty="0"/>
              <a:t>}</a:t>
            </a:r>
            <a:endParaRPr lang="es-ES" dirty="0" smtClean="0"/>
          </a:p>
          <a:p>
            <a:endParaRPr lang="es-ES" dirty="0"/>
          </a:p>
          <a:p>
            <a:r>
              <a:rPr lang="es-ES" dirty="0" smtClean="0"/>
              <a:t>Es buena práctica usar siempre </a:t>
            </a:r>
            <a:r>
              <a:rPr lang="es-ES" i="1" dirty="0" smtClean="0"/>
              <a:t>break</a:t>
            </a:r>
            <a:r>
              <a:rPr lang="es-ES" dirty="0" smtClean="0"/>
              <a:t> y evitar casos de </a:t>
            </a:r>
            <a:r>
              <a:rPr lang="es-ES" i="1" dirty="0" err="1" smtClean="0"/>
              <a:t>fall-through</a:t>
            </a:r>
            <a:r>
              <a:rPr lang="es-ES" dirty="0" smtClean="0"/>
              <a:t>.</a:t>
            </a: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 smtClean="0"/>
              <a:t>switch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006951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Funciones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19443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Funciones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b="1" i="1" dirty="0" err="1" smtClean="0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dirty="0" err="1" smtClean="0"/>
              <a:t>nombreFuncion</a:t>
            </a:r>
            <a:r>
              <a:rPr lang="es-ES" dirty="0" smtClean="0"/>
              <a:t> (arg0, arg1, …, </a:t>
            </a:r>
            <a:r>
              <a:rPr lang="es-ES" dirty="0" err="1" smtClean="0"/>
              <a:t>argN</a:t>
            </a:r>
            <a:r>
              <a:rPr lang="es-ES" dirty="0" smtClean="0"/>
              <a:t>){</a:t>
            </a:r>
          </a:p>
          <a:p>
            <a:pPr marL="0" indent="0">
              <a:buNone/>
            </a:pPr>
            <a:r>
              <a:rPr lang="es-ES" dirty="0"/>
              <a:t> </a:t>
            </a:r>
            <a:r>
              <a:rPr lang="es-ES" dirty="0" smtClean="0"/>
              <a:t>   sentencias</a:t>
            </a:r>
          </a:p>
          <a:p>
            <a:pPr marL="0" indent="0">
              <a:buNone/>
            </a:pPr>
            <a:r>
              <a:rPr lang="es-ES" dirty="0"/>
              <a:t>}</a:t>
            </a:r>
            <a:endParaRPr lang="es-ES" dirty="0" smtClean="0"/>
          </a:p>
          <a:p>
            <a:endParaRPr lang="es-ES" dirty="0"/>
          </a:p>
          <a:p>
            <a:r>
              <a:rPr lang="es-ES" dirty="0" smtClean="0"/>
              <a:t>Las funciones son el núcleo del lenguaje.</a:t>
            </a:r>
          </a:p>
          <a:p>
            <a:r>
              <a:rPr lang="es-ES" dirty="0" smtClean="0"/>
              <a:t>Permiten la encapsulación de sentencias para ser ejecutadas a voluntad.</a:t>
            </a:r>
          </a:p>
          <a:p>
            <a:r>
              <a:rPr lang="es-ES" dirty="0" smtClean="0"/>
              <a:t>Las funciones se declaran usando la palabra clave </a:t>
            </a:r>
            <a:r>
              <a:rPr lang="es-ES" i="1" dirty="0" err="1" smtClean="0"/>
              <a:t>function</a:t>
            </a:r>
            <a:r>
              <a:rPr lang="es-ES" dirty="0" smtClean="0"/>
              <a:t>, seguida por los argumentos y el cuerpo de la función.</a:t>
            </a:r>
          </a:p>
          <a:p>
            <a:r>
              <a:rPr lang="es-ES" dirty="0" smtClean="0"/>
              <a:t>El nombre de la función es opcional.</a:t>
            </a: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 Introducción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55151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Funciones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Las funciones se llaman usando el nombre de la función o de la variable que contiene una referencia a las mismas.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No necesitan especificar si retornan un valor.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Pueden retornar un valor usando la sentencia </a:t>
            </a:r>
            <a:r>
              <a:rPr lang="es-ES" i="1" dirty="0" smtClean="0"/>
              <a:t>return</a:t>
            </a:r>
            <a:r>
              <a:rPr lang="es-ES" dirty="0" smtClean="0"/>
              <a:t>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Una función para su ejecución y sale de su cuerpo al encontrarse con </a:t>
            </a:r>
            <a:r>
              <a:rPr lang="es-ES" i="1" dirty="0" smtClean="0"/>
              <a:t>return</a:t>
            </a:r>
            <a:r>
              <a:rPr lang="es-ES" dirty="0" smtClean="0"/>
              <a:t>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Puede existir más de una sentencia </a:t>
            </a:r>
            <a:r>
              <a:rPr lang="es-ES" i="1" dirty="0" smtClean="0"/>
              <a:t>return</a:t>
            </a:r>
            <a:r>
              <a:rPr lang="es-ES" dirty="0" smtClean="0"/>
              <a:t> en una misma función.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La sentencia </a:t>
            </a:r>
            <a:r>
              <a:rPr lang="es-ES" i="1" dirty="0" smtClean="0"/>
              <a:t>return</a:t>
            </a:r>
            <a:r>
              <a:rPr lang="es-ES" dirty="0" smtClean="0"/>
              <a:t> puede ser usada sin especificar un valor de retorno.</a:t>
            </a:r>
          </a:p>
          <a:p>
            <a:pPr>
              <a:spcAft>
                <a:spcPts val="600"/>
              </a:spcAft>
            </a:pPr>
            <a:r>
              <a:rPr lang="es-ES" sz="1800" dirty="0" smtClean="0">
                <a:hlinkClick r:id="rId2"/>
              </a:rPr>
              <a:t>https</a:t>
            </a:r>
            <a:r>
              <a:rPr lang="es-ES" sz="1800" dirty="0">
                <a:hlinkClick r:id="rId2"/>
              </a:rPr>
              <a:t>://</a:t>
            </a:r>
            <a:r>
              <a:rPr lang="es-ES" sz="1800" dirty="0" smtClean="0">
                <a:hlinkClick r:id="rId2"/>
              </a:rPr>
              <a:t>www.youtube.com/watch?v=hQVTIJBZook</a:t>
            </a:r>
            <a:r>
              <a:rPr lang="es-ES" sz="1800" dirty="0" smtClean="0"/>
              <a:t> //</a:t>
            </a:r>
            <a:r>
              <a:rPr lang="es-ES" sz="1800" dirty="0"/>
              <a:t>32:39</a:t>
            </a:r>
            <a:endParaRPr lang="es-ES" sz="1800" dirty="0" smtClean="0"/>
          </a:p>
          <a:p>
            <a:pPr marL="0" indent="0">
              <a:buNone/>
            </a:pPr>
            <a:endParaRPr lang="es-ES" dirty="0" smtClean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return 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33908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Funciones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Una función declarada con n argumentos puede aceptar m argumentos, siendo m == n o m!=n.</a:t>
            </a:r>
          </a:p>
          <a:p>
            <a:r>
              <a:rPr lang="es-ES" dirty="0"/>
              <a:t>Dentro de la función tenemos acceso a un objeto arguments.</a:t>
            </a:r>
          </a:p>
          <a:p>
            <a:pPr marL="457200" lvl="1" indent="0">
              <a:buNone/>
            </a:pP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/>
            </a:r>
            <a:b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</a:br>
            <a:r>
              <a:rPr lang="es-ES" dirty="0" err="1" smtClean="0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s-ES" dirty="0" smtClean="0"/>
              <a:t> f(val) </a:t>
            </a:r>
            <a:r>
              <a:rPr lang="es-ES" dirty="0"/>
              <a:t>{</a:t>
            </a:r>
          </a:p>
          <a:p>
            <a:pPr marL="457200" lvl="1" indent="0">
              <a:buNone/>
            </a:pPr>
            <a:r>
              <a:rPr lang="es-ES" dirty="0"/>
              <a:t>	</a:t>
            </a:r>
            <a:r>
              <a:rPr lang="es-ES" dirty="0" smtClean="0">
                <a:solidFill>
                  <a:srgbClr val="323330"/>
                </a:solidFill>
              </a:rPr>
              <a:t>console.log(arguments</a:t>
            </a:r>
            <a:r>
              <a:rPr lang="es-ES" dirty="0" smtClean="0"/>
              <a:t>);  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//{0: 1, 1: 2}</a:t>
            </a:r>
            <a:endParaRPr lang="es-ES" dirty="0">
              <a:solidFill>
                <a:schemeClr val="accent6">
                  <a:lumMod val="75000"/>
                </a:schemeClr>
              </a:solidFill>
            </a:endParaRPr>
          </a:p>
          <a:p>
            <a:pPr marL="457200" lvl="1" indent="0">
              <a:buNone/>
            </a:pPr>
            <a:r>
              <a:rPr lang="es-ES" dirty="0" smtClean="0"/>
              <a:t>}</a:t>
            </a:r>
          </a:p>
          <a:p>
            <a:pPr marL="457200" lvl="1" indent="0">
              <a:buNone/>
            </a:pPr>
            <a:r>
              <a:rPr lang="es-ES" dirty="0" smtClean="0"/>
              <a:t>f(1, 2);</a:t>
            </a:r>
            <a:br>
              <a:rPr lang="es-ES" dirty="0" smtClean="0"/>
            </a:br>
            <a:endParaRPr lang="es-ES" dirty="0" smtClean="0"/>
          </a:p>
          <a:p>
            <a:r>
              <a:rPr lang="es-ES" dirty="0" smtClean="0"/>
              <a:t>En el ejemplo anterior, podemos acceder al primer argumento usando </a:t>
            </a:r>
            <a:r>
              <a:rPr lang="es-ES" i="1" dirty="0" smtClean="0"/>
              <a:t>val </a:t>
            </a:r>
            <a:r>
              <a:rPr lang="es-ES" dirty="0" smtClean="0"/>
              <a:t>o</a:t>
            </a:r>
            <a:r>
              <a:rPr lang="es-ES" i="1" dirty="0" smtClean="0"/>
              <a:t> arguments[0].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arguments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17993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Introducción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 smtClean="0"/>
              <a:t>Aunque</a:t>
            </a:r>
            <a:r>
              <a:rPr lang="en-US" dirty="0" smtClean="0"/>
              <a:t> JavaScript y ECMAScript se </a:t>
            </a:r>
            <a:r>
              <a:rPr lang="en-US" dirty="0" err="1" smtClean="0"/>
              <a:t>suelen</a:t>
            </a:r>
            <a:r>
              <a:rPr lang="en-US" dirty="0" smtClean="0"/>
              <a:t> </a:t>
            </a:r>
            <a:r>
              <a:rPr lang="en-US" dirty="0" err="1" smtClean="0"/>
              <a:t>usar</a:t>
            </a:r>
            <a:r>
              <a:rPr lang="en-US" dirty="0" smtClean="0"/>
              <a:t> </a:t>
            </a:r>
            <a:r>
              <a:rPr lang="en-US" dirty="0" err="1" smtClean="0"/>
              <a:t>como</a:t>
            </a:r>
            <a:r>
              <a:rPr lang="en-US" dirty="0" smtClean="0"/>
              <a:t> </a:t>
            </a:r>
            <a:r>
              <a:rPr lang="en-US" dirty="0" err="1" smtClean="0"/>
              <a:t>sinónimos</a:t>
            </a:r>
            <a:r>
              <a:rPr lang="en-US" dirty="0" smtClean="0"/>
              <a:t>, JavaScript </a:t>
            </a:r>
            <a:r>
              <a:rPr lang="en-US" dirty="0" err="1" smtClean="0"/>
              <a:t>es</a:t>
            </a:r>
            <a:r>
              <a:rPr lang="en-US" dirty="0" smtClean="0"/>
              <a:t> mucho </a:t>
            </a:r>
            <a:r>
              <a:rPr lang="en-US" dirty="0" err="1" smtClean="0"/>
              <a:t>más</a:t>
            </a:r>
            <a:r>
              <a:rPr lang="en-US" dirty="0" smtClean="0"/>
              <a:t> de lo </a:t>
            </a:r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está</a:t>
            </a:r>
            <a:r>
              <a:rPr lang="en-US" dirty="0" smtClean="0"/>
              <a:t> </a:t>
            </a:r>
            <a:r>
              <a:rPr lang="en-US" dirty="0" err="1" smtClean="0"/>
              <a:t>definido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ECMA-262.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La </a:t>
            </a:r>
            <a:r>
              <a:rPr lang="en-US" dirty="0" err="1" smtClean="0"/>
              <a:t>implementación</a:t>
            </a:r>
            <a:r>
              <a:rPr lang="en-US" dirty="0" smtClean="0"/>
              <a:t> </a:t>
            </a:r>
            <a:r>
              <a:rPr lang="en-US" dirty="0" err="1" smtClean="0"/>
              <a:t>completa</a:t>
            </a:r>
            <a:r>
              <a:rPr lang="en-US" dirty="0" smtClean="0"/>
              <a:t> de JavaScript </a:t>
            </a:r>
            <a:r>
              <a:rPr lang="en-US" dirty="0" err="1" smtClean="0"/>
              <a:t>está</a:t>
            </a:r>
            <a:r>
              <a:rPr lang="en-US" dirty="0" smtClean="0"/>
              <a:t> </a:t>
            </a:r>
            <a:r>
              <a:rPr lang="en-US" dirty="0" err="1" smtClean="0"/>
              <a:t>compuesta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3 </a:t>
            </a:r>
            <a:r>
              <a:rPr lang="en-US" dirty="0" err="1" smtClean="0"/>
              <a:t>partes</a:t>
            </a:r>
            <a:r>
              <a:rPr lang="en-US" dirty="0" smtClean="0"/>
              <a:t>:</a:t>
            </a:r>
            <a:br>
              <a:rPr lang="en-US" dirty="0" smtClean="0"/>
            </a:br>
            <a:endParaRPr lang="en-US" dirty="0" smtClean="0"/>
          </a:p>
          <a:p>
            <a:pPr marL="971550" lvl="1" indent="-514350">
              <a:buFont typeface="+mj-lt"/>
              <a:buAutoNum type="arabicPeriod"/>
            </a:pPr>
            <a:r>
              <a:rPr lang="en-US" sz="2800" dirty="0" smtClean="0"/>
              <a:t>El </a:t>
            </a:r>
            <a:r>
              <a:rPr lang="en-US" sz="2800" b="1" dirty="0" smtClean="0"/>
              <a:t>Core</a:t>
            </a:r>
            <a:r>
              <a:rPr lang="en-US" sz="2800" dirty="0" smtClean="0"/>
              <a:t> (ECMAScript)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800" dirty="0" smtClean="0"/>
              <a:t>El </a:t>
            </a:r>
            <a:r>
              <a:rPr lang="en-US" sz="2800" b="1" dirty="0" smtClean="0"/>
              <a:t>DOM</a:t>
            </a:r>
            <a:r>
              <a:rPr lang="en-US" sz="2800" dirty="0" smtClean="0"/>
              <a:t> (Document Object Model)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800" dirty="0" smtClean="0"/>
              <a:t>El </a:t>
            </a:r>
            <a:r>
              <a:rPr lang="en-US" sz="2800" b="1" dirty="0" smtClean="0"/>
              <a:t>BOM</a:t>
            </a:r>
            <a:r>
              <a:rPr lang="en-US" sz="2800" dirty="0" smtClean="0"/>
              <a:t> (Browser Object Model)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8342490" y="270933"/>
            <a:ext cx="2878666" cy="572031"/>
          </a:xfrm>
        </p:spPr>
        <p:txBody>
          <a:bodyPr/>
          <a:lstStyle/>
          <a:p>
            <a:r>
              <a:rPr lang="es-ES" dirty="0" smtClean="0"/>
              <a:t>¿Qué es?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4439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Funciones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Los argumentos con nombre son una conveniencia. No son necesarios.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Nombrar los argumentos no crea ninguna firma o signatura.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Se puede usar la propiedad </a:t>
            </a:r>
            <a:r>
              <a:rPr lang="es-ES" i="1" dirty="0" smtClean="0"/>
              <a:t>length</a:t>
            </a:r>
            <a:r>
              <a:rPr lang="es-ES" dirty="0" smtClean="0"/>
              <a:t> del objeto arguments para saber cuántos argumentos ha recibido la función.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Los espacios de memoria de los argumentos con nombre y los valores del objeto </a:t>
            </a:r>
            <a:r>
              <a:rPr lang="es-ES" i="1" dirty="0" smtClean="0"/>
              <a:t>arguments</a:t>
            </a:r>
            <a:r>
              <a:rPr lang="es-ES" dirty="0" smtClean="0"/>
              <a:t> son diferentes pero se mantienen sincronizados internamente.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En </a:t>
            </a:r>
            <a:r>
              <a:rPr lang="es-ES" i="1" dirty="0" smtClean="0"/>
              <a:t>strict mode </a:t>
            </a:r>
            <a:r>
              <a:rPr lang="es-ES" dirty="0" smtClean="0"/>
              <a:t>no se pueden sobrescribir los valores del objeto arguments directamente.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arguments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619385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Funciones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En ECMAScript no existe el concepto de sobrecarga.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Si se definen dos funciones con el mismo nombre, la segunda sobrescribe a la primera.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Sobrecarga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75261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Sumario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78192038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Sumario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Los tipos de dato básicos son </a:t>
            </a:r>
            <a:r>
              <a:rPr lang="es-ES" i="1" dirty="0" smtClean="0"/>
              <a:t>Undefined</a:t>
            </a:r>
            <a:r>
              <a:rPr lang="es-ES" dirty="0" smtClean="0"/>
              <a:t>, </a:t>
            </a:r>
            <a:r>
              <a:rPr lang="es-ES" i="1" dirty="0" err="1" smtClean="0"/>
              <a:t>Null</a:t>
            </a:r>
            <a:r>
              <a:rPr lang="es-ES" dirty="0" smtClean="0"/>
              <a:t>, </a:t>
            </a:r>
            <a:r>
              <a:rPr lang="es-ES" i="1" dirty="0" err="1" smtClean="0"/>
              <a:t>Boolean</a:t>
            </a:r>
            <a:r>
              <a:rPr lang="es-ES" dirty="0" smtClean="0"/>
              <a:t>, </a:t>
            </a:r>
            <a:r>
              <a:rPr lang="es-ES" i="1" dirty="0" err="1" smtClean="0"/>
              <a:t>Number</a:t>
            </a:r>
            <a:r>
              <a:rPr lang="es-ES" dirty="0" smtClean="0"/>
              <a:t> y </a:t>
            </a:r>
            <a:r>
              <a:rPr lang="es-ES" i="1" dirty="0" err="1" smtClean="0"/>
              <a:t>String</a:t>
            </a:r>
            <a:r>
              <a:rPr lang="es-ES" dirty="0" smtClean="0"/>
              <a:t>.</a:t>
            </a:r>
          </a:p>
          <a:p>
            <a:r>
              <a:rPr lang="es-ES" dirty="0" smtClean="0"/>
              <a:t>El tipo </a:t>
            </a:r>
            <a:r>
              <a:rPr lang="es-ES" i="1" dirty="0" err="1" smtClean="0"/>
              <a:t>Number</a:t>
            </a:r>
            <a:r>
              <a:rPr lang="es-ES" dirty="0" smtClean="0"/>
              <a:t> representa a enteros y coma flotantes por igual.</a:t>
            </a:r>
          </a:p>
          <a:p>
            <a:r>
              <a:rPr lang="es-ES" dirty="0" smtClean="0"/>
              <a:t>El tipo complejo </a:t>
            </a:r>
            <a:r>
              <a:rPr lang="es-ES" i="1" dirty="0" smtClean="0"/>
              <a:t>Object</a:t>
            </a:r>
            <a:r>
              <a:rPr lang="es-ES" dirty="0" smtClean="0"/>
              <a:t> es la base de todos los objetos del lenguaje.</a:t>
            </a:r>
          </a:p>
          <a:p>
            <a:r>
              <a:rPr lang="es-ES" i="1" dirty="0"/>
              <a:t>strict mode </a:t>
            </a:r>
            <a:r>
              <a:rPr lang="es-ES" dirty="0"/>
              <a:t>incluye cierta restricciones que evitan partes del lenguaje proclives a provocar errores</a:t>
            </a:r>
            <a:r>
              <a:rPr lang="es-ES" dirty="0" smtClean="0"/>
              <a:t>.</a:t>
            </a:r>
          </a:p>
          <a:p>
            <a:r>
              <a:rPr lang="es-ES" dirty="0" smtClean="0"/>
              <a:t>ECMAScript dispone de numerosos operadores y estructuras de control de flujo.</a:t>
            </a:r>
          </a:p>
          <a:p>
            <a:r>
              <a:rPr lang="es-ES" dirty="0" smtClean="0"/>
              <a:t>Las funciones no necesitan especificar el valor de retorno.</a:t>
            </a:r>
          </a:p>
          <a:p>
            <a:r>
              <a:rPr lang="es-ES" dirty="0" smtClean="0"/>
              <a:t>Las funciones que no especifican un valor de retorno, retornan </a:t>
            </a:r>
            <a:r>
              <a:rPr lang="es-ES" i="1" dirty="0" smtClean="0"/>
              <a:t>undefined</a:t>
            </a:r>
            <a:r>
              <a:rPr lang="es-ES" dirty="0" smtClean="0"/>
              <a:t>.</a:t>
            </a:r>
          </a:p>
          <a:p>
            <a:r>
              <a:rPr lang="es-ES" dirty="0" smtClean="0"/>
              <a:t>Se pueden pasar cualquier número de argumentos a una función. Éstos serán accesibles a través del objeto </a:t>
            </a:r>
            <a:r>
              <a:rPr lang="es-ES" i="1" dirty="0" smtClean="0"/>
              <a:t>arguments</a:t>
            </a:r>
            <a:r>
              <a:rPr lang="es-ES" dirty="0" smtClean="0"/>
              <a:t>.</a:t>
            </a:r>
            <a:endParaRPr lang="es-ES" dirty="0"/>
          </a:p>
          <a:p>
            <a:endParaRPr lang="es-ES" dirty="0" smtClean="0"/>
          </a:p>
          <a:p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 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95213988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Tipos primitivos y </a:t>
            </a:r>
            <a:r>
              <a:rPr lang="es-ES" smtClean="0"/>
              <a:t>de referencia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06835829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Tipos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09365712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Tipos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JavaScript usa dos clases de tipos:</a:t>
            </a:r>
          </a:p>
          <a:p>
            <a:pPr lvl="1"/>
            <a:r>
              <a:rPr lang="es-ES" dirty="0" smtClean="0">
                <a:solidFill>
                  <a:srgbClr val="323330"/>
                </a:solidFill>
              </a:rPr>
              <a:t>primitivos</a:t>
            </a:r>
          </a:p>
          <a:p>
            <a:pPr lvl="1"/>
            <a:r>
              <a:rPr lang="es-ES" dirty="0" smtClean="0">
                <a:solidFill>
                  <a:srgbClr val="323330"/>
                </a:solidFill>
              </a:rPr>
              <a:t>de referencia</a:t>
            </a:r>
          </a:p>
          <a:p>
            <a:r>
              <a:rPr lang="es-ES" dirty="0" smtClean="0"/>
              <a:t>En ES3 se usa el </a:t>
            </a:r>
            <a:r>
              <a:rPr lang="es-ES" i="1" dirty="0" smtClean="0">
                <a:hlinkClick r:id="rId2"/>
              </a:rPr>
              <a:t>variable object </a:t>
            </a:r>
            <a:r>
              <a:rPr lang="es-ES" dirty="0" smtClean="0"/>
              <a:t>para rastrear las variables de un determinado </a:t>
            </a:r>
            <a:r>
              <a:rPr lang="es-ES" i="1" dirty="0" smtClean="0"/>
              <a:t>scope</a:t>
            </a:r>
            <a:r>
              <a:rPr lang="es-ES" dirty="0" smtClean="0"/>
              <a:t> o ámbito.</a:t>
            </a:r>
          </a:p>
          <a:p>
            <a:r>
              <a:rPr lang="es-ES" dirty="0" smtClean="0"/>
              <a:t>En ES5 se usan </a:t>
            </a:r>
            <a:r>
              <a:rPr lang="es-ES" i="1" dirty="0" smtClean="0">
                <a:hlinkClick r:id="rId3"/>
              </a:rPr>
              <a:t>lexical environments</a:t>
            </a:r>
            <a:r>
              <a:rPr lang="es-ES" i="1" dirty="0" smtClean="0"/>
              <a:t> </a:t>
            </a:r>
            <a:r>
              <a:rPr lang="es-ES" dirty="0" smtClean="0"/>
              <a:t>para tal fin.</a:t>
            </a:r>
          </a:p>
          <a:p>
            <a:r>
              <a:rPr lang="es-ES" dirty="0" smtClean="0"/>
              <a:t>Los valores primitivos son almacenados directamente en el </a:t>
            </a:r>
            <a:r>
              <a:rPr lang="es-ES" i="1" dirty="0" smtClean="0"/>
              <a:t>variable object</a:t>
            </a:r>
            <a:r>
              <a:rPr lang="es-ES" dirty="0" smtClean="0"/>
              <a:t>.</a:t>
            </a:r>
          </a:p>
          <a:p>
            <a:r>
              <a:rPr lang="es-ES" dirty="0" smtClean="0"/>
              <a:t>Los valores de referencia son almacenados como un puntero en el </a:t>
            </a:r>
            <a:r>
              <a:rPr lang="es-ES" i="1" dirty="0" smtClean="0"/>
              <a:t>variable object</a:t>
            </a:r>
            <a:r>
              <a:rPr lang="es-ES" dirty="0" smtClean="0"/>
              <a:t>, apuntando a una ubicación en memoria donde el objeto está almacenado.</a:t>
            </a: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¿Qué son?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7952551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Tipos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Los tipos primitivos son </a:t>
            </a:r>
            <a:r>
              <a:rPr lang="es-ES" i="1" dirty="0" err="1" smtClean="0"/>
              <a:t>Boolean</a:t>
            </a:r>
            <a:r>
              <a:rPr lang="es-ES" dirty="0" smtClean="0"/>
              <a:t>, </a:t>
            </a:r>
            <a:r>
              <a:rPr lang="es-ES" i="1" dirty="0" err="1" smtClean="0"/>
              <a:t>Number</a:t>
            </a:r>
            <a:r>
              <a:rPr lang="es-ES" dirty="0" smtClean="0"/>
              <a:t>, </a:t>
            </a:r>
            <a:r>
              <a:rPr lang="es-ES" i="1" dirty="0" err="1" smtClean="0"/>
              <a:t>String</a:t>
            </a:r>
            <a:r>
              <a:rPr lang="es-ES" dirty="0" smtClean="0"/>
              <a:t>, </a:t>
            </a:r>
            <a:r>
              <a:rPr lang="es-ES" i="1" dirty="0" err="1" smtClean="0"/>
              <a:t>Null</a:t>
            </a:r>
            <a:r>
              <a:rPr lang="es-ES" dirty="0" smtClean="0"/>
              <a:t> y </a:t>
            </a:r>
            <a:r>
              <a:rPr lang="es-ES" i="1" dirty="0" err="1" smtClean="0"/>
              <a:t>Undefined</a:t>
            </a:r>
            <a:r>
              <a:rPr lang="es-ES" dirty="0" smtClean="0"/>
              <a:t>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Cuando asignamos un valor primitivo a una variable, el valor es copiado en la variable.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Si igualamos una variable con un valor primitivo a otra, cada variable tiene su propia copia del dato.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Se suele decir que este tipo de variables son accedidas por valor, porque estamos manipulando el valor real almacenado en la variable.</a:t>
            </a: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Primitivos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22201732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Tipos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Los tipos de referencia son estructuras usadas para agrupar datos y funcionalidad.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También se llaman </a:t>
            </a:r>
            <a:r>
              <a:rPr lang="es-ES" i="1" dirty="0" smtClean="0"/>
              <a:t>Definiciones de Objeto </a:t>
            </a:r>
            <a:r>
              <a:rPr lang="es-ES" dirty="0" smtClean="0"/>
              <a:t>(</a:t>
            </a:r>
            <a:r>
              <a:rPr lang="es-ES" i="1" dirty="0" smtClean="0"/>
              <a:t>Object Definitions</a:t>
            </a:r>
            <a:r>
              <a:rPr lang="es-ES" dirty="0" smtClean="0"/>
              <a:t>), porque describen las propiedades y métodos que los objetos tendrán.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Los objetos se consideran </a:t>
            </a:r>
            <a:r>
              <a:rPr lang="es-ES" i="1" dirty="0" smtClean="0"/>
              <a:t>instancias</a:t>
            </a:r>
            <a:r>
              <a:rPr lang="es-ES" dirty="0" smtClean="0"/>
              <a:t> de un determinado tipo de referencia.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ECMAScript dispone de varios tipos de referencia nativos: Object, Array, Date, </a:t>
            </a:r>
            <a:r>
              <a:rPr lang="es-ES" dirty="0" err="1" smtClean="0"/>
              <a:t>RegExp</a:t>
            </a:r>
            <a:r>
              <a:rPr lang="es-ES" dirty="0" smtClean="0"/>
              <a:t>, Function, </a:t>
            </a:r>
            <a:r>
              <a:rPr lang="es-ES" dirty="0" err="1" smtClean="0"/>
              <a:t>Primitive</a:t>
            </a:r>
            <a:r>
              <a:rPr lang="es-ES" dirty="0" smtClean="0"/>
              <a:t> </a:t>
            </a:r>
            <a:r>
              <a:rPr lang="es-ES" dirty="0" err="1" smtClean="0"/>
              <a:t>Wrappers</a:t>
            </a:r>
            <a:r>
              <a:rPr lang="es-ES" dirty="0" smtClean="0"/>
              <a:t>, </a:t>
            </a:r>
            <a:r>
              <a:rPr lang="es-ES" dirty="0" err="1" smtClean="0"/>
              <a:t>Math</a:t>
            </a:r>
            <a:r>
              <a:rPr lang="es-ES" dirty="0" smtClean="0"/>
              <a:t>, Error...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Algunos tipos de referencia nativos tienen formas literales (aconsejadas).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JavaScript no permite trabajar directamente con las ubicaciones en memoria.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Referencia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56718388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Tipos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Cuando manipulamos un objeto, realmente trabajamos con una referencia al objeto (almacenado en el </a:t>
            </a:r>
            <a:r>
              <a:rPr lang="es-ES" i="1" dirty="0" smtClean="0"/>
              <a:t>montón</a:t>
            </a:r>
            <a:r>
              <a:rPr lang="es-ES" dirty="0" smtClean="0"/>
              <a:t> – </a:t>
            </a:r>
            <a:r>
              <a:rPr lang="es-ES" i="1" dirty="0" err="1" smtClean="0"/>
              <a:t>heap</a:t>
            </a:r>
            <a:r>
              <a:rPr lang="es-ES" dirty="0" smtClean="0"/>
              <a:t>).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Se suele decir que este tipo de valores son accedidos por referencia.</a:t>
            </a:r>
          </a:p>
          <a:p>
            <a:pPr>
              <a:spcAft>
                <a:spcPts val="600"/>
              </a:spcAft>
            </a:pPr>
            <a:r>
              <a:rPr lang="es-ES" dirty="0"/>
              <a:t>Si igualamos una variable con un valor </a:t>
            </a:r>
            <a:r>
              <a:rPr lang="es-ES" dirty="0" smtClean="0"/>
              <a:t>de referencia a </a:t>
            </a:r>
            <a:r>
              <a:rPr lang="es-ES" dirty="0"/>
              <a:t>otra, cada variable tiene su </a:t>
            </a:r>
            <a:r>
              <a:rPr lang="es-ES" dirty="0" smtClean="0"/>
              <a:t>propia copia de la referencia.</a:t>
            </a:r>
            <a:endParaRPr lang="es-ES" dirty="0"/>
          </a:p>
          <a:p>
            <a:pPr>
              <a:spcAft>
                <a:spcPts val="600"/>
              </a:spcAft>
            </a:pPr>
            <a:endParaRPr lang="es-ES" dirty="0" smtClean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Referencia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991210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ECMAScript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4670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Tipos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42878" y="1276350"/>
            <a:ext cx="4906917" cy="3221509"/>
          </a:xfrm>
        </p:spPr>
        <p:txBody>
          <a:bodyPr/>
          <a:lstStyle/>
          <a:p>
            <a:pPr marL="0" indent="0">
              <a:spcAft>
                <a:spcPts val="600"/>
              </a:spcAft>
              <a:buNone/>
            </a:pP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dirty="0" smtClean="0"/>
              <a:t> </a:t>
            </a:r>
            <a:r>
              <a:rPr lang="es-ES" dirty="0" err="1" smtClean="0"/>
              <a:t>obj</a:t>
            </a:r>
            <a:r>
              <a:rPr lang="es-ES" dirty="0" smtClean="0"/>
              <a:t> = 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new</a:t>
            </a:r>
            <a:r>
              <a:rPr lang="es-ES" dirty="0" smtClean="0"/>
              <a:t> </a:t>
            </a:r>
            <a:r>
              <a:rPr lang="es-ES" dirty="0" err="1" smtClean="0"/>
              <a:t>Object</a:t>
            </a:r>
            <a:r>
              <a:rPr lang="es-ES" dirty="0" smtClean="0"/>
              <a:t>();</a:t>
            </a:r>
            <a:br>
              <a:rPr lang="es-ES" dirty="0" smtClean="0"/>
            </a:br>
            <a:r>
              <a:rPr lang="es-ES" dirty="0" err="1" smtClean="0"/>
              <a:t>obj.prop</a:t>
            </a:r>
            <a:r>
              <a:rPr lang="es-ES" dirty="0" smtClean="0"/>
              <a:t> = </a:t>
            </a:r>
            <a:r>
              <a:rPr lang="es-ES" dirty="0" smtClean="0">
                <a:solidFill>
                  <a:srgbClr val="00B050"/>
                </a:solidFill>
              </a:rPr>
              <a:t>1</a:t>
            </a:r>
            <a:r>
              <a:rPr lang="es-ES" dirty="0" smtClean="0"/>
              <a:t>;</a:t>
            </a:r>
            <a:br>
              <a:rPr lang="es-ES" dirty="0" smtClean="0"/>
            </a:br>
            <a:r>
              <a:rPr lang="es-ES" dirty="0" err="1" smtClean="0"/>
              <a:t>obj.fun</a:t>
            </a:r>
            <a:r>
              <a:rPr lang="es-ES" dirty="0" smtClean="0"/>
              <a:t> = </a:t>
            </a:r>
            <a:r>
              <a:rPr lang="es-ES" dirty="0" err="1" smtClean="0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dirty="0" smtClean="0"/>
              <a:t>(){ </a:t>
            </a:r>
            <a:r>
              <a:rPr lang="es-ES" dirty="0" err="1" smtClean="0">
                <a:solidFill>
                  <a:schemeClr val="accent1">
                    <a:lumMod val="75000"/>
                  </a:schemeClr>
                </a:solidFill>
              </a:rPr>
              <a:t>return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dirty="0" smtClean="0">
                <a:solidFill>
                  <a:srgbClr val="00B050"/>
                </a:solidFill>
              </a:rPr>
              <a:t>2</a:t>
            </a:r>
            <a:r>
              <a:rPr lang="es-ES" dirty="0" smtClean="0"/>
              <a:t>; };</a:t>
            </a:r>
            <a:r>
              <a:rPr lang="es-ES" dirty="0"/>
              <a:t/>
            </a:r>
            <a:br>
              <a:rPr lang="es-ES" dirty="0"/>
            </a:br>
            <a:r>
              <a:rPr lang="es-ES" dirty="0" smtClean="0"/>
              <a:t/>
            </a:r>
            <a:br>
              <a:rPr lang="es-ES" dirty="0" smtClean="0"/>
            </a:b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dirty="0" smtClean="0"/>
              <a:t> </a:t>
            </a:r>
            <a:r>
              <a:rPr lang="es-ES" dirty="0" err="1" smtClean="0"/>
              <a:t>obj</a:t>
            </a:r>
            <a:r>
              <a:rPr lang="es-ES" dirty="0" smtClean="0"/>
              <a:t> = {</a:t>
            </a:r>
            <a:br>
              <a:rPr lang="es-ES" dirty="0" smtClean="0"/>
            </a:br>
            <a:r>
              <a:rPr lang="es-ES" dirty="0" smtClean="0"/>
              <a:t>    </a:t>
            </a:r>
            <a:r>
              <a:rPr lang="es-ES" dirty="0" err="1" smtClean="0"/>
              <a:t>prop</a:t>
            </a:r>
            <a:r>
              <a:rPr lang="es-ES" dirty="0" smtClean="0"/>
              <a:t>: </a:t>
            </a:r>
            <a:r>
              <a:rPr lang="es-ES" dirty="0" smtClean="0">
                <a:solidFill>
                  <a:srgbClr val="00B050"/>
                </a:solidFill>
              </a:rPr>
              <a:t>1</a:t>
            </a:r>
            <a:r>
              <a:rPr lang="es-ES" dirty="0" smtClean="0"/>
              <a:t>,</a:t>
            </a:r>
            <a:br>
              <a:rPr lang="es-ES" dirty="0" smtClean="0"/>
            </a:br>
            <a:r>
              <a:rPr lang="es-ES" dirty="0" smtClean="0"/>
              <a:t>    </a:t>
            </a:r>
            <a:r>
              <a:rPr lang="es-ES" dirty="0" err="1" smtClean="0"/>
              <a:t>fun</a:t>
            </a:r>
            <a:r>
              <a:rPr lang="es-ES" dirty="0" smtClean="0"/>
              <a:t>: </a:t>
            </a:r>
            <a:r>
              <a:rPr lang="es-ES" dirty="0" err="1" smtClean="0"/>
              <a:t>function</a:t>
            </a:r>
            <a:r>
              <a:rPr lang="es-ES" dirty="0" smtClean="0"/>
              <a:t> () { </a:t>
            </a:r>
            <a:r>
              <a:rPr lang="es-ES" dirty="0" err="1" smtClean="0">
                <a:solidFill>
                  <a:schemeClr val="accent1">
                    <a:lumMod val="75000"/>
                  </a:schemeClr>
                </a:solidFill>
              </a:rPr>
              <a:t>return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dirty="0" smtClean="0">
                <a:solidFill>
                  <a:srgbClr val="00B050"/>
                </a:solidFill>
              </a:rPr>
              <a:t>2</a:t>
            </a:r>
            <a:r>
              <a:rPr lang="es-ES" dirty="0" smtClean="0"/>
              <a:t>; }</a:t>
            </a:r>
            <a:br>
              <a:rPr lang="es-ES" dirty="0" smtClean="0"/>
            </a:br>
            <a:r>
              <a:rPr lang="es-ES" dirty="0" smtClean="0"/>
              <a:t>};</a:t>
            </a:r>
          </a:p>
          <a:p>
            <a:pPr marL="0" indent="0">
              <a:spcAft>
                <a:spcPts val="600"/>
              </a:spcAft>
              <a:buNone/>
            </a:pPr>
            <a:endParaRPr lang="es-ES" dirty="0" smtClean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Formas literales</a:t>
            </a:r>
            <a:endParaRPr lang="es-ES" dirty="0"/>
          </a:p>
        </p:txBody>
      </p:sp>
      <p:sp>
        <p:nvSpPr>
          <p:cNvPr id="2" name="Rectangle 1"/>
          <p:cNvSpPr/>
          <p:nvPr/>
        </p:nvSpPr>
        <p:spPr>
          <a:xfrm>
            <a:off x="6220788" y="1272540"/>
            <a:ext cx="6096000" cy="384720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Aft>
                <a:spcPts val="600"/>
              </a:spcAft>
            </a:pPr>
            <a:r>
              <a:rPr lang="es-ES" sz="28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sz="2800" dirty="0">
                <a:solidFill>
                  <a:srgbClr val="323330"/>
                </a:solidFill>
                <a:latin typeface="+mj-lt"/>
              </a:rPr>
              <a:t> </a:t>
            </a:r>
            <a:r>
              <a:rPr lang="es-ES" sz="2800" dirty="0" err="1">
                <a:solidFill>
                  <a:srgbClr val="323330"/>
                </a:solidFill>
                <a:latin typeface="+mj-lt"/>
              </a:rPr>
              <a:t>arr</a:t>
            </a:r>
            <a:r>
              <a:rPr lang="es-ES" sz="2800" dirty="0">
                <a:solidFill>
                  <a:srgbClr val="323330"/>
                </a:solidFill>
                <a:latin typeface="+mj-lt"/>
              </a:rPr>
              <a:t> = </a:t>
            </a:r>
            <a:r>
              <a:rPr lang="es-ES" sz="28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new</a:t>
            </a:r>
            <a:r>
              <a:rPr lang="es-ES" sz="2800" dirty="0">
                <a:solidFill>
                  <a:srgbClr val="323330"/>
                </a:solidFill>
                <a:latin typeface="+mj-lt"/>
              </a:rPr>
              <a:t> </a:t>
            </a:r>
            <a:r>
              <a:rPr lang="es-ES" sz="2800" dirty="0" err="1">
                <a:solidFill>
                  <a:srgbClr val="323330"/>
                </a:solidFill>
                <a:latin typeface="+mj-lt"/>
              </a:rPr>
              <a:t>Array</a:t>
            </a:r>
            <a:r>
              <a:rPr lang="es-ES" sz="2800" dirty="0">
                <a:solidFill>
                  <a:srgbClr val="323330"/>
                </a:solidFill>
                <a:latin typeface="+mj-lt"/>
              </a:rPr>
              <a:t>();</a:t>
            </a:r>
            <a:br>
              <a:rPr lang="es-ES" sz="2800" dirty="0">
                <a:solidFill>
                  <a:srgbClr val="323330"/>
                </a:solidFill>
                <a:latin typeface="+mj-lt"/>
              </a:rPr>
            </a:br>
            <a:r>
              <a:rPr lang="es-ES" sz="28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sz="2800" dirty="0">
                <a:solidFill>
                  <a:srgbClr val="323330"/>
                </a:solidFill>
                <a:latin typeface="+mj-lt"/>
              </a:rPr>
              <a:t> </a:t>
            </a:r>
            <a:r>
              <a:rPr lang="es-ES" sz="2800" dirty="0" err="1">
                <a:solidFill>
                  <a:srgbClr val="323330"/>
                </a:solidFill>
                <a:latin typeface="+mj-lt"/>
              </a:rPr>
              <a:t>arr</a:t>
            </a:r>
            <a:r>
              <a:rPr lang="es-ES" sz="2800" dirty="0">
                <a:solidFill>
                  <a:srgbClr val="323330"/>
                </a:solidFill>
                <a:latin typeface="+mj-lt"/>
              </a:rPr>
              <a:t> = </a:t>
            </a:r>
            <a:r>
              <a:rPr lang="es-ES" sz="2800" dirty="0" smtClean="0">
                <a:solidFill>
                  <a:srgbClr val="323330"/>
                </a:solidFill>
                <a:latin typeface="+mj-lt"/>
              </a:rPr>
              <a:t>[];</a:t>
            </a:r>
          </a:p>
          <a:p>
            <a:pPr>
              <a:spcAft>
                <a:spcPts val="600"/>
              </a:spcAft>
            </a:pPr>
            <a:endParaRPr lang="es-ES" sz="2800" dirty="0">
              <a:solidFill>
                <a:srgbClr val="323330"/>
              </a:solidFill>
              <a:latin typeface="+mj-lt"/>
            </a:endParaRPr>
          </a:p>
          <a:p>
            <a:pPr>
              <a:spcAft>
                <a:spcPts val="600"/>
              </a:spcAft>
            </a:pPr>
            <a:r>
              <a:rPr lang="es-ES" sz="28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sz="2800" dirty="0">
                <a:solidFill>
                  <a:srgbClr val="323330"/>
                </a:solidFill>
                <a:latin typeface="+mj-lt"/>
              </a:rPr>
              <a:t> </a:t>
            </a:r>
            <a:r>
              <a:rPr lang="es-ES" sz="2800" dirty="0" err="1">
                <a:solidFill>
                  <a:srgbClr val="323330"/>
                </a:solidFill>
                <a:latin typeface="+mj-lt"/>
              </a:rPr>
              <a:t>reg</a:t>
            </a:r>
            <a:r>
              <a:rPr lang="es-ES" sz="2800" dirty="0">
                <a:solidFill>
                  <a:srgbClr val="323330"/>
                </a:solidFill>
                <a:latin typeface="+mj-lt"/>
              </a:rPr>
              <a:t> = </a:t>
            </a:r>
            <a:r>
              <a:rPr lang="es-ES" sz="28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new</a:t>
            </a:r>
            <a:r>
              <a:rPr lang="es-ES" sz="2800" dirty="0">
                <a:solidFill>
                  <a:srgbClr val="323330"/>
                </a:solidFill>
                <a:latin typeface="+mj-lt"/>
              </a:rPr>
              <a:t> </a:t>
            </a:r>
            <a:r>
              <a:rPr lang="es-ES" sz="2800" dirty="0" err="1">
                <a:solidFill>
                  <a:srgbClr val="323330"/>
                </a:solidFill>
                <a:latin typeface="+mj-lt"/>
              </a:rPr>
              <a:t>RegExp</a:t>
            </a:r>
            <a:r>
              <a:rPr lang="es-ES" sz="2800" dirty="0">
                <a:solidFill>
                  <a:srgbClr val="323330"/>
                </a:solidFill>
                <a:latin typeface="+mj-lt"/>
              </a:rPr>
              <a:t>(</a:t>
            </a:r>
            <a:r>
              <a:rPr lang="es-ES" sz="2800" dirty="0">
                <a:solidFill>
                  <a:srgbClr val="C00000"/>
                </a:solidFill>
                <a:latin typeface="+mj-lt"/>
              </a:rPr>
              <a:t>'\\d+'</a:t>
            </a:r>
            <a:r>
              <a:rPr lang="es-ES" sz="2800" dirty="0">
                <a:solidFill>
                  <a:srgbClr val="323330"/>
                </a:solidFill>
                <a:latin typeface="+mj-lt"/>
              </a:rPr>
              <a:t>);</a:t>
            </a:r>
            <a:br>
              <a:rPr lang="es-ES" sz="2800" dirty="0">
                <a:solidFill>
                  <a:srgbClr val="323330"/>
                </a:solidFill>
                <a:latin typeface="+mj-lt"/>
              </a:rPr>
            </a:br>
            <a:r>
              <a:rPr lang="es-ES" sz="28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sz="2800" dirty="0">
                <a:solidFill>
                  <a:srgbClr val="323330"/>
                </a:solidFill>
                <a:latin typeface="+mj-lt"/>
              </a:rPr>
              <a:t> </a:t>
            </a:r>
            <a:r>
              <a:rPr lang="es-ES" sz="2800" dirty="0" err="1">
                <a:solidFill>
                  <a:srgbClr val="323330"/>
                </a:solidFill>
                <a:latin typeface="+mj-lt"/>
              </a:rPr>
              <a:t>reg</a:t>
            </a:r>
            <a:r>
              <a:rPr lang="es-ES" sz="2800" dirty="0">
                <a:solidFill>
                  <a:srgbClr val="323330"/>
                </a:solidFill>
                <a:latin typeface="+mj-lt"/>
              </a:rPr>
              <a:t> = </a:t>
            </a:r>
            <a:r>
              <a:rPr lang="es-ES" sz="2800" dirty="0">
                <a:solidFill>
                  <a:srgbClr val="7030A0"/>
                </a:solidFill>
                <a:latin typeface="+mj-lt"/>
              </a:rPr>
              <a:t>/d</a:t>
            </a:r>
            <a:r>
              <a:rPr lang="es-ES" sz="2800" dirty="0" smtClean="0">
                <a:solidFill>
                  <a:srgbClr val="7030A0"/>
                </a:solidFill>
                <a:latin typeface="+mj-lt"/>
              </a:rPr>
              <a:t>+/</a:t>
            </a:r>
            <a:r>
              <a:rPr lang="es-ES" sz="2800" dirty="0" smtClean="0">
                <a:solidFill>
                  <a:srgbClr val="323330"/>
                </a:solidFill>
                <a:latin typeface="+mj-lt"/>
              </a:rPr>
              <a:t>;</a:t>
            </a:r>
          </a:p>
          <a:p>
            <a:pPr>
              <a:spcAft>
                <a:spcPts val="600"/>
              </a:spcAft>
            </a:pPr>
            <a:endParaRPr lang="es-ES" sz="2800" dirty="0">
              <a:solidFill>
                <a:srgbClr val="323330"/>
              </a:solidFill>
              <a:latin typeface="+mj-lt"/>
            </a:endParaRPr>
          </a:p>
          <a:p>
            <a:pPr>
              <a:spcAft>
                <a:spcPts val="600"/>
              </a:spcAft>
            </a:pPr>
            <a:r>
              <a:rPr lang="es-ES" sz="28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sz="2800" dirty="0">
                <a:solidFill>
                  <a:srgbClr val="323330"/>
                </a:solidFill>
                <a:latin typeface="+mj-lt"/>
              </a:rPr>
              <a:t> </a:t>
            </a:r>
            <a:r>
              <a:rPr lang="es-ES" sz="2800" dirty="0" err="1">
                <a:solidFill>
                  <a:srgbClr val="323330"/>
                </a:solidFill>
                <a:latin typeface="+mj-lt"/>
              </a:rPr>
              <a:t>fun</a:t>
            </a:r>
            <a:r>
              <a:rPr lang="es-ES" sz="2800" dirty="0">
                <a:solidFill>
                  <a:srgbClr val="323330"/>
                </a:solidFill>
                <a:latin typeface="+mj-lt"/>
              </a:rPr>
              <a:t> = </a:t>
            </a:r>
            <a:r>
              <a:rPr lang="es-ES" sz="28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new</a:t>
            </a:r>
            <a:r>
              <a:rPr lang="es-ES" sz="2800" dirty="0">
                <a:solidFill>
                  <a:srgbClr val="323330"/>
                </a:solidFill>
                <a:latin typeface="+mj-lt"/>
              </a:rPr>
              <a:t> </a:t>
            </a:r>
            <a:r>
              <a:rPr lang="es-ES" sz="2800" dirty="0" err="1">
                <a:solidFill>
                  <a:srgbClr val="323330"/>
                </a:solidFill>
                <a:latin typeface="+mj-lt"/>
              </a:rPr>
              <a:t>Function</a:t>
            </a:r>
            <a:r>
              <a:rPr lang="es-ES" sz="2800" dirty="0">
                <a:solidFill>
                  <a:srgbClr val="323330"/>
                </a:solidFill>
                <a:latin typeface="+mj-lt"/>
              </a:rPr>
              <a:t>(</a:t>
            </a:r>
            <a:r>
              <a:rPr lang="es-ES" sz="2800" dirty="0">
                <a:solidFill>
                  <a:srgbClr val="C00000"/>
                </a:solidFill>
                <a:latin typeface="+mj-lt"/>
              </a:rPr>
              <a:t>'</a:t>
            </a:r>
            <a:r>
              <a:rPr lang="es-ES" sz="2800" dirty="0" err="1">
                <a:solidFill>
                  <a:srgbClr val="C00000"/>
                </a:solidFill>
                <a:latin typeface="+mj-lt"/>
              </a:rPr>
              <a:t>return</a:t>
            </a:r>
            <a:r>
              <a:rPr lang="es-ES" sz="2800" dirty="0">
                <a:solidFill>
                  <a:srgbClr val="C00000"/>
                </a:solidFill>
                <a:latin typeface="+mj-lt"/>
              </a:rPr>
              <a:t> 1;'</a:t>
            </a:r>
            <a:r>
              <a:rPr lang="es-ES" sz="2800" dirty="0">
                <a:solidFill>
                  <a:srgbClr val="323330"/>
                </a:solidFill>
                <a:latin typeface="+mj-lt"/>
              </a:rPr>
              <a:t>);</a:t>
            </a:r>
            <a:br>
              <a:rPr lang="es-ES" sz="2800" dirty="0">
                <a:solidFill>
                  <a:srgbClr val="323330"/>
                </a:solidFill>
                <a:latin typeface="+mj-lt"/>
              </a:rPr>
            </a:br>
            <a:r>
              <a:rPr lang="es-ES" sz="28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sz="2800" dirty="0">
                <a:solidFill>
                  <a:srgbClr val="323330"/>
                </a:solidFill>
                <a:latin typeface="+mj-lt"/>
              </a:rPr>
              <a:t> </a:t>
            </a:r>
            <a:r>
              <a:rPr lang="es-ES" sz="2800" dirty="0" err="1">
                <a:solidFill>
                  <a:srgbClr val="323330"/>
                </a:solidFill>
                <a:latin typeface="+mj-lt"/>
              </a:rPr>
              <a:t>fun</a:t>
            </a:r>
            <a:r>
              <a:rPr lang="es-ES" sz="2800" dirty="0">
                <a:solidFill>
                  <a:srgbClr val="323330"/>
                </a:solidFill>
                <a:latin typeface="+mj-lt"/>
              </a:rPr>
              <a:t> = </a:t>
            </a:r>
            <a:r>
              <a:rPr lang="es-ES" sz="2800" dirty="0" err="1">
                <a:solidFill>
                  <a:schemeClr val="accent1">
                    <a:lumMod val="75000"/>
                  </a:schemeClr>
                </a:solidFill>
                <a:latin typeface="+mj-lt"/>
              </a:rPr>
              <a:t>function</a:t>
            </a:r>
            <a:r>
              <a:rPr lang="es-ES" sz="2800" dirty="0">
                <a:solidFill>
                  <a:srgbClr val="323330"/>
                </a:solidFill>
                <a:latin typeface="+mj-lt"/>
              </a:rPr>
              <a:t>(){ </a:t>
            </a:r>
            <a:r>
              <a:rPr lang="es-ES" sz="2800" dirty="0" err="1">
                <a:solidFill>
                  <a:schemeClr val="accent1">
                    <a:lumMod val="75000"/>
                  </a:schemeClr>
                </a:solidFill>
                <a:latin typeface="+mj-lt"/>
              </a:rPr>
              <a:t>return</a:t>
            </a:r>
            <a:r>
              <a:rPr lang="es-ES" sz="28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sz="2800" dirty="0">
                <a:solidFill>
                  <a:srgbClr val="00B050"/>
                </a:solidFill>
                <a:latin typeface="+mj-lt"/>
              </a:rPr>
              <a:t>1</a:t>
            </a:r>
            <a:r>
              <a:rPr lang="es-ES" sz="2800" dirty="0">
                <a:solidFill>
                  <a:srgbClr val="323330"/>
                </a:solidFill>
                <a:latin typeface="+mj-lt"/>
              </a:rPr>
              <a:t>; };</a:t>
            </a:r>
          </a:p>
        </p:txBody>
      </p:sp>
    </p:spTree>
    <p:extLst>
      <p:ext uri="{BB962C8B-B14F-4D97-AF65-F5344CB8AC3E}">
        <p14:creationId xmlns:p14="http://schemas.microsoft.com/office/powerpoint/2010/main" val="4083492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Tipos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Al trabajar con un valor de referencia, podemos añadir, cambiar o borrar propiedades siempre que queramos.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n-US" dirty="0">
                <a:solidFill>
                  <a:srgbClr val="323330"/>
                </a:solidFill>
              </a:rPr>
              <a:t> person =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new</a:t>
            </a:r>
            <a:r>
              <a:rPr lang="en-US" dirty="0">
                <a:solidFill>
                  <a:srgbClr val="323330"/>
                </a:solidFill>
              </a:rPr>
              <a:t> Object</a:t>
            </a:r>
            <a:r>
              <a:rPr lang="en-US" dirty="0" smtClean="0">
                <a:solidFill>
                  <a:srgbClr val="323330"/>
                </a:solidFill>
              </a:rPr>
              <a:t>();</a:t>
            </a:r>
            <a:br>
              <a:rPr lang="en-US" dirty="0" smtClean="0">
                <a:solidFill>
                  <a:srgbClr val="323330"/>
                </a:solidFill>
              </a:rPr>
            </a:br>
            <a:r>
              <a:rPr lang="en-US" dirty="0" smtClean="0">
                <a:solidFill>
                  <a:srgbClr val="323330"/>
                </a:solidFill>
              </a:rPr>
              <a:t>person.name </a:t>
            </a:r>
            <a:r>
              <a:rPr lang="en-US" dirty="0">
                <a:solidFill>
                  <a:srgbClr val="323330"/>
                </a:solidFill>
              </a:rPr>
              <a:t>=</a:t>
            </a:r>
            <a:r>
              <a:rPr lang="en-US" dirty="0">
                <a:solidFill>
                  <a:srgbClr val="C00000"/>
                </a:solidFill>
              </a:rPr>
              <a:t> 'Rob</a:t>
            </a:r>
            <a:r>
              <a:rPr lang="en-US" dirty="0" smtClean="0">
                <a:solidFill>
                  <a:srgbClr val="C00000"/>
                </a:solidFill>
              </a:rPr>
              <a:t>'</a:t>
            </a:r>
            <a:r>
              <a:rPr lang="en-US" dirty="0" smtClean="0">
                <a:solidFill>
                  <a:srgbClr val="323330"/>
                </a:solidFill>
              </a:rPr>
              <a:t>;</a:t>
            </a:r>
            <a:br>
              <a:rPr lang="en-US" dirty="0" smtClean="0">
                <a:solidFill>
                  <a:srgbClr val="323330"/>
                </a:solidFill>
              </a:rPr>
            </a:br>
            <a:r>
              <a:rPr lang="en-US" dirty="0" smtClean="0">
                <a:solidFill>
                  <a:srgbClr val="323330"/>
                </a:solidFill>
              </a:rPr>
              <a:t>console.log(person.name</a:t>
            </a:r>
            <a:r>
              <a:rPr lang="en-US" dirty="0" smtClean="0">
                <a:solidFill>
                  <a:srgbClr val="323330"/>
                </a:solidFill>
              </a:rPr>
              <a:t>); 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//Rob</a:t>
            </a:r>
            <a:r>
              <a:rPr lang="en-US" dirty="0" smtClean="0">
                <a:solidFill>
                  <a:srgbClr val="323330"/>
                </a:solidFill>
              </a:rPr>
              <a:t/>
            </a:r>
            <a:br>
              <a:rPr lang="en-US" dirty="0" smtClean="0">
                <a:solidFill>
                  <a:srgbClr val="323330"/>
                </a:solidFill>
              </a:rPr>
            </a:br>
            <a:endParaRPr lang="es-ES" dirty="0" smtClean="0">
              <a:solidFill>
                <a:srgbClr val="323330"/>
              </a:solidFill>
            </a:endParaRPr>
          </a:p>
          <a:p>
            <a:pPr>
              <a:spcAft>
                <a:spcPts val="600"/>
              </a:spcAft>
            </a:pPr>
            <a:r>
              <a:rPr lang="es-ES" dirty="0" smtClean="0"/>
              <a:t>En valores primitivos no funcionará aunque no dará ningún error.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n-US" dirty="0">
                <a:solidFill>
                  <a:srgbClr val="323330"/>
                </a:solidFill>
              </a:rPr>
              <a:t> name = </a:t>
            </a:r>
            <a:r>
              <a:rPr lang="en-US" dirty="0">
                <a:solidFill>
                  <a:srgbClr val="C00000"/>
                </a:solidFill>
              </a:rPr>
              <a:t>'Rob</a:t>
            </a:r>
            <a:r>
              <a:rPr lang="en-US" dirty="0" smtClean="0">
                <a:solidFill>
                  <a:srgbClr val="C00000"/>
                </a:solidFill>
              </a:rPr>
              <a:t>'</a:t>
            </a:r>
            <a:r>
              <a:rPr lang="en-US" dirty="0" smtClean="0">
                <a:solidFill>
                  <a:srgbClr val="323330"/>
                </a:solidFill>
              </a:rPr>
              <a:t>;</a:t>
            </a:r>
            <a:br>
              <a:rPr lang="en-US" dirty="0" smtClean="0">
                <a:solidFill>
                  <a:srgbClr val="323330"/>
                </a:solidFill>
              </a:rPr>
            </a:br>
            <a:r>
              <a:rPr lang="en-US" dirty="0" err="1" smtClean="0">
                <a:solidFill>
                  <a:srgbClr val="323330"/>
                </a:solidFill>
              </a:rPr>
              <a:t>name.age</a:t>
            </a:r>
            <a:r>
              <a:rPr lang="en-US" dirty="0" smtClean="0">
                <a:solidFill>
                  <a:srgbClr val="323330"/>
                </a:solidFill>
              </a:rPr>
              <a:t> </a:t>
            </a:r>
            <a:r>
              <a:rPr lang="en-US" dirty="0">
                <a:solidFill>
                  <a:srgbClr val="323330"/>
                </a:solidFill>
              </a:rPr>
              <a:t>= </a:t>
            </a:r>
            <a:r>
              <a:rPr lang="en-US" dirty="0" smtClean="0">
                <a:solidFill>
                  <a:srgbClr val="00B050"/>
                </a:solidFill>
              </a:rPr>
              <a:t>38</a:t>
            </a:r>
            <a:r>
              <a:rPr lang="en-US" dirty="0" smtClean="0">
                <a:solidFill>
                  <a:srgbClr val="323330"/>
                </a:solidFill>
              </a:rPr>
              <a:t>;</a:t>
            </a:r>
            <a:br>
              <a:rPr lang="en-US" dirty="0" smtClean="0">
                <a:solidFill>
                  <a:srgbClr val="323330"/>
                </a:solidFill>
              </a:rPr>
            </a:br>
            <a:r>
              <a:rPr lang="en-US" dirty="0" smtClean="0">
                <a:solidFill>
                  <a:srgbClr val="323330"/>
                </a:solidFill>
              </a:rPr>
              <a:t>console.log(</a:t>
            </a:r>
            <a:r>
              <a:rPr lang="en-US" smtClean="0">
                <a:solidFill>
                  <a:srgbClr val="323330"/>
                </a:solidFill>
              </a:rPr>
              <a:t>name.age</a:t>
            </a:r>
            <a:r>
              <a:rPr lang="en-US" dirty="0">
                <a:solidFill>
                  <a:srgbClr val="323330"/>
                </a:solidFill>
              </a:rPr>
              <a:t>); </a:t>
            </a:r>
            <a:r>
              <a:rPr lang="en-US" dirty="0" smtClean="0">
                <a:solidFill>
                  <a:srgbClr val="323330"/>
                </a:solidFill>
              </a:rPr>
              <a:t> 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//undefined</a:t>
            </a:r>
            <a:endParaRPr lang="es-ES" dirty="0" smtClean="0">
              <a:solidFill>
                <a:srgbClr val="323330"/>
              </a:solidFill>
            </a:endParaRPr>
          </a:p>
          <a:p>
            <a:pPr>
              <a:spcAft>
                <a:spcPts val="600"/>
              </a:spcAft>
            </a:pPr>
            <a:endParaRPr lang="es-ES" dirty="0" smtClean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389341" y="270933"/>
            <a:ext cx="3831815" cy="572031"/>
          </a:xfrm>
        </p:spPr>
        <p:txBody>
          <a:bodyPr/>
          <a:lstStyle/>
          <a:p>
            <a:r>
              <a:rPr lang="es-ES" dirty="0" smtClean="0"/>
              <a:t>Propiedades dinámicas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03200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Tipos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42878" y="1276350"/>
            <a:ext cx="11915771" cy="1924050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Hay 3 tipos de tipos de referencia especiales que hacen más fácil la interacción con valores primitivos.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Estos tipos son creados automáticamente cuando accedemos a una cadena, un número o un booleano.  </a:t>
            </a:r>
            <a:endParaRPr lang="es-ES" dirty="0"/>
          </a:p>
          <a:p>
            <a:pPr>
              <a:spcAft>
                <a:spcPts val="600"/>
              </a:spcAft>
            </a:pPr>
            <a:endParaRPr lang="es-ES" dirty="0" smtClean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809470" y="270933"/>
            <a:ext cx="3411686" cy="572031"/>
          </a:xfrm>
        </p:spPr>
        <p:txBody>
          <a:bodyPr/>
          <a:lstStyle/>
          <a:p>
            <a:r>
              <a:rPr lang="es-ES" dirty="0" err="1" smtClean="0"/>
              <a:t>Primitive</a:t>
            </a:r>
            <a:r>
              <a:rPr lang="es-ES" dirty="0" smtClean="0"/>
              <a:t> </a:t>
            </a:r>
            <a:r>
              <a:rPr lang="es-ES" dirty="0" err="1" smtClean="0"/>
              <a:t>Wrappers</a:t>
            </a:r>
            <a:endParaRPr lang="es-ES" dirty="0"/>
          </a:p>
        </p:txBody>
      </p:sp>
      <p:sp>
        <p:nvSpPr>
          <p:cNvPr id="2" name="TextBox 1"/>
          <p:cNvSpPr txBox="1"/>
          <p:nvPr/>
        </p:nvSpPr>
        <p:spPr>
          <a:xfrm>
            <a:off x="370702" y="3297534"/>
            <a:ext cx="27228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n-US" dirty="0">
                <a:solidFill>
                  <a:srgbClr val="323330"/>
                </a:solidFill>
                <a:latin typeface="+mj-lt"/>
              </a:rPr>
              <a:t> </a:t>
            </a:r>
            <a:r>
              <a:rPr lang="en-US" dirty="0" smtClean="0">
                <a:solidFill>
                  <a:srgbClr val="323330"/>
                </a:solidFill>
                <a:latin typeface="+mj-lt"/>
              </a:rPr>
              <a:t>s1 = </a:t>
            </a:r>
            <a:r>
              <a:rPr lang="en-US" dirty="0">
                <a:solidFill>
                  <a:srgbClr val="C00000"/>
                </a:solidFill>
                <a:latin typeface="+mj-lt"/>
              </a:rPr>
              <a:t>'Rob</a:t>
            </a:r>
            <a:r>
              <a:rPr lang="en-US" dirty="0" smtClean="0">
                <a:solidFill>
                  <a:srgbClr val="C00000"/>
                </a:solidFill>
                <a:latin typeface="+mj-lt"/>
              </a:rPr>
              <a:t>'</a:t>
            </a:r>
            <a:r>
              <a:rPr lang="en-US" dirty="0" smtClean="0">
                <a:solidFill>
                  <a:srgbClr val="323330"/>
                </a:solidFill>
                <a:latin typeface="+mj-lt"/>
              </a:rPr>
              <a:t>;</a:t>
            </a:r>
            <a:br>
              <a:rPr lang="en-US" dirty="0" smtClean="0">
                <a:solidFill>
                  <a:srgbClr val="323330"/>
                </a:solidFill>
                <a:latin typeface="+mj-lt"/>
              </a:rPr>
            </a:b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n-US" dirty="0" smtClean="0">
                <a:solidFill>
                  <a:srgbClr val="323330"/>
                </a:solidFill>
                <a:latin typeface="+mj-lt"/>
              </a:rPr>
              <a:t> s2 = s1.substring(2); 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//b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70701" y="4667587"/>
            <a:ext cx="272286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n-US" dirty="0">
                <a:solidFill>
                  <a:srgbClr val="323330"/>
                </a:solidFill>
                <a:latin typeface="+mj-lt"/>
              </a:rPr>
              <a:t> </a:t>
            </a:r>
            <a:r>
              <a:rPr lang="en-US" dirty="0" smtClean="0">
                <a:solidFill>
                  <a:srgbClr val="323330"/>
                </a:solidFill>
                <a:latin typeface="+mj-lt"/>
              </a:rPr>
              <a:t>s1 =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new</a:t>
            </a:r>
            <a:r>
              <a:rPr lang="en-US" dirty="0" smtClean="0">
                <a:solidFill>
                  <a:srgbClr val="323330"/>
                </a:solidFill>
                <a:latin typeface="+mj-lt"/>
              </a:rPr>
              <a:t> String(</a:t>
            </a:r>
            <a:r>
              <a:rPr lang="en-US" dirty="0">
                <a:solidFill>
                  <a:srgbClr val="C00000"/>
                </a:solidFill>
                <a:latin typeface="+mj-lt"/>
              </a:rPr>
              <a:t>'Rob'</a:t>
            </a:r>
            <a:r>
              <a:rPr lang="en-US" dirty="0" smtClean="0">
                <a:solidFill>
                  <a:srgbClr val="323330"/>
                </a:solidFill>
                <a:latin typeface="+mj-lt"/>
              </a:rPr>
              <a:t>);</a:t>
            </a:r>
            <a:br>
              <a:rPr lang="en-US" dirty="0" smtClean="0">
                <a:solidFill>
                  <a:srgbClr val="323330"/>
                </a:solidFill>
                <a:latin typeface="+mj-lt"/>
              </a:rPr>
            </a:b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n-US" dirty="0" smtClean="0">
                <a:solidFill>
                  <a:srgbClr val="323330"/>
                </a:solidFill>
                <a:latin typeface="+mj-lt"/>
              </a:rPr>
              <a:t> s2 = s1.substring(2); 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//b</a:t>
            </a:r>
          </a:p>
          <a:p>
            <a:r>
              <a:rPr lang="en-US" dirty="0" smtClean="0">
                <a:solidFill>
                  <a:srgbClr val="323330"/>
                </a:solidFill>
                <a:latin typeface="+mj-lt"/>
              </a:rPr>
              <a:t>s1 =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null</a:t>
            </a:r>
            <a:r>
              <a:rPr lang="en-US" dirty="0" smtClean="0">
                <a:solidFill>
                  <a:srgbClr val="323330"/>
                </a:solidFill>
                <a:latin typeface="+mj-lt"/>
              </a:rPr>
              <a:t>;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193384" y="3202796"/>
            <a:ext cx="463338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rgbClr val="323330"/>
                </a:solidFill>
                <a:latin typeface="+mj-lt"/>
              </a:rPr>
              <a:t>Cuando s1 es accedida ocurre lo siguiente:</a:t>
            </a:r>
          </a:p>
          <a:p>
            <a:pPr marL="342900" indent="-342900">
              <a:buFont typeface="+mj-lt"/>
              <a:buAutoNum type="arabicPeriod"/>
            </a:pPr>
            <a:r>
              <a:rPr lang="es-ES" dirty="0" smtClean="0">
                <a:solidFill>
                  <a:srgbClr val="323330"/>
                </a:solidFill>
                <a:latin typeface="+mj-lt"/>
              </a:rPr>
              <a:t>Se crea una instancia de tipo </a:t>
            </a:r>
            <a:r>
              <a:rPr lang="es-ES" i="1" dirty="0" err="1" smtClean="0">
                <a:solidFill>
                  <a:srgbClr val="323330"/>
                </a:solidFill>
                <a:latin typeface="+mj-lt"/>
              </a:rPr>
              <a:t>String</a:t>
            </a:r>
            <a:endParaRPr lang="es-ES" i="1" dirty="0" smtClean="0">
              <a:solidFill>
                <a:srgbClr val="323330"/>
              </a:solidFill>
              <a:latin typeface="+mj-lt"/>
            </a:endParaRPr>
          </a:p>
          <a:p>
            <a:pPr marL="342900" indent="-342900">
              <a:buFont typeface="+mj-lt"/>
              <a:buAutoNum type="arabicPeriod"/>
            </a:pPr>
            <a:r>
              <a:rPr lang="es-ES" dirty="0" smtClean="0">
                <a:solidFill>
                  <a:srgbClr val="323330"/>
                </a:solidFill>
                <a:latin typeface="+mj-lt"/>
              </a:rPr>
              <a:t>Se llama al método </a:t>
            </a:r>
            <a:r>
              <a:rPr lang="es-ES" i="1" dirty="0" err="1" smtClean="0">
                <a:solidFill>
                  <a:srgbClr val="323330"/>
                </a:solidFill>
                <a:latin typeface="+mj-lt"/>
              </a:rPr>
              <a:t>substring</a:t>
            </a:r>
            <a:r>
              <a:rPr lang="es-ES" dirty="0" smtClean="0">
                <a:solidFill>
                  <a:srgbClr val="323330"/>
                </a:solidFill>
                <a:latin typeface="+mj-lt"/>
              </a:rPr>
              <a:t> de la instancia.</a:t>
            </a:r>
          </a:p>
          <a:p>
            <a:pPr marL="342900" indent="-342900">
              <a:buFont typeface="+mj-lt"/>
              <a:buAutoNum type="arabicPeriod"/>
            </a:pPr>
            <a:r>
              <a:rPr lang="es-ES" dirty="0" smtClean="0">
                <a:solidFill>
                  <a:srgbClr val="323330"/>
                </a:solidFill>
                <a:latin typeface="+mj-lt"/>
              </a:rPr>
              <a:t>Se destruye la instancia.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193384" y="4667587"/>
            <a:ext cx="4975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rgbClr val="323330"/>
                </a:solidFill>
                <a:latin typeface="+mj-lt"/>
              </a:rPr>
              <a:t>Podemos pensar los 3 pasos anteriores así también.</a:t>
            </a:r>
          </a:p>
        </p:txBody>
      </p:sp>
    </p:spTree>
    <p:extLst>
      <p:ext uri="{BB962C8B-B14F-4D97-AF65-F5344CB8AC3E}">
        <p14:creationId xmlns:p14="http://schemas.microsoft.com/office/powerpoint/2010/main" val="475677596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Global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097511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Global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El </a:t>
            </a:r>
            <a:r>
              <a:rPr lang="es-ES" dirty="0" err="1" smtClean="0"/>
              <a:t>objecto</a:t>
            </a:r>
            <a:r>
              <a:rPr lang="es-ES" dirty="0" smtClean="0"/>
              <a:t> Global es inaccesible en ECMAScript.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Toda variable o función definida globalmente es una propiedad del objeto Global.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Hay varios métodos existentes en el objeto Global, como </a:t>
            </a:r>
            <a:r>
              <a:rPr lang="es-ES" dirty="0" err="1" smtClean="0"/>
              <a:t>isNaN</a:t>
            </a:r>
            <a:r>
              <a:rPr lang="es-ES" dirty="0" smtClean="0"/>
              <a:t>(), </a:t>
            </a:r>
            <a:r>
              <a:rPr lang="es-ES" dirty="0" err="1" smtClean="0"/>
              <a:t>isFinite</a:t>
            </a:r>
            <a:r>
              <a:rPr lang="es-ES" dirty="0" smtClean="0"/>
              <a:t>(), </a:t>
            </a:r>
            <a:r>
              <a:rPr lang="es-ES" dirty="0" err="1" smtClean="0"/>
              <a:t>parseInt</a:t>
            </a:r>
            <a:r>
              <a:rPr lang="es-ES" dirty="0" smtClean="0"/>
              <a:t>(), eval(), </a:t>
            </a:r>
            <a:r>
              <a:rPr lang="es-ES" dirty="0" err="1" smtClean="0"/>
              <a:t>encodeURI</a:t>
            </a:r>
            <a:r>
              <a:rPr lang="es-ES" dirty="0" smtClean="0"/>
              <a:t>()…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389341" y="270933"/>
            <a:ext cx="3831815" cy="572031"/>
          </a:xfrm>
        </p:spPr>
        <p:txBody>
          <a:bodyPr/>
          <a:lstStyle/>
          <a:p>
            <a:r>
              <a:rPr lang="es-ES" dirty="0" smtClean="0"/>
              <a:t>Global</a:t>
            </a:r>
          </a:p>
        </p:txBody>
      </p:sp>
    </p:spTree>
    <p:extLst>
      <p:ext uri="{BB962C8B-B14F-4D97-AF65-F5344CB8AC3E}">
        <p14:creationId xmlns:p14="http://schemas.microsoft.com/office/powerpoint/2010/main" val="789415299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Global</a:t>
            </a: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389341" y="270933"/>
            <a:ext cx="3831815" cy="572031"/>
          </a:xfrm>
        </p:spPr>
        <p:txBody>
          <a:bodyPr/>
          <a:lstStyle/>
          <a:p>
            <a:r>
              <a:rPr lang="es-ES" dirty="0" smtClean="0"/>
              <a:t>Propiedades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269083" y="1278795"/>
            <a:ext cx="4396603" cy="2761864"/>
            <a:chOff x="269084" y="1278795"/>
            <a:chExt cx="3924300" cy="2465172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9084" y="1278795"/>
              <a:ext cx="3924300" cy="1038225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6155" y="2267592"/>
              <a:ext cx="3838575" cy="1476375"/>
            </a:xfrm>
            <a:prstGeom prst="rect">
              <a:avLst/>
            </a:prstGeom>
          </p:spPr>
        </p:pic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3376" y="1291152"/>
            <a:ext cx="4513988" cy="2731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010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Global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/>
              <a:t>eval() es el método más potente en ECMAScript.</a:t>
            </a:r>
          </a:p>
          <a:p>
            <a:pPr>
              <a:spcAft>
                <a:spcPts val="600"/>
              </a:spcAft>
            </a:pPr>
            <a:r>
              <a:rPr lang="es-ES" dirty="0"/>
              <a:t>eval() actúa como un interprete de ECMAScript sobre un argumento de tipo cadena.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s-ES" dirty="0">
                <a:solidFill>
                  <a:srgbClr val="323330"/>
                </a:solidFill>
              </a:rPr>
              <a:t>eval(</a:t>
            </a:r>
            <a:r>
              <a:rPr lang="es-ES" dirty="0">
                <a:solidFill>
                  <a:srgbClr val="C00000"/>
                </a:solidFill>
              </a:rPr>
              <a:t>'console.log("hola")'</a:t>
            </a:r>
            <a:r>
              <a:rPr lang="es-ES" dirty="0">
                <a:solidFill>
                  <a:srgbClr val="323330"/>
                </a:solidFill>
              </a:rPr>
              <a:t>); </a:t>
            </a:r>
            <a:r>
              <a:rPr lang="es-ES" dirty="0">
                <a:solidFill>
                  <a:schemeClr val="accent6">
                    <a:lumMod val="75000"/>
                  </a:schemeClr>
                </a:solidFill>
              </a:rPr>
              <a:t>//hola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389341" y="270933"/>
            <a:ext cx="3831815" cy="572031"/>
          </a:xfrm>
        </p:spPr>
        <p:txBody>
          <a:bodyPr/>
          <a:lstStyle/>
          <a:p>
            <a:r>
              <a:rPr lang="es-ES" dirty="0"/>
              <a:t>e</a:t>
            </a:r>
            <a:r>
              <a:rPr lang="es-ES" dirty="0" smtClean="0"/>
              <a:t>val</a:t>
            </a:r>
          </a:p>
        </p:txBody>
      </p:sp>
    </p:spTree>
    <p:extLst>
      <p:ext uri="{BB962C8B-B14F-4D97-AF65-F5344CB8AC3E}">
        <p14:creationId xmlns:p14="http://schemas.microsoft.com/office/powerpoint/2010/main" val="2559995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Global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Aunque ECMA-262 no indica como acceder al objeto Global, los navegadores lo implementan haciendo que </a:t>
            </a:r>
            <a:r>
              <a:rPr lang="es-ES" i="1" dirty="0" smtClean="0"/>
              <a:t>window</a:t>
            </a:r>
            <a:r>
              <a:rPr lang="es-ES" dirty="0" smtClean="0"/>
              <a:t> sea el delegado del objeto Global.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Todas las variables y funciones declaradas en el scope global se convierten en propiedades de </a:t>
            </a:r>
            <a:r>
              <a:rPr lang="es-ES" i="1" dirty="0" smtClean="0"/>
              <a:t>window</a:t>
            </a:r>
            <a:r>
              <a:rPr lang="es-ES" dirty="0" smtClean="0"/>
              <a:t>.</a:t>
            </a:r>
            <a:br>
              <a:rPr lang="es-ES" dirty="0" smtClean="0"/>
            </a:br>
            <a:endParaRPr lang="es-ES" dirty="0"/>
          </a:p>
          <a:p>
            <a:pPr marL="457200" lvl="1" indent="0">
              <a:spcAft>
                <a:spcPts val="600"/>
              </a:spcAft>
              <a:buNone/>
            </a:pPr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dirty="0">
                <a:solidFill>
                  <a:srgbClr val="323330"/>
                </a:solidFill>
              </a:rPr>
              <a:t> </a:t>
            </a:r>
            <a:r>
              <a:rPr lang="es-ES" dirty="0" err="1" smtClean="0">
                <a:solidFill>
                  <a:srgbClr val="323330"/>
                </a:solidFill>
              </a:rPr>
              <a:t>game</a:t>
            </a:r>
            <a:r>
              <a:rPr lang="es-ES" dirty="0" smtClean="0">
                <a:solidFill>
                  <a:srgbClr val="323330"/>
                </a:solidFill>
              </a:rPr>
              <a:t>= </a:t>
            </a:r>
            <a:r>
              <a:rPr lang="es-ES" dirty="0">
                <a:solidFill>
                  <a:srgbClr val="C00000"/>
                </a:solidFill>
              </a:rPr>
              <a:t>'</a:t>
            </a:r>
            <a:r>
              <a:rPr lang="es-ES" dirty="0" err="1" smtClean="0">
                <a:solidFill>
                  <a:srgbClr val="C00000"/>
                </a:solidFill>
              </a:rPr>
              <a:t>pang</a:t>
            </a:r>
            <a:r>
              <a:rPr lang="es-ES" dirty="0" smtClean="0">
                <a:solidFill>
                  <a:srgbClr val="C00000"/>
                </a:solidFill>
              </a:rPr>
              <a:t>'</a:t>
            </a:r>
            <a:r>
              <a:rPr lang="es-ES" dirty="0" smtClean="0">
                <a:solidFill>
                  <a:srgbClr val="323330"/>
                </a:solidFill>
              </a:rPr>
              <a:t>;</a:t>
            </a:r>
            <a:br>
              <a:rPr lang="es-ES" dirty="0" smtClean="0">
                <a:solidFill>
                  <a:srgbClr val="323330"/>
                </a:solidFill>
              </a:rPr>
            </a:br>
            <a:r>
              <a:rPr lang="es-ES" dirty="0" err="1" smtClean="0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dirty="0" err="1" smtClean="0">
                <a:solidFill>
                  <a:srgbClr val="323330"/>
                </a:solidFill>
              </a:rPr>
              <a:t>getGame</a:t>
            </a:r>
            <a:r>
              <a:rPr lang="es-ES" dirty="0" smtClean="0">
                <a:solidFill>
                  <a:srgbClr val="323330"/>
                </a:solidFill>
              </a:rPr>
              <a:t>() {</a:t>
            </a:r>
            <a:br>
              <a:rPr lang="es-ES" dirty="0" smtClean="0">
                <a:solidFill>
                  <a:srgbClr val="323330"/>
                </a:solidFill>
              </a:rPr>
            </a:br>
            <a:r>
              <a:rPr lang="es-ES" dirty="0">
                <a:solidFill>
                  <a:srgbClr val="323330"/>
                </a:solidFill>
              </a:rPr>
              <a:t>	</a:t>
            </a:r>
            <a:r>
              <a:rPr lang="es-ES" dirty="0" smtClean="0">
                <a:solidFill>
                  <a:srgbClr val="323330"/>
                </a:solidFill>
              </a:rPr>
              <a:t>console.log(</a:t>
            </a:r>
            <a:r>
              <a:rPr lang="es-ES" dirty="0" err="1" smtClean="0">
                <a:solidFill>
                  <a:srgbClr val="323330"/>
                </a:solidFill>
              </a:rPr>
              <a:t>window.game</a:t>
            </a:r>
            <a:r>
              <a:rPr lang="es-ES" dirty="0" smtClean="0">
                <a:solidFill>
                  <a:srgbClr val="323330"/>
                </a:solidFill>
              </a:rPr>
              <a:t>);</a:t>
            </a:r>
            <a:br>
              <a:rPr lang="es-ES" dirty="0" smtClean="0">
                <a:solidFill>
                  <a:srgbClr val="323330"/>
                </a:solidFill>
              </a:rPr>
            </a:br>
            <a:r>
              <a:rPr lang="es-ES" dirty="0" smtClean="0">
                <a:solidFill>
                  <a:srgbClr val="323330"/>
                </a:solidFill>
              </a:rPr>
              <a:t>}</a:t>
            </a:r>
            <a:br>
              <a:rPr lang="es-ES" dirty="0" smtClean="0">
                <a:solidFill>
                  <a:srgbClr val="323330"/>
                </a:solidFill>
              </a:rPr>
            </a:br>
            <a:r>
              <a:rPr lang="es-ES" dirty="0" smtClean="0">
                <a:solidFill>
                  <a:srgbClr val="323330"/>
                </a:solidFill>
              </a:rPr>
              <a:t>window.</a:t>
            </a:r>
            <a:r>
              <a:rPr lang="es-ES" dirty="0">
                <a:solidFill>
                  <a:srgbClr val="323330"/>
                </a:solidFill>
              </a:rPr>
              <a:t> </a:t>
            </a:r>
            <a:r>
              <a:rPr lang="es-ES" dirty="0" err="1">
                <a:solidFill>
                  <a:srgbClr val="323330"/>
                </a:solidFill>
              </a:rPr>
              <a:t>getGame</a:t>
            </a:r>
            <a:r>
              <a:rPr lang="es-ES" dirty="0" smtClean="0">
                <a:solidFill>
                  <a:srgbClr val="323330"/>
                </a:solidFill>
              </a:rPr>
              <a:t>();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//</a:t>
            </a:r>
            <a:r>
              <a:rPr lang="es-ES" dirty="0" err="1" smtClean="0">
                <a:solidFill>
                  <a:schemeClr val="accent6">
                    <a:lumMod val="75000"/>
                  </a:schemeClr>
                </a:solidFill>
              </a:rPr>
              <a:t>pang</a:t>
            </a:r>
            <a:endParaRPr lang="es-E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389341" y="270933"/>
            <a:ext cx="3831815" cy="572031"/>
          </a:xfrm>
        </p:spPr>
        <p:txBody>
          <a:bodyPr/>
          <a:lstStyle/>
          <a:p>
            <a:r>
              <a:rPr lang="es-ES" dirty="0" smtClean="0"/>
              <a:t>window</a:t>
            </a:r>
          </a:p>
        </p:txBody>
      </p:sp>
    </p:spTree>
    <p:extLst>
      <p:ext uri="{BB962C8B-B14F-4D97-AF65-F5344CB8AC3E}">
        <p14:creationId xmlns:p14="http://schemas.microsoft.com/office/powerpoint/2010/main" val="226501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Pasando argumentos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85659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Pasando argumentos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42878" y="1276350"/>
            <a:ext cx="11915771" cy="2022904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Todos los argumentos en ECMAScript son pasados por valor.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El valor de fuera de la función es copiado en el argumento dentro de la función.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Las variables se pueden acceder por valor o por referencia pero los argumentos siempre se pasan por valor.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TextBox 5"/>
          <p:cNvSpPr txBox="1"/>
          <p:nvPr/>
        </p:nvSpPr>
        <p:spPr>
          <a:xfrm>
            <a:off x="432487" y="3572002"/>
            <a:ext cx="3284297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solidFill>
                  <a:schemeClr val="accent1">
                    <a:lumMod val="75000"/>
                  </a:schemeClr>
                </a:solidFill>
                <a:latin typeface="+mj-lt"/>
              </a:rPr>
              <a:t>function</a:t>
            </a:r>
            <a:r>
              <a:rPr lang="es-E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dirty="0" err="1">
                <a:solidFill>
                  <a:srgbClr val="323330"/>
                </a:solidFill>
                <a:latin typeface="+mj-lt"/>
              </a:rPr>
              <a:t>setName</a:t>
            </a:r>
            <a:r>
              <a:rPr lang="es-ES" dirty="0">
                <a:solidFill>
                  <a:srgbClr val="323330"/>
                </a:solidFill>
                <a:latin typeface="+mj-lt"/>
              </a:rPr>
              <a:t>(</a:t>
            </a:r>
            <a:r>
              <a:rPr lang="es-ES" dirty="0" err="1">
                <a:solidFill>
                  <a:srgbClr val="323330"/>
                </a:solidFill>
                <a:latin typeface="+mj-lt"/>
              </a:rPr>
              <a:t>person</a:t>
            </a:r>
            <a:r>
              <a:rPr lang="es-ES" dirty="0">
                <a:solidFill>
                  <a:srgbClr val="323330"/>
                </a:solidFill>
                <a:latin typeface="+mj-lt"/>
              </a:rPr>
              <a:t>){</a:t>
            </a:r>
          </a:p>
          <a:p>
            <a:r>
              <a:rPr lang="es-ES" dirty="0" smtClean="0">
                <a:solidFill>
                  <a:srgbClr val="323330"/>
                </a:solidFill>
                <a:latin typeface="+mj-lt"/>
              </a:rPr>
              <a:t>    person.name </a:t>
            </a:r>
            <a:r>
              <a:rPr lang="es-ES" dirty="0">
                <a:solidFill>
                  <a:srgbClr val="323330"/>
                </a:solidFill>
                <a:latin typeface="+mj-lt"/>
              </a:rPr>
              <a:t>= </a:t>
            </a:r>
            <a:r>
              <a:rPr lang="es-ES" dirty="0">
                <a:solidFill>
                  <a:srgbClr val="C00000"/>
                </a:solidFill>
                <a:latin typeface="+mj-lt"/>
              </a:rPr>
              <a:t>'</a:t>
            </a:r>
            <a:r>
              <a:rPr lang="es-ES" dirty="0" err="1">
                <a:solidFill>
                  <a:srgbClr val="C00000"/>
                </a:solidFill>
                <a:latin typeface="+mj-lt"/>
              </a:rPr>
              <a:t>Rob</a:t>
            </a:r>
            <a:r>
              <a:rPr lang="es-ES" dirty="0">
                <a:solidFill>
                  <a:srgbClr val="C00000"/>
                </a:solidFill>
                <a:latin typeface="+mj-lt"/>
              </a:rPr>
              <a:t>'</a:t>
            </a:r>
            <a:r>
              <a:rPr lang="es-ES" dirty="0">
                <a:solidFill>
                  <a:srgbClr val="323330"/>
                </a:solidFill>
                <a:latin typeface="+mj-lt"/>
              </a:rPr>
              <a:t>;</a:t>
            </a:r>
          </a:p>
          <a:p>
            <a:r>
              <a:rPr lang="es-ES" dirty="0">
                <a:solidFill>
                  <a:srgbClr val="323330"/>
                </a:solidFill>
                <a:latin typeface="+mj-lt"/>
              </a:rPr>
              <a:t>}</a:t>
            </a:r>
          </a:p>
          <a:p>
            <a:endParaRPr lang="es-ES" dirty="0">
              <a:solidFill>
                <a:srgbClr val="323330"/>
              </a:solidFill>
              <a:latin typeface="+mj-lt"/>
            </a:endParaRPr>
          </a:p>
          <a:p>
            <a:r>
              <a:rPr lang="es-E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dirty="0">
                <a:solidFill>
                  <a:srgbClr val="323330"/>
                </a:solidFill>
                <a:latin typeface="+mj-lt"/>
              </a:rPr>
              <a:t> </a:t>
            </a:r>
            <a:r>
              <a:rPr lang="es-ES" dirty="0" err="1">
                <a:solidFill>
                  <a:srgbClr val="323330"/>
                </a:solidFill>
                <a:latin typeface="+mj-lt"/>
              </a:rPr>
              <a:t>person</a:t>
            </a:r>
            <a:r>
              <a:rPr lang="es-ES" dirty="0">
                <a:solidFill>
                  <a:srgbClr val="323330"/>
                </a:solidFill>
                <a:latin typeface="+mj-lt"/>
              </a:rPr>
              <a:t> = </a:t>
            </a:r>
            <a:r>
              <a:rPr lang="es-E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new</a:t>
            </a:r>
            <a:r>
              <a:rPr lang="es-ES" dirty="0">
                <a:solidFill>
                  <a:srgbClr val="323330"/>
                </a:solidFill>
                <a:latin typeface="+mj-lt"/>
              </a:rPr>
              <a:t> Object();</a:t>
            </a:r>
          </a:p>
          <a:p>
            <a:r>
              <a:rPr lang="es-ES" dirty="0" err="1">
                <a:solidFill>
                  <a:srgbClr val="323330"/>
                </a:solidFill>
                <a:latin typeface="+mj-lt"/>
              </a:rPr>
              <a:t>setName</a:t>
            </a:r>
            <a:r>
              <a:rPr lang="es-ES" dirty="0">
                <a:solidFill>
                  <a:srgbClr val="323330"/>
                </a:solidFill>
                <a:latin typeface="+mj-lt"/>
              </a:rPr>
              <a:t>(</a:t>
            </a:r>
            <a:r>
              <a:rPr lang="es-ES" dirty="0" err="1">
                <a:solidFill>
                  <a:srgbClr val="323330"/>
                </a:solidFill>
                <a:latin typeface="+mj-lt"/>
              </a:rPr>
              <a:t>person</a:t>
            </a:r>
            <a:r>
              <a:rPr lang="es-ES" dirty="0">
                <a:solidFill>
                  <a:srgbClr val="323330"/>
                </a:solidFill>
                <a:latin typeface="+mj-lt"/>
              </a:rPr>
              <a:t>);</a:t>
            </a:r>
          </a:p>
          <a:p>
            <a:r>
              <a:rPr lang="es-ES" dirty="0">
                <a:solidFill>
                  <a:srgbClr val="323330"/>
                </a:solidFill>
                <a:latin typeface="+mj-lt"/>
              </a:rPr>
              <a:t>console.log(person.name);  </a:t>
            </a:r>
            <a:r>
              <a:rPr lang="es-E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//</a:t>
            </a:r>
            <a:r>
              <a:rPr lang="es-ES" dirty="0" err="1">
                <a:solidFill>
                  <a:schemeClr val="accent6">
                    <a:lumMod val="75000"/>
                  </a:schemeClr>
                </a:solidFill>
                <a:latin typeface="+mj-lt"/>
              </a:rPr>
              <a:t>Rob</a:t>
            </a:r>
            <a:endParaRPr lang="es-ES" dirty="0" smtClean="0">
              <a:solidFill>
                <a:schemeClr val="accent6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714254" y="3572002"/>
            <a:ext cx="387221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solidFill>
                  <a:schemeClr val="accent1">
                    <a:lumMod val="75000"/>
                  </a:schemeClr>
                </a:solidFill>
                <a:latin typeface="+mj-lt"/>
              </a:rPr>
              <a:t>function</a:t>
            </a:r>
            <a:r>
              <a:rPr lang="es-E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dirty="0" err="1">
                <a:solidFill>
                  <a:srgbClr val="323330"/>
                </a:solidFill>
                <a:latin typeface="+mj-lt"/>
              </a:rPr>
              <a:t>setName</a:t>
            </a:r>
            <a:r>
              <a:rPr lang="es-ES" dirty="0">
                <a:solidFill>
                  <a:srgbClr val="323330"/>
                </a:solidFill>
                <a:latin typeface="+mj-lt"/>
              </a:rPr>
              <a:t>(</a:t>
            </a:r>
            <a:r>
              <a:rPr lang="es-ES" dirty="0" err="1">
                <a:solidFill>
                  <a:srgbClr val="323330"/>
                </a:solidFill>
                <a:latin typeface="+mj-lt"/>
              </a:rPr>
              <a:t>person</a:t>
            </a:r>
            <a:r>
              <a:rPr lang="es-ES" dirty="0">
                <a:solidFill>
                  <a:srgbClr val="323330"/>
                </a:solidFill>
                <a:latin typeface="+mj-lt"/>
              </a:rPr>
              <a:t>){</a:t>
            </a:r>
          </a:p>
          <a:p>
            <a:r>
              <a:rPr lang="es-ES" dirty="0" smtClean="0">
                <a:solidFill>
                  <a:srgbClr val="323330"/>
                </a:solidFill>
                <a:latin typeface="+mj-lt"/>
              </a:rPr>
              <a:t>    </a:t>
            </a:r>
            <a:r>
              <a:rPr lang="es-ES" dirty="0" err="1" smtClean="0">
                <a:solidFill>
                  <a:srgbClr val="323330"/>
                </a:solidFill>
                <a:latin typeface="+mj-lt"/>
              </a:rPr>
              <a:t>person</a:t>
            </a:r>
            <a:r>
              <a:rPr lang="es-ES" dirty="0" smtClean="0">
                <a:solidFill>
                  <a:srgbClr val="323330"/>
                </a:solidFill>
                <a:latin typeface="+mj-lt"/>
              </a:rPr>
              <a:t> = new Object();</a:t>
            </a:r>
            <a:br>
              <a:rPr lang="es-ES" dirty="0" smtClean="0">
                <a:solidFill>
                  <a:srgbClr val="323330"/>
                </a:solidFill>
                <a:latin typeface="+mj-lt"/>
              </a:rPr>
            </a:br>
            <a:r>
              <a:rPr lang="es-ES" dirty="0" smtClean="0">
                <a:solidFill>
                  <a:srgbClr val="323330"/>
                </a:solidFill>
                <a:latin typeface="+mj-lt"/>
              </a:rPr>
              <a:t>    person.name </a:t>
            </a:r>
            <a:r>
              <a:rPr lang="es-ES" dirty="0">
                <a:solidFill>
                  <a:srgbClr val="323330"/>
                </a:solidFill>
                <a:latin typeface="+mj-lt"/>
              </a:rPr>
              <a:t>= </a:t>
            </a:r>
            <a:r>
              <a:rPr lang="es-ES" dirty="0">
                <a:solidFill>
                  <a:srgbClr val="C00000"/>
                </a:solidFill>
                <a:latin typeface="+mj-lt"/>
              </a:rPr>
              <a:t>'</a:t>
            </a:r>
            <a:r>
              <a:rPr lang="es-ES" dirty="0" err="1">
                <a:solidFill>
                  <a:srgbClr val="C00000"/>
                </a:solidFill>
                <a:latin typeface="+mj-lt"/>
              </a:rPr>
              <a:t>Rob</a:t>
            </a:r>
            <a:r>
              <a:rPr lang="es-ES" dirty="0">
                <a:solidFill>
                  <a:srgbClr val="C00000"/>
                </a:solidFill>
                <a:latin typeface="+mj-lt"/>
              </a:rPr>
              <a:t>'</a:t>
            </a:r>
            <a:r>
              <a:rPr lang="es-ES" dirty="0">
                <a:solidFill>
                  <a:srgbClr val="323330"/>
                </a:solidFill>
                <a:latin typeface="+mj-lt"/>
              </a:rPr>
              <a:t>;</a:t>
            </a:r>
          </a:p>
          <a:p>
            <a:r>
              <a:rPr lang="es-ES" dirty="0">
                <a:solidFill>
                  <a:srgbClr val="323330"/>
                </a:solidFill>
                <a:latin typeface="+mj-lt"/>
              </a:rPr>
              <a:t>}</a:t>
            </a:r>
          </a:p>
          <a:p>
            <a:endParaRPr lang="es-ES" dirty="0">
              <a:solidFill>
                <a:srgbClr val="323330"/>
              </a:solidFill>
              <a:latin typeface="+mj-lt"/>
            </a:endParaRPr>
          </a:p>
          <a:p>
            <a:r>
              <a:rPr lang="es-E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dirty="0">
                <a:solidFill>
                  <a:srgbClr val="323330"/>
                </a:solidFill>
                <a:latin typeface="+mj-lt"/>
              </a:rPr>
              <a:t> </a:t>
            </a:r>
            <a:r>
              <a:rPr lang="es-ES" dirty="0" err="1">
                <a:solidFill>
                  <a:srgbClr val="323330"/>
                </a:solidFill>
                <a:latin typeface="+mj-lt"/>
              </a:rPr>
              <a:t>person</a:t>
            </a:r>
            <a:r>
              <a:rPr lang="es-ES" dirty="0">
                <a:solidFill>
                  <a:srgbClr val="323330"/>
                </a:solidFill>
                <a:latin typeface="+mj-lt"/>
              </a:rPr>
              <a:t> = </a:t>
            </a:r>
            <a:r>
              <a:rPr lang="es-E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new</a:t>
            </a:r>
            <a:r>
              <a:rPr lang="es-ES" dirty="0">
                <a:solidFill>
                  <a:srgbClr val="323330"/>
                </a:solidFill>
                <a:latin typeface="+mj-lt"/>
              </a:rPr>
              <a:t> Object();</a:t>
            </a:r>
          </a:p>
          <a:p>
            <a:r>
              <a:rPr lang="es-ES" dirty="0" err="1">
                <a:solidFill>
                  <a:srgbClr val="323330"/>
                </a:solidFill>
                <a:latin typeface="+mj-lt"/>
              </a:rPr>
              <a:t>setName</a:t>
            </a:r>
            <a:r>
              <a:rPr lang="es-ES" dirty="0">
                <a:solidFill>
                  <a:srgbClr val="323330"/>
                </a:solidFill>
                <a:latin typeface="+mj-lt"/>
              </a:rPr>
              <a:t>(</a:t>
            </a:r>
            <a:r>
              <a:rPr lang="es-ES" dirty="0" err="1">
                <a:solidFill>
                  <a:srgbClr val="323330"/>
                </a:solidFill>
                <a:latin typeface="+mj-lt"/>
              </a:rPr>
              <a:t>person</a:t>
            </a:r>
            <a:r>
              <a:rPr lang="es-ES" dirty="0">
                <a:solidFill>
                  <a:srgbClr val="323330"/>
                </a:solidFill>
                <a:latin typeface="+mj-lt"/>
              </a:rPr>
              <a:t>);</a:t>
            </a:r>
          </a:p>
          <a:p>
            <a:r>
              <a:rPr lang="es-ES" dirty="0">
                <a:solidFill>
                  <a:srgbClr val="323330"/>
                </a:solidFill>
                <a:latin typeface="+mj-lt"/>
              </a:rPr>
              <a:t>console.log(person.name); 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</a:t>
            </a:r>
            <a:r>
              <a:rPr lang="es-ES" dirty="0" err="1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undefined</a:t>
            </a:r>
            <a:endParaRPr lang="es-ES" dirty="0" smtClean="0">
              <a:solidFill>
                <a:schemeClr val="accent6">
                  <a:lumMod val="7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85053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ECMAScript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dirty="0" smtClean="0"/>
              <a:t>ECMAScript no </a:t>
            </a:r>
            <a:r>
              <a:rPr lang="en-US" dirty="0" err="1" smtClean="0"/>
              <a:t>está</a:t>
            </a:r>
            <a:r>
              <a:rPr lang="en-US" dirty="0" smtClean="0"/>
              <a:t> </a:t>
            </a:r>
            <a:r>
              <a:rPr lang="en-US" dirty="0" err="1" smtClean="0"/>
              <a:t>ligado</a:t>
            </a:r>
            <a:r>
              <a:rPr lang="en-US" dirty="0" smtClean="0"/>
              <a:t> a los </a:t>
            </a:r>
            <a:r>
              <a:rPr lang="en-US" dirty="0" err="1" smtClean="0"/>
              <a:t>navegadores</a:t>
            </a:r>
            <a:r>
              <a:rPr lang="en-US" dirty="0" smtClean="0"/>
              <a:t>.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dirty="0" smtClean="0"/>
              <a:t>ECMA-262 define ECMAScript </a:t>
            </a:r>
            <a:r>
              <a:rPr lang="en-US" dirty="0" err="1" smtClean="0"/>
              <a:t>como</a:t>
            </a:r>
            <a:r>
              <a:rPr lang="en-US" dirty="0" smtClean="0"/>
              <a:t> la base </a:t>
            </a:r>
            <a:r>
              <a:rPr lang="en-US" dirty="0" err="1" smtClean="0"/>
              <a:t>sobre</a:t>
            </a:r>
            <a:r>
              <a:rPr lang="en-US" dirty="0" smtClean="0"/>
              <a:t> la </a:t>
            </a:r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otros</a:t>
            </a:r>
            <a:r>
              <a:rPr lang="en-US" dirty="0" smtClean="0"/>
              <a:t> </a:t>
            </a:r>
            <a:r>
              <a:rPr lang="en-US" dirty="0" err="1" smtClean="0"/>
              <a:t>lenguajes</a:t>
            </a:r>
            <a:r>
              <a:rPr lang="en-US" dirty="0" smtClean="0"/>
              <a:t> de script </a:t>
            </a:r>
            <a:r>
              <a:rPr lang="en-US" dirty="0" err="1" smtClean="0"/>
              <a:t>más</a:t>
            </a:r>
            <a:r>
              <a:rPr lang="en-US" dirty="0" smtClean="0"/>
              <a:t> </a:t>
            </a:r>
            <a:r>
              <a:rPr lang="en-US" dirty="0" err="1" smtClean="0"/>
              <a:t>robustos</a:t>
            </a:r>
            <a:r>
              <a:rPr lang="en-US" dirty="0" smtClean="0"/>
              <a:t> se </a:t>
            </a:r>
            <a:r>
              <a:rPr lang="en-US" dirty="0" err="1" smtClean="0"/>
              <a:t>han</a:t>
            </a:r>
            <a:r>
              <a:rPr lang="en-US" dirty="0" smtClean="0"/>
              <a:t> de </a:t>
            </a:r>
            <a:r>
              <a:rPr lang="en-US" dirty="0" err="1" smtClean="0"/>
              <a:t>construir</a:t>
            </a:r>
            <a:r>
              <a:rPr lang="en-US" dirty="0" smtClean="0"/>
              <a:t>.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dirty="0" smtClean="0"/>
              <a:t>Los </a:t>
            </a:r>
            <a:r>
              <a:rPr lang="en-US" dirty="0" err="1" smtClean="0"/>
              <a:t>navegadores</a:t>
            </a:r>
            <a:r>
              <a:rPr lang="en-US" dirty="0" smtClean="0"/>
              <a:t> son </a:t>
            </a:r>
            <a:r>
              <a:rPr lang="en-US" dirty="0" err="1" smtClean="0"/>
              <a:t>uno</a:t>
            </a:r>
            <a:r>
              <a:rPr lang="en-US" dirty="0" smtClean="0"/>
              <a:t> de los </a:t>
            </a:r>
            <a:r>
              <a:rPr lang="en-US" dirty="0" err="1" smtClean="0"/>
              <a:t>entornos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los </a:t>
            </a:r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puede</a:t>
            </a:r>
            <a:r>
              <a:rPr lang="en-US" dirty="0" smtClean="0"/>
              <a:t> </a:t>
            </a:r>
            <a:r>
              <a:rPr lang="en-US" dirty="0" err="1" smtClean="0"/>
              <a:t>existir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implementación</a:t>
            </a:r>
            <a:r>
              <a:rPr lang="en-US" dirty="0" smtClean="0"/>
              <a:t> de ECMAScript.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dirty="0" err="1" smtClean="0"/>
              <a:t>Otros</a:t>
            </a:r>
            <a:r>
              <a:rPr lang="en-US" dirty="0" smtClean="0"/>
              <a:t> </a:t>
            </a:r>
            <a:r>
              <a:rPr lang="en-US" dirty="0" err="1" smtClean="0"/>
              <a:t>entornos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los </a:t>
            </a:r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existe</a:t>
            </a:r>
            <a:r>
              <a:rPr lang="en-US" dirty="0" smtClean="0"/>
              <a:t> </a:t>
            </a:r>
            <a:r>
              <a:rPr lang="en-US" dirty="0" err="1" smtClean="0"/>
              <a:t>implementación</a:t>
            </a:r>
            <a:r>
              <a:rPr lang="en-US" dirty="0" smtClean="0"/>
              <a:t> de ECMAScript </a:t>
            </a:r>
            <a:r>
              <a:rPr lang="en-US" dirty="0" err="1" smtClean="0"/>
              <a:t>incluyen</a:t>
            </a:r>
            <a:r>
              <a:rPr lang="en-US" dirty="0" smtClean="0"/>
              <a:t> </a:t>
            </a:r>
            <a:r>
              <a:rPr lang="en-US" dirty="0" err="1" smtClean="0"/>
              <a:t>NodeJS</a:t>
            </a:r>
            <a:r>
              <a:rPr lang="en-US" dirty="0" smtClean="0"/>
              <a:t> y Adobe Flash.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dirty="0" smtClean="0"/>
              <a:t>JavaScript </a:t>
            </a:r>
            <a:r>
              <a:rPr lang="en-US" dirty="0" err="1" smtClean="0"/>
              <a:t>implementa</a:t>
            </a:r>
            <a:r>
              <a:rPr lang="en-US" dirty="0" smtClean="0"/>
              <a:t> ECMAScript </a:t>
            </a:r>
            <a:r>
              <a:rPr lang="en-US" dirty="0" err="1" smtClean="0"/>
              <a:t>pero</a:t>
            </a:r>
            <a:r>
              <a:rPr lang="en-US" dirty="0" smtClean="0"/>
              <a:t> </a:t>
            </a:r>
            <a:r>
              <a:rPr lang="en-US" dirty="0" err="1" smtClean="0"/>
              <a:t>también</a:t>
            </a:r>
            <a:r>
              <a:rPr lang="en-US" dirty="0" smtClean="0"/>
              <a:t> lo </a:t>
            </a:r>
            <a:r>
              <a:rPr lang="en-US" dirty="0" err="1" smtClean="0"/>
              <a:t>hace</a:t>
            </a:r>
            <a:r>
              <a:rPr lang="en-US" dirty="0" smtClean="0"/>
              <a:t> Adobe ActionScript.</a:t>
            </a:r>
          </a:p>
          <a:p>
            <a:endParaRPr lang="en-US" dirty="0"/>
          </a:p>
        </p:txBody>
      </p:sp>
      <p:sp>
        <p:nvSpPr>
          <p:cNvPr id="4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8342490" y="270933"/>
            <a:ext cx="2878666" cy="572031"/>
          </a:xfrm>
        </p:spPr>
        <p:txBody>
          <a:bodyPr/>
          <a:lstStyle/>
          <a:p>
            <a:r>
              <a:rPr lang="es-ES" dirty="0" smtClean="0"/>
              <a:t>Implementaciones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882337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Contexto y Scope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78239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Contexto y Scope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El concepto </a:t>
            </a:r>
            <a:r>
              <a:rPr lang="es-ES" i="1" dirty="0" smtClean="0"/>
              <a:t>de contexto de ejecución </a:t>
            </a:r>
            <a:r>
              <a:rPr lang="es-ES" dirty="0" smtClean="0"/>
              <a:t>o </a:t>
            </a:r>
            <a:r>
              <a:rPr lang="es-ES" i="1" dirty="0" smtClean="0"/>
              <a:t>contexto</a:t>
            </a:r>
            <a:r>
              <a:rPr lang="es-ES" dirty="0" smtClean="0"/>
              <a:t> es de máxima importancia en JavaScript.</a:t>
            </a:r>
          </a:p>
          <a:p>
            <a:r>
              <a:rPr lang="es-ES" dirty="0" smtClean="0"/>
              <a:t>El </a:t>
            </a:r>
            <a:r>
              <a:rPr lang="es-ES" i="1" dirty="0" smtClean="0"/>
              <a:t>contexto</a:t>
            </a:r>
            <a:r>
              <a:rPr lang="es-ES" dirty="0" smtClean="0"/>
              <a:t> de una variable o función define a qué otros datos tiene acceso.</a:t>
            </a:r>
          </a:p>
          <a:p>
            <a:r>
              <a:rPr lang="es-ES" dirty="0" smtClean="0"/>
              <a:t>Cada </a:t>
            </a:r>
            <a:r>
              <a:rPr lang="es-ES" i="1" dirty="0" smtClean="0"/>
              <a:t>contexto</a:t>
            </a:r>
            <a:r>
              <a:rPr lang="es-ES" dirty="0" smtClean="0"/>
              <a:t> tiene asociado un </a:t>
            </a:r>
            <a:r>
              <a:rPr lang="es-ES" i="1" dirty="0" smtClean="0"/>
              <a:t>variable object </a:t>
            </a:r>
            <a:r>
              <a:rPr lang="es-ES" dirty="0" smtClean="0"/>
              <a:t>donde existen todas las variables y funciones del mismo.</a:t>
            </a:r>
          </a:p>
          <a:p>
            <a:r>
              <a:rPr lang="es-ES" dirty="0" smtClean="0"/>
              <a:t>Este objeto no es accesible y es usado para manejar los datos.</a:t>
            </a:r>
          </a:p>
          <a:p>
            <a:r>
              <a:rPr lang="es-ES" dirty="0" smtClean="0"/>
              <a:t>El </a:t>
            </a:r>
            <a:r>
              <a:rPr lang="es-ES" i="1" dirty="0" smtClean="0"/>
              <a:t>contexto global </a:t>
            </a:r>
            <a:r>
              <a:rPr lang="es-ES" dirty="0" smtClean="0"/>
              <a:t>es el </a:t>
            </a:r>
            <a:r>
              <a:rPr lang="es-ES" i="1" dirty="0" smtClean="0"/>
              <a:t>contexto</a:t>
            </a:r>
            <a:r>
              <a:rPr lang="es-ES" dirty="0" smtClean="0"/>
              <a:t> más externo.</a:t>
            </a:r>
          </a:p>
          <a:p>
            <a:r>
              <a:rPr lang="es-ES" dirty="0" smtClean="0"/>
              <a:t>Cuando un </a:t>
            </a:r>
            <a:r>
              <a:rPr lang="es-ES" i="1" dirty="0" smtClean="0"/>
              <a:t>contexto</a:t>
            </a:r>
            <a:r>
              <a:rPr lang="es-ES" dirty="0" smtClean="0"/>
              <a:t> ejecuta todo su código, se destruye, junto con todas las variables y funciones definidas en él.</a:t>
            </a:r>
          </a:p>
          <a:p>
            <a:r>
              <a:rPr lang="es-ES" dirty="0" smtClean="0"/>
              <a:t>El </a:t>
            </a:r>
            <a:r>
              <a:rPr lang="es-ES" i="1" dirty="0" smtClean="0"/>
              <a:t>contexto global </a:t>
            </a:r>
            <a:r>
              <a:rPr lang="es-ES" dirty="0" smtClean="0"/>
              <a:t>sólo se destruye al salir de la aplicación.</a:t>
            </a: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Contexto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7971703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Contexto y Scope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Cada llamada a una función tiene su propio contexto de ejecución que se inserta en una pila de contextos.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Una vez se ejecuta el código de la función se retorna al anterior contexto y el contexto de la función es destruido.</a:t>
            </a:r>
          </a:p>
          <a:p>
            <a:pPr marL="0" indent="0">
              <a:buNone/>
            </a:pP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Contexto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70286501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Contexto y Scope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Cuando se ejecuta el código de un contexto, se crea un </a:t>
            </a:r>
            <a:r>
              <a:rPr lang="es-ES" i="1" dirty="0" smtClean="0"/>
              <a:t>scope chain </a:t>
            </a:r>
            <a:r>
              <a:rPr lang="es-ES" dirty="0" smtClean="0"/>
              <a:t>o una </a:t>
            </a:r>
            <a:r>
              <a:rPr lang="es-ES" i="1" dirty="0" smtClean="0"/>
              <a:t>cadena de scope</a:t>
            </a:r>
            <a:r>
              <a:rPr lang="es-ES" dirty="0" smtClean="0"/>
              <a:t>.</a:t>
            </a:r>
          </a:p>
          <a:p>
            <a:r>
              <a:rPr lang="es-ES" dirty="0" smtClean="0"/>
              <a:t>El </a:t>
            </a:r>
            <a:r>
              <a:rPr lang="es-ES" i="1" dirty="0" smtClean="0"/>
              <a:t>scope chain </a:t>
            </a:r>
            <a:r>
              <a:rPr lang="es-ES" dirty="0" smtClean="0"/>
              <a:t>es una colección con todos los </a:t>
            </a:r>
            <a:r>
              <a:rPr lang="es-ES" i="1" dirty="0" smtClean="0"/>
              <a:t>variable objects </a:t>
            </a:r>
            <a:r>
              <a:rPr lang="es-ES" dirty="0" smtClean="0"/>
              <a:t>a los que tiene acceso un determinado </a:t>
            </a:r>
            <a:r>
              <a:rPr lang="es-ES" i="1" dirty="0" smtClean="0"/>
              <a:t>contexto de ejecución</a:t>
            </a:r>
            <a:r>
              <a:rPr lang="es-ES" dirty="0" smtClean="0"/>
              <a:t>.</a:t>
            </a:r>
          </a:p>
          <a:p>
            <a:r>
              <a:rPr lang="es-ES" dirty="0" smtClean="0"/>
              <a:t>El primer </a:t>
            </a:r>
            <a:r>
              <a:rPr lang="es-ES" i="1" dirty="0" smtClean="0"/>
              <a:t>variable object </a:t>
            </a:r>
            <a:r>
              <a:rPr lang="es-ES" dirty="0" smtClean="0"/>
              <a:t>del </a:t>
            </a:r>
            <a:r>
              <a:rPr lang="es-ES" i="1" dirty="0" smtClean="0"/>
              <a:t>scope chain </a:t>
            </a:r>
            <a:r>
              <a:rPr lang="es-ES" dirty="0" smtClean="0"/>
              <a:t>es siempre el del contexto cuyo código se está ejecutando.</a:t>
            </a:r>
          </a:p>
          <a:p>
            <a:r>
              <a:rPr lang="es-ES" dirty="0" smtClean="0"/>
              <a:t>Si el contexto es una función, el </a:t>
            </a:r>
            <a:r>
              <a:rPr lang="es-ES" i="1" dirty="0" smtClean="0"/>
              <a:t>activation object </a:t>
            </a:r>
            <a:r>
              <a:rPr lang="es-ES" dirty="0" smtClean="0"/>
              <a:t>es usado como </a:t>
            </a:r>
            <a:r>
              <a:rPr lang="es-ES" i="1" dirty="0" smtClean="0"/>
              <a:t>variable object</a:t>
            </a:r>
            <a:r>
              <a:rPr lang="es-ES" dirty="0" smtClean="0"/>
              <a:t>.</a:t>
            </a:r>
          </a:p>
          <a:p>
            <a:r>
              <a:rPr lang="es-ES" dirty="0" smtClean="0"/>
              <a:t>El </a:t>
            </a:r>
            <a:r>
              <a:rPr lang="es-ES" i="1" dirty="0" smtClean="0"/>
              <a:t>activation object </a:t>
            </a:r>
            <a:r>
              <a:rPr lang="es-ES" dirty="0" smtClean="0"/>
              <a:t>se inicia con una sola variable llamada </a:t>
            </a:r>
            <a:r>
              <a:rPr lang="es-ES" i="1" dirty="0" smtClean="0"/>
              <a:t>arguments</a:t>
            </a:r>
            <a:r>
              <a:rPr lang="es-ES" dirty="0" smtClean="0"/>
              <a:t>.</a:t>
            </a:r>
          </a:p>
          <a:p>
            <a:r>
              <a:rPr lang="es-ES" dirty="0" smtClean="0"/>
              <a:t>El siguiente </a:t>
            </a:r>
            <a:r>
              <a:rPr lang="es-ES" i="1" dirty="0" smtClean="0"/>
              <a:t>variable object </a:t>
            </a:r>
            <a:r>
              <a:rPr lang="es-ES" dirty="0" smtClean="0"/>
              <a:t>en el </a:t>
            </a:r>
            <a:r>
              <a:rPr lang="es-ES" i="1" dirty="0" smtClean="0"/>
              <a:t>scope chain </a:t>
            </a:r>
            <a:r>
              <a:rPr lang="es-ES" dirty="0" smtClean="0"/>
              <a:t>es el </a:t>
            </a:r>
            <a:r>
              <a:rPr lang="es-ES" i="1" dirty="0" smtClean="0"/>
              <a:t>contexto</a:t>
            </a:r>
            <a:r>
              <a:rPr lang="es-ES" dirty="0" smtClean="0"/>
              <a:t> contenedor.</a:t>
            </a:r>
          </a:p>
          <a:p>
            <a:r>
              <a:rPr lang="es-ES" dirty="0" smtClean="0"/>
              <a:t>Este patrón se repite hasta llegar al contexto global.</a:t>
            </a:r>
          </a:p>
          <a:p>
            <a:endParaRPr lang="es-ES" dirty="0" smtClean="0"/>
          </a:p>
          <a:p>
            <a:endParaRPr lang="es-ES" dirty="0" smtClean="0"/>
          </a:p>
          <a:p>
            <a:endParaRPr lang="es-ES" dirty="0" smtClean="0"/>
          </a:p>
          <a:p>
            <a:pPr marL="0" indent="0">
              <a:buNone/>
            </a:pP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Scope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47172180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Contexto y Scope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Los identificadores (variables y funciones) se resuelven navegando el scope chain en busca de sus nombres.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Esta navegación empieza de dentro hacia fuera.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Si existen dos variables con el mismo nombre se usará la primera que se encuentre en este proceso de búsqueda o navegación.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Veamos un ejemplo.</a:t>
            </a:r>
          </a:p>
          <a:p>
            <a:endParaRPr lang="es-ES" dirty="0"/>
          </a:p>
          <a:p>
            <a:pPr marL="0" indent="0">
              <a:buNone/>
            </a:pPr>
            <a:endParaRPr lang="es-ES" dirty="0" smtClean="0"/>
          </a:p>
          <a:p>
            <a:endParaRPr lang="es-ES" dirty="0" smtClean="0"/>
          </a:p>
          <a:p>
            <a:endParaRPr lang="es-ES" dirty="0" smtClean="0"/>
          </a:p>
          <a:p>
            <a:pPr marL="0" indent="0">
              <a:buNone/>
            </a:pP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Scope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50651374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Contexto y Scope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sz="4800" dirty="0" err="1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pt-BR" sz="4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pt-BR" sz="4800" dirty="0" err="1"/>
              <a:t>add</a:t>
            </a:r>
            <a:r>
              <a:rPr lang="pt-BR" sz="4800" dirty="0"/>
              <a:t>(num1, num2) {</a:t>
            </a:r>
          </a:p>
          <a:p>
            <a:pPr marL="0" indent="0">
              <a:buNone/>
            </a:pPr>
            <a:r>
              <a:rPr lang="pt-BR" sz="4800" dirty="0"/>
              <a:t>	</a:t>
            </a:r>
            <a:r>
              <a:rPr lang="pt-BR" sz="4800" dirty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pt-BR" sz="4800" dirty="0"/>
              <a:t> sum = num1 + num2;</a:t>
            </a:r>
          </a:p>
          <a:p>
            <a:pPr marL="0" indent="0">
              <a:buNone/>
            </a:pPr>
            <a:r>
              <a:rPr lang="pt-BR" sz="4800" dirty="0"/>
              <a:t>	</a:t>
            </a:r>
            <a:r>
              <a:rPr lang="pt-BR" sz="4800" dirty="0" err="1">
                <a:solidFill>
                  <a:schemeClr val="accent1">
                    <a:lumMod val="75000"/>
                  </a:schemeClr>
                </a:solidFill>
              </a:rPr>
              <a:t>return</a:t>
            </a:r>
            <a:r>
              <a:rPr lang="pt-BR" sz="4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pt-BR" sz="4800" dirty="0"/>
              <a:t>sum;</a:t>
            </a:r>
          </a:p>
          <a:p>
            <a:pPr marL="0" indent="0">
              <a:buNone/>
            </a:pPr>
            <a:r>
              <a:rPr lang="pt-BR" sz="4800" dirty="0"/>
              <a:t>}</a:t>
            </a:r>
            <a:endParaRPr lang="es-ES" sz="4800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 smtClean="0"/>
          </a:p>
          <a:p>
            <a:endParaRPr lang="es-ES" dirty="0" smtClean="0"/>
          </a:p>
          <a:p>
            <a:endParaRPr lang="es-ES" dirty="0" smtClean="0"/>
          </a:p>
          <a:p>
            <a:pPr marL="0" indent="0">
              <a:buNone/>
            </a:pP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Scope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60404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Contexto y Scope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Scope chain de la función </a:t>
            </a:r>
            <a:r>
              <a:rPr lang="es-ES" i="1" dirty="0" err="1" smtClean="0"/>
              <a:t>add</a:t>
            </a:r>
            <a:r>
              <a:rPr lang="es-ES" i="1" dirty="0" smtClean="0"/>
              <a:t>()</a:t>
            </a:r>
          </a:p>
          <a:p>
            <a:endParaRPr lang="es-ES" dirty="0"/>
          </a:p>
          <a:p>
            <a:endParaRPr lang="es-ES" dirty="0" smtClean="0"/>
          </a:p>
          <a:p>
            <a:endParaRPr lang="es-ES" dirty="0"/>
          </a:p>
          <a:p>
            <a:endParaRPr lang="es-ES" dirty="0" smtClean="0"/>
          </a:p>
          <a:p>
            <a:pPr marL="0" indent="0">
              <a:buNone/>
            </a:pPr>
            <a:endParaRPr lang="es-ES" dirty="0"/>
          </a:p>
          <a:p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Scope</a:t>
            </a:r>
            <a:endParaRPr lang="es-E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9467" y="2818340"/>
            <a:ext cx="8305836" cy="2397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023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Contexto y Scope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Scope chain de la función </a:t>
            </a:r>
            <a:r>
              <a:rPr lang="es-ES" i="1" dirty="0" err="1" smtClean="0"/>
              <a:t>add</a:t>
            </a:r>
            <a:r>
              <a:rPr lang="es-ES" i="1" dirty="0" smtClean="0"/>
              <a:t>() </a:t>
            </a:r>
            <a:r>
              <a:rPr lang="es-ES" dirty="0" smtClean="0"/>
              <a:t>al ser ejecutada</a:t>
            </a:r>
          </a:p>
          <a:p>
            <a:endParaRPr lang="es-ES" dirty="0"/>
          </a:p>
          <a:p>
            <a:endParaRPr lang="es-ES" dirty="0" smtClean="0"/>
          </a:p>
          <a:p>
            <a:endParaRPr lang="es-ES" dirty="0"/>
          </a:p>
          <a:p>
            <a:endParaRPr lang="es-ES" dirty="0" smtClean="0"/>
          </a:p>
          <a:p>
            <a:pPr marL="0" indent="0">
              <a:buNone/>
            </a:pPr>
            <a:endParaRPr lang="es-ES" dirty="0"/>
          </a:p>
          <a:p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Scope</a:t>
            </a:r>
            <a:endParaRPr lang="es-E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0667" y="1971615"/>
            <a:ext cx="6756400" cy="4238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807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Contexto y Scope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A nivel de performance acceder a variables fuera de contexto tiene un coste.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Cuanto más fuera se encuentre un identificador más lenta es su lectura.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El acceso a las variables locales es siempre más rápido.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El uso de </a:t>
            </a:r>
            <a:r>
              <a:rPr lang="es-ES" i="1" dirty="0" err="1" smtClean="0"/>
              <a:t>with</a:t>
            </a:r>
            <a:r>
              <a:rPr lang="es-ES" dirty="0"/>
              <a:t> </a:t>
            </a:r>
            <a:r>
              <a:rPr lang="es-ES" dirty="0" smtClean="0"/>
              <a:t>y </a:t>
            </a:r>
            <a:r>
              <a:rPr lang="es-ES" i="1" dirty="0" smtClean="0"/>
              <a:t>try catch </a:t>
            </a:r>
            <a:r>
              <a:rPr lang="es-ES" dirty="0" smtClean="0"/>
              <a:t>aumenta el </a:t>
            </a:r>
            <a:r>
              <a:rPr lang="es-ES" i="1" dirty="0" smtClean="0"/>
              <a:t>scope chain</a:t>
            </a:r>
            <a:r>
              <a:rPr lang="es-ES" dirty="0" smtClean="0"/>
              <a:t>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Las anteriores sentencias junto a </a:t>
            </a:r>
            <a:r>
              <a:rPr lang="es-ES" i="1" dirty="0" err="1" smtClean="0"/>
              <a:t>eval</a:t>
            </a:r>
            <a:r>
              <a:rPr lang="es-ES" i="1" dirty="0" smtClean="0"/>
              <a:t>()</a:t>
            </a:r>
            <a:r>
              <a:rPr lang="es-ES" dirty="0" smtClean="0"/>
              <a:t> se consideran </a:t>
            </a:r>
            <a:r>
              <a:rPr lang="es-ES" i="1" dirty="0" err="1" smtClean="0"/>
              <a:t>scopes</a:t>
            </a:r>
            <a:r>
              <a:rPr lang="es-ES" i="1" dirty="0" smtClean="0"/>
              <a:t> dinámicos</a:t>
            </a:r>
            <a:r>
              <a:rPr lang="es-ES" dirty="0" smtClean="0"/>
              <a:t>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Un scope dinámico es aquel que sólo puede ser determinado en tiempo de ejecución.</a:t>
            </a:r>
            <a:endParaRPr lang="es-ES" dirty="0"/>
          </a:p>
          <a:p>
            <a:endParaRPr lang="es-ES" dirty="0" smtClean="0"/>
          </a:p>
          <a:p>
            <a:endParaRPr lang="es-ES" dirty="0"/>
          </a:p>
          <a:p>
            <a:endParaRPr lang="es-ES" dirty="0" smtClean="0"/>
          </a:p>
          <a:p>
            <a:pPr marL="0" indent="0">
              <a:buNone/>
            </a:pPr>
            <a:endParaRPr lang="es-ES" dirty="0"/>
          </a:p>
          <a:p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Scope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42170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Contexto y Scope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Las </a:t>
            </a:r>
            <a:r>
              <a:rPr lang="es-ES" i="1" dirty="0"/>
              <a:t>c</a:t>
            </a:r>
            <a:r>
              <a:rPr lang="es-ES" i="1" dirty="0" smtClean="0"/>
              <a:t>losures</a:t>
            </a:r>
            <a:r>
              <a:rPr lang="es-ES" dirty="0" smtClean="0"/>
              <a:t> son uno de los aspectos más potentes de JavaScript.</a:t>
            </a:r>
          </a:p>
          <a:p>
            <a:r>
              <a:rPr lang="es-ES" dirty="0" smtClean="0"/>
              <a:t>Permiten a una función acceder a datos ajenos a su </a:t>
            </a:r>
            <a:r>
              <a:rPr lang="es-ES" i="1" dirty="0" smtClean="0"/>
              <a:t>scope local</a:t>
            </a:r>
            <a:r>
              <a:rPr lang="es-ES" dirty="0" smtClean="0"/>
              <a:t>.</a:t>
            </a:r>
          </a:p>
          <a:p>
            <a:r>
              <a:rPr lang="es-ES" dirty="0" smtClean="0"/>
              <a:t>Tenemos que ser conscientes del impacto a nivel de performance que pueden tener, a nivel de memoria y velocidad de ejecución.</a:t>
            </a:r>
          </a:p>
          <a:p>
            <a:r>
              <a:rPr lang="es-ES" dirty="0" smtClean="0"/>
              <a:t>Ejemplo a continuación:</a:t>
            </a:r>
          </a:p>
          <a:p>
            <a:endParaRPr lang="es-ES" dirty="0"/>
          </a:p>
          <a:p>
            <a:endParaRPr lang="es-ES" dirty="0" smtClean="0"/>
          </a:p>
          <a:p>
            <a:pPr marL="0" indent="0">
              <a:buNone/>
            </a:pPr>
            <a:endParaRPr lang="es-ES" dirty="0"/>
          </a:p>
          <a:p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Closures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38771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ECMAScript</a:t>
            </a:r>
            <a:r>
              <a:rPr lang="es-ES" b="1" dirty="0" smtClean="0"/>
              <a:t/>
            </a:r>
            <a:br>
              <a:rPr lang="es-ES" b="1" dirty="0" smtClean="0"/>
            </a:br>
            <a:endParaRPr lang="es-E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spcAft>
                <a:spcPts val="800"/>
              </a:spcAft>
              <a:buNone/>
            </a:pPr>
            <a:r>
              <a:rPr lang="es-ES" dirty="0" smtClean="0"/>
              <a:t>Básicamente, describe las siguientes partes del lenguaje:</a:t>
            </a:r>
          </a:p>
          <a:p>
            <a:pPr lvl="1">
              <a:spcAft>
                <a:spcPts val="800"/>
              </a:spcAft>
            </a:pPr>
            <a:r>
              <a:rPr lang="es-ES" dirty="0" smtClean="0"/>
              <a:t>Sintaxis</a:t>
            </a:r>
          </a:p>
          <a:p>
            <a:pPr lvl="1">
              <a:spcAft>
                <a:spcPts val="800"/>
              </a:spcAft>
            </a:pPr>
            <a:r>
              <a:rPr lang="es-ES" dirty="0" smtClean="0"/>
              <a:t>Tipos</a:t>
            </a:r>
          </a:p>
          <a:p>
            <a:pPr lvl="1">
              <a:spcAft>
                <a:spcPts val="800"/>
              </a:spcAft>
            </a:pPr>
            <a:r>
              <a:rPr lang="es-ES" dirty="0" smtClean="0"/>
              <a:t>Sentencias</a:t>
            </a:r>
          </a:p>
          <a:p>
            <a:pPr lvl="1">
              <a:spcAft>
                <a:spcPts val="800"/>
              </a:spcAft>
            </a:pPr>
            <a:r>
              <a:rPr lang="es-ES" dirty="0" smtClean="0"/>
              <a:t>Palabras clave</a:t>
            </a:r>
          </a:p>
          <a:p>
            <a:pPr lvl="1">
              <a:spcAft>
                <a:spcPts val="800"/>
              </a:spcAft>
            </a:pPr>
            <a:r>
              <a:rPr lang="es-ES" dirty="0" smtClean="0"/>
              <a:t>Palabras reservadas</a:t>
            </a:r>
          </a:p>
          <a:p>
            <a:pPr lvl="1">
              <a:spcAft>
                <a:spcPts val="800"/>
              </a:spcAft>
            </a:pPr>
            <a:r>
              <a:rPr lang="es-ES" dirty="0" smtClean="0"/>
              <a:t>Operadores</a:t>
            </a:r>
          </a:p>
          <a:p>
            <a:pPr lvl="1">
              <a:spcAft>
                <a:spcPts val="800"/>
              </a:spcAft>
            </a:pPr>
            <a:r>
              <a:rPr lang="es-ES" dirty="0" smtClean="0"/>
              <a:t>Objetos</a:t>
            </a:r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6829778" y="270933"/>
            <a:ext cx="4391378" cy="572031"/>
          </a:xfrm>
        </p:spPr>
        <p:txBody>
          <a:bodyPr/>
          <a:lstStyle/>
          <a:p>
            <a:r>
              <a:rPr lang="es-ES" dirty="0" smtClean="0"/>
              <a:t>¿Qué especifica ECMA-262?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52913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Contexto y Scope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sz="3200" dirty="0" err="1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s-ES" sz="3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sz="3200" dirty="0" err="1"/>
              <a:t>assignEvents</a:t>
            </a:r>
            <a:r>
              <a:rPr lang="es-ES" sz="3200" dirty="0"/>
              <a:t>() {</a:t>
            </a:r>
          </a:p>
          <a:p>
            <a:pPr marL="0" indent="0">
              <a:buNone/>
            </a:pPr>
            <a:r>
              <a:rPr lang="es-ES" sz="3200" dirty="0"/>
              <a:t>	</a:t>
            </a:r>
            <a:r>
              <a:rPr lang="es-ES" sz="3200" dirty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sz="3200" dirty="0"/>
              <a:t> id = </a:t>
            </a:r>
            <a:r>
              <a:rPr lang="es-ES" sz="3200" dirty="0">
                <a:solidFill>
                  <a:srgbClr val="C00000"/>
                </a:solidFill>
              </a:rPr>
              <a:t>'xdi9592'</a:t>
            </a:r>
            <a:r>
              <a:rPr lang="es-ES" sz="3200" dirty="0"/>
              <a:t>;</a:t>
            </a:r>
          </a:p>
          <a:p>
            <a:pPr marL="0" indent="0">
              <a:buNone/>
            </a:pPr>
            <a:r>
              <a:rPr lang="es-ES" sz="3200" dirty="0"/>
              <a:t>	</a:t>
            </a:r>
            <a:r>
              <a:rPr lang="es-ES" sz="3200" dirty="0" err="1"/>
              <a:t>document.getElementById</a:t>
            </a:r>
            <a:r>
              <a:rPr lang="es-ES" sz="3200" dirty="0"/>
              <a:t>(</a:t>
            </a:r>
            <a:r>
              <a:rPr lang="es-ES" sz="3200" dirty="0">
                <a:solidFill>
                  <a:srgbClr val="C00000"/>
                </a:solidFill>
              </a:rPr>
              <a:t>'</a:t>
            </a:r>
            <a:r>
              <a:rPr lang="es-ES" sz="3200" dirty="0" err="1">
                <a:solidFill>
                  <a:srgbClr val="C00000"/>
                </a:solidFill>
              </a:rPr>
              <a:t>save-btn</a:t>
            </a:r>
            <a:r>
              <a:rPr lang="es-ES" sz="3200" dirty="0">
                <a:solidFill>
                  <a:srgbClr val="C00000"/>
                </a:solidFill>
              </a:rPr>
              <a:t>'</a:t>
            </a:r>
            <a:r>
              <a:rPr lang="es-ES" sz="3200" dirty="0"/>
              <a:t>).</a:t>
            </a:r>
            <a:r>
              <a:rPr lang="es-ES" sz="3200" dirty="0" err="1"/>
              <a:t>onclick</a:t>
            </a:r>
            <a:r>
              <a:rPr lang="es-ES" sz="3200" dirty="0"/>
              <a:t> = </a:t>
            </a:r>
            <a:r>
              <a:rPr lang="es-ES" sz="3200" dirty="0" err="1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s-ES" sz="3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sz="3200" dirty="0"/>
              <a:t>(</a:t>
            </a:r>
            <a:r>
              <a:rPr lang="es-ES" sz="3200" dirty="0" err="1"/>
              <a:t>event</a:t>
            </a:r>
            <a:r>
              <a:rPr lang="es-ES" sz="3200" dirty="0"/>
              <a:t>) {</a:t>
            </a:r>
          </a:p>
          <a:p>
            <a:pPr marL="0" indent="0">
              <a:buNone/>
            </a:pPr>
            <a:r>
              <a:rPr lang="es-ES" sz="3200" dirty="0"/>
              <a:t>		</a:t>
            </a:r>
            <a:r>
              <a:rPr lang="es-ES" sz="3200" dirty="0" err="1"/>
              <a:t>saveDocument</a:t>
            </a:r>
            <a:r>
              <a:rPr lang="es-ES" sz="3200" dirty="0"/>
              <a:t>(id);</a:t>
            </a:r>
          </a:p>
          <a:p>
            <a:pPr marL="0" indent="0">
              <a:buNone/>
            </a:pPr>
            <a:r>
              <a:rPr lang="es-ES" sz="3200" dirty="0"/>
              <a:t>	};</a:t>
            </a:r>
          </a:p>
          <a:p>
            <a:pPr marL="0" indent="0">
              <a:buNone/>
            </a:pPr>
            <a:r>
              <a:rPr lang="es-ES" sz="3200" dirty="0"/>
              <a:t>}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Closures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061782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Contexto y Scope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/>
              <a:t>Scope chain de la función </a:t>
            </a:r>
            <a:r>
              <a:rPr lang="es-ES" i="1" dirty="0" err="1" smtClean="0"/>
              <a:t>assignEvents</a:t>
            </a:r>
            <a:r>
              <a:rPr lang="es-ES" i="1" dirty="0" smtClean="0"/>
              <a:t>() </a:t>
            </a:r>
            <a:r>
              <a:rPr lang="es-ES" dirty="0" smtClean="0"/>
              <a:t>al ser ejecutada y de la </a:t>
            </a:r>
            <a:r>
              <a:rPr lang="es-ES" i="1" dirty="0" smtClean="0"/>
              <a:t>closure</a:t>
            </a:r>
            <a:r>
              <a:rPr lang="es-ES" dirty="0" smtClean="0"/>
              <a:t>.</a:t>
            </a:r>
            <a:endParaRPr lang="es-ES" dirty="0"/>
          </a:p>
          <a:p>
            <a:pPr marL="0" indent="0">
              <a:buNone/>
            </a:pP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Closures</a:t>
            </a:r>
            <a:endParaRPr lang="es-E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4214" y="2055521"/>
            <a:ext cx="7049119" cy="4154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51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Contexto y Scope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/>
              <a:t>Scope chain </a:t>
            </a:r>
            <a:r>
              <a:rPr lang="es-ES" dirty="0" smtClean="0"/>
              <a:t>ejecutando la </a:t>
            </a:r>
            <a:r>
              <a:rPr lang="es-ES" i="1" dirty="0" smtClean="0"/>
              <a:t>closure</a:t>
            </a:r>
            <a:r>
              <a:rPr lang="es-ES" dirty="0" smtClean="0"/>
              <a:t>.</a:t>
            </a:r>
            <a:endParaRPr lang="es-ES" dirty="0"/>
          </a:p>
          <a:p>
            <a:pPr marL="0" indent="0">
              <a:buNone/>
            </a:pP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Closures</a:t>
            </a:r>
            <a:endParaRPr lang="es-E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0134" y="1833562"/>
            <a:ext cx="5875866" cy="4403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218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Contexto y Scope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En JavaScript los bloques no tienen su propio contexto de ejecución.</a:t>
            </a:r>
          </a:p>
          <a:p>
            <a:pPr marL="457200" lvl="1" indent="0">
              <a:buNone/>
            </a:pPr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</a:rPr>
              <a:t/>
            </a:r>
            <a:br>
              <a:rPr lang="en-US" sz="2000" dirty="0" smtClean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</a:rPr>
              <a:t>if</a:t>
            </a:r>
            <a:r>
              <a:rPr lang="en-US" sz="2000" dirty="0" smtClean="0"/>
              <a:t> </a:t>
            </a:r>
            <a:r>
              <a:rPr lang="en-US" sz="2000" dirty="0"/>
              <a:t>(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true</a:t>
            </a:r>
            <a:r>
              <a:rPr lang="en-US" sz="2000" dirty="0"/>
              <a:t>) </a:t>
            </a:r>
            <a:r>
              <a:rPr lang="en-US" sz="2000" dirty="0" smtClean="0"/>
              <a:t>{</a:t>
            </a:r>
            <a:br>
              <a:rPr lang="en-US" sz="2000" dirty="0" smtClean="0"/>
            </a:br>
            <a:r>
              <a:rPr lang="en-US" sz="2000" dirty="0"/>
              <a:t>	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n-US" sz="2000" dirty="0"/>
              <a:t> game = </a:t>
            </a:r>
            <a:r>
              <a:rPr lang="en-US" sz="2000" dirty="0">
                <a:solidFill>
                  <a:srgbClr val="C00000"/>
                </a:solidFill>
              </a:rPr>
              <a:t>'bomb jack</a:t>
            </a:r>
            <a:r>
              <a:rPr lang="en-US" sz="2000" dirty="0" smtClean="0">
                <a:solidFill>
                  <a:srgbClr val="C00000"/>
                </a:solidFill>
              </a:rPr>
              <a:t>'</a:t>
            </a:r>
            <a:r>
              <a:rPr lang="en-US" sz="2000" dirty="0" smtClean="0"/>
              <a:t>;</a:t>
            </a:r>
            <a:br>
              <a:rPr lang="en-US" sz="2000" dirty="0" smtClean="0"/>
            </a:br>
            <a:r>
              <a:rPr lang="en-US" sz="2000" dirty="0" smtClean="0"/>
              <a:t>}</a:t>
            </a:r>
            <a:endParaRPr lang="en-US" sz="2000" dirty="0"/>
          </a:p>
          <a:p>
            <a:pPr marL="457200" lvl="1" indent="0">
              <a:buNone/>
            </a:pPr>
            <a:r>
              <a:rPr lang="en-US" sz="2000" dirty="0" smtClean="0"/>
              <a:t>console.log(game</a:t>
            </a:r>
            <a:r>
              <a:rPr lang="en-US" sz="2000" dirty="0"/>
              <a:t>); </a:t>
            </a:r>
            <a:r>
              <a:rPr lang="en-US" sz="2000" dirty="0" smtClean="0"/>
              <a:t>  </a:t>
            </a:r>
            <a:r>
              <a:rPr lang="en-US" sz="2000" dirty="0" smtClean="0">
                <a:solidFill>
                  <a:schemeClr val="accent6">
                    <a:lumMod val="75000"/>
                  </a:schemeClr>
                </a:solidFill>
              </a:rPr>
              <a:t>//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bomb </a:t>
            </a:r>
            <a:r>
              <a:rPr lang="en-US" sz="2000" dirty="0" smtClean="0">
                <a:solidFill>
                  <a:schemeClr val="accent6">
                    <a:lumMod val="75000"/>
                  </a:schemeClr>
                </a:solidFill>
              </a:rPr>
              <a:t>jack</a:t>
            </a:r>
          </a:p>
          <a:p>
            <a:pPr marL="457200" lvl="1" indent="0">
              <a:buNone/>
            </a:pP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dirty="0" smtClean="0"/>
              <a:t>Ojo con los bucles for</a:t>
            </a:r>
          </a:p>
          <a:p>
            <a:pPr marL="457200" lvl="1" indent="0">
              <a:buNone/>
            </a:pPr>
            <a:r>
              <a:rPr lang="es-ES" sz="2000" dirty="0" smtClean="0">
                <a:solidFill>
                  <a:schemeClr val="accent1">
                    <a:lumMod val="75000"/>
                  </a:schemeClr>
                </a:solidFill>
              </a:rPr>
              <a:t/>
            </a:r>
            <a:br>
              <a:rPr lang="es-ES" sz="2000" dirty="0" smtClean="0">
                <a:solidFill>
                  <a:schemeClr val="accent1">
                    <a:lumMod val="75000"/>
                  </a:schemeClr>
                </a:solidFill>
              </a:rPr>
            </a:br>
            <a:r>
              <a:rPr lang="es-ES" sz="2000" dirty="0" err="1" smtClean="0">
                <a:solidFill>
                  <a:schemeClr val="accent1">
                    <a:lumMod val="75000"/>
                  </a:schemeClr>
                </a:solidFill>
              </a:rPr>
              <a:t>for</a:t>
            </a:r>
            <a:r>
              <a:rPr lang="es-ES" sz="20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sz="2000" dirty="0"/>
              <a:t>(</a:t>
            </a:r>
            <a:r>
              <a:rPr lang="es-ES" sz="2000" dirty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sz="2000" dirty="0"/>
              <a:t> i = 0; i &lt; </a:t>
            </a:r>
            <a:r>
              <a:rPr lang="es-ES" sz="2000" dirty="0" smtClean="0">
                <a:solidFill>
                  <a:srgbClr val="00B050"/>
                </a:solidFill>
              </a:rPr>
              <a:t>10</a:t>
            </a:r>
            <a:r>
              <a:rPr lang="es-ES" sz="2000" dirty="0" smtClean="0"/>
              <a:t>; </a:t>
            </a:r>
            <a:r>
              <a:rPr lang="es-ES" sz="2000" dirty="0"/>
              <a:t>i++) </a:t>
            </a:r>
            <a:r>
              <a:rPr lang="es-ES" sz="2000" dirty="0" smtClean="0"/>
              <a:t>{</a:t>
            </a:r>
            <a:br>
              <a:rPr lang="es-ES" sz="2000" dirty="0" smtClean="0"/>
            </a:br>
            <a:r>
              <a:rPr lang="es-ES" sz="2000" dirty="0"/>
              <a:t>	console.log(i</a:t>
            </a:r>
            <a:r>
              <a:rPr lang="es-ES" sz="2000" dirty="0" smtClean="0"/>
              <a:t>);</a:t>
            </a:r>
            <a:br>
              <a:rPr lang="es-ES" sz="2000" dirty="0" smtClean="0"/>
            </a:br>
            <a:r>
              <a:rPr lang="es-ES" sz="2000" dirty="0" smtClean="0"/>
              <a:t>}</a:t>
            </a:r>
            <a:br>
              <a:rPr lang="es-ES" sz="2000" dirty="0" smtClean="0"/>
            </a:br>
            <a:r>
              <a:rPr lang="es-ES" sz="2000" dirty="0"/>
              <a:t>console.log(i</a:t>
            </a:r>
            <a:r>
              <a:rPr lang="es-ES" sz="2000" dirty="0" smtClean="0"/>
              <a:t>);  </a:t>
            </a:r>
            <a:r>
              <a:rPr lang="es-ES" sz="2000" dirty="0" smtClean="0">
                <a:solidFill>
                  <a:schemeClr val="accent6">
                    <a:lumMod val="75000"/>
                  </a:schemeClr>
                </a:solidFill>
              </a:rPr>
              <a:t>//10</a:t>
            </a:r>
            <a:endParaRPr lang="es-ES" sz="20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¿Block Scope?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048471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Contexto y Scope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Las declaraciones de variables y funciones son procesadas antes de que el código se ejecute.</a:t>
            </a:r>
          </a:p>
          <a:p>
            <a:r>
              <a:rPr lang="es-ES" dirty="0" smtClean="0"/>
              <a:t>Esto implica que son aupadas al inicio del contexto.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/>
            </a:r>
            <a:br>
              <a:rPr lang="en-US" sz="2000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n-US" sz="2000" dirty="0">
                <a:solidFill>
                  <a:srgbClr val="323330"/>
                </a:solidFill>
              </a:rPr>
              <a:t> </a:t>
            </a:r>
            <a:r>
              <a:rPr lang="en-US" sz="2000" dirty="0" err="1">
                <a:solidFill>
                  <a:srgbClr val="323330"/>
                </a:solidFill>
              </a:rPr>
              <a:t>varOut</a:t>
            </a:r>
            <a:r>
              <a:rPr lang="en-US" sz="2000" dirty="0">
                <a:solidFill>
                  <a:srgbClr val="323330"/>
                </a:solidFill>
              </a:rPr>
              <a:t> = 1;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n-US" sz="2000" dirty="0">
                <a:solidFill>
                  <a:srgbClr val="323330"/>
                </a:solidFill>
              </a:rPr>
              <a:t> hello(){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rgbClr val="323330"/>
                </a:solidFill>
              </a:rPr>
              <a:t>	console.log(</a:t>
            </a:r>
            <a:r>
              <a:rPr lang="en-US" sz="2000" dirty="0" err="1">
                <a:solidFill>
                  <a:srgbClr val="323330"/>
                </a:solidFill>
              </a:rPr>
              <a:t>varOut</a:t>
            </a:r>
            <a:r>
              <a:rPr lang="en-US" sz="2000" dirty="0" smtClean="0">
                <a:solidFill>
                  <a:srgbClr val="323330"/>
                </a:solidFill>
              </a:rPr>
              <a:t>); </a:t>
            </a:r>
            <a:r>
              <a:rPr lang="en-US" sz="2000" dirty="0" smtClean="0">
                <a:solidFill>
                  <a:schemeClr val="accent6">
                    <a:lumMod val="75000"/>
                  </a:schemeClr>
                </a:solidFill>
              </a:rPr>
              <a:t>//undefined</a:t>
            </a:r>
            <a:endParaRPr lang="en-US" sz="2000" dirty="0">
              <a:solidFill>
                <a:schemeClr val="accent6">
                  <a:lumMod val="75000"/>
                </a:schemeClr>
              </a:solidFill>
            </a:endParaRPr>
          </a:p>
          <a:p>
            <a:pPr marL="457200" lvl="1" indent="0">
              <a:buNone/>
            </a:pPr>
            <a:r>
              <a:rPr lang="en-US" sz="2000" dirty="0">
                <a:solidFill>
                  <a:srgbClr val="323330"/>
                </a:solidFill>
              </a:rPr>
              <a:t>	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n-US" sz="2000" dirty="0">
                <a:solidFill>
                  <a:srgbClr val="323330"/>
                </a:solidFill>
              </a:rPr>
              <a:t> </a:t>
            </a:r>
            <a:r>
              <a:rPr lang="en-US" sz="2000" dirty="0" err="1">
                <a:solidFill>
                  <a:srgbClr val="323330"/>
                </a:solidFill>
              </a:rPr>
              <a:t>varOut</a:t>
            </a:r>
            <a:r>
              <a:rPr lang="en-US" sz="2000" dirty="0">
                <a:solidFill>
                  <a:srgbClr val="323330"/>
                </a:solidFill>
              </a:rPr>
              <a:t>;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rgbClr val="323330"/>
                </a:solidFill>
              </a:rPr>
              <a:t>	</a:t>
            </a:r>
            <a:r>
              <a:rPr lang="en-US" sz="2000" dirty="0" err="1">
                <a:solidFill>
                  <a:srgbClr val="323330"/>
                </a:solidFill>
              </a:rPr>
              <a:t>varOut</a:t>
            </a:r>
            <a:r>
              <a:rPr lang="en-US" sz="2000" dirty="0">
                <a:solidFill>
                  <a:srgbClr val="323330"/>
                </a:solidFill>
              </a:rPr>
              <a:t> = 2;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rgbClr val="323330"/>
                </a:solidFill>
              </a:rPr>
              <a:t>	console.log(</a:t>
            </a:r>
            <a:r>
              <a:rPr lang="en-US" sz="2000" dirty="0" err="1">
                <a:solidFill>
                  <a:srgbClr val="323330"/>
                </a:solidFill>
              </a:rPr>
              <a:t>varOut</a:t>
            </a:r>
            <a:r>
              <a:rPr lang="en-US" sz="2000" dirty="0" smtClean="0">
                <a:solidFill>
                  <a:srgbClr val="323330"/>
                </a:solidFill>
              </a:rPr>
              <a:t>);  </a:t>
            </a:r>
            <a:r>
              <a:rPr lang="en-US" sz="2000" dirty="0" smtClean="0">
                <a:solidFill>
                  <a:schemeClr val="accent6">
                    <a:lumMod val="75000"/>
                  </a:schemeClr>
                </a:solidFill>
              </a:rPr>
              <a:t>//2</a:t>
            </a:r>
            <a:endParaRPr lang="en-US" sz="2000" dirty="0">
              <a:solidFill>
                <a:schemeClr val="accent6">
                  <a:lumMod val="75000"/>
                </a:schemeClr>
              </a:solidFill>
            </a:endParaRPr>
          </a:p>
          <a:p>
            <a:pPr marL="457200" lvl="1" indent="0">
              <a:buNone/>
            </a:pPr>
            <a:r>
              <a:rPr lang="en-US" sz="2000" dirty="0">
                <a:solidFill>
                  <a:srgbClr val="323330"/>
                </a:solidFill>
              </a:rPr>
              <a:t>}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rgbClr val="323330"/>
                </a:solidFill>
              </a:rPr>
              <a:t>hello();</a:t>
            </a:r>
            <a:endParaRPr lang="en-US" dirty="0">
              <a:solidFill>
                <a:srgbClr val="323330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7975600" y="270933"/>
            <a:ext cx="3245556" cy="572031"/>
          </a:xfrm>
        </p:spPr>
        <p:txBody>
          <a:bodyPr/>
          <a:lstStyle/>
          <a:p>
            <a:r>
              <a:rPr lang="es-ES" dirty="0" smtClean="0"/>
              <a:t>Variable hoisting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67461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Funciones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61114017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El tipo Function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96387211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El tipo Function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Las funciones en ECMAScript son objetos.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Son instancias del tipo </a:t>
            </a:r>
            <a:r>
              <a:rPr lang="es-ES" i="1" dirty="0" smtClean="0"/>
              <a:t>Function</a:t>
            </a:r>
            <a:r>
              <a:rPr lang="es-ES" dirty="0" smtClean="0"/>
              <a:t>, que tienen propiedades y métodos como cualquier otro  de los tipos de referencia.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Los nombres de las funciones son punteros a los objetos función.</a:t>
            </a: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 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06632504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El tipo Function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spcAft>
                <a:spcPts val="600"/>
              </a:spcAft>
              <a:buNone/>
            </a:pPr>
            <a:r>
              <a:rPr lang="es-ES" dirty="0" smtClean="0"/>
              <a:t>Podemos definir funciones de 3 maneras diferentes: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Function </a:t>
            </a:r>
            <a:r>
              <a:rPr lang="es-ES" dirty="0" err="1" smtClean="0"/>
              <a:t>declaration</a:t>
            </a:r>
            <a:r>
              <a:rPr lang="es-ES" dirty="0" smtClean="0"/>
              <a:t>: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n-US" sz="2000" dirty="0">
                <a:solidFill>
                  <a:srgbClr val="323330"/>
                </a:solidFill>
              </a:rPr>
              <a:t> </a:t>
            </a:r>
            <a:r>
              <a:rPr lang="en-US" sz="2000" dirty="0" err="1">
                <a:solidFill>
                  <a:srgbClr val="323330"/>
                </a:solidFill>
              </a:rPr>
              <a:t>helloWorld</a:t>
            </a:r>
            <a:r>
              <a:rPr lang="en-US" sz="2000" dirty="0">
                <a:solidFill>
                  <a:srgbClr val="323330"/>
                </a:solidFill>
              </a:rPr>
              <a:t>(name</a:t>
            </a:r>
            <a:r>
              <a:rPr lang="en-US" sz="2000" dirty="0" smtClean="0">
                <a:solidFill>
                  <a:srgbClr val="323330"/>
                </a:solidFill>
              </a:rPr>
              <a:t>){</a:t>
            </a:r>
            <a:br>
              <a:rPr lang="en-US" sz="2000" dirty="0" smtClean="0">
                <a:solidFill>
                  <a:srgbClr val="323330"/>
                </a:solidFill>
              </a:rPr>
            </a:br>
            <a:r>
              <a:rPr lang="en-US" sz="2000" dirty="0">
                <a:solidFill>
                  <a:srgbClr val="323330"/>
                </a:solidFill>
              </a:rPr>
              <a:t>	console.log(</a:t>
            </a:r>
            <a:r>
              <a:rPr lang="en-US" sz="2000" dirty="0">
                <a:solidFill>
                  <a:srgbClr val="C00000"/>
                </a:solidFill>
              </a:rPr>
              <a:t>'hello world ' </a:t>
            </a:r>
            <a:r>
              <a:rPr lang="en-US" sz="2000" dirty="0">
                <a:solidFill>
                  <a:srgbClr val="323330"/>
                </a:solidFill>
              </a:rPr>
              <a:t>+ name</a:t>
            </a:r>
            <a:r>
              <a:rPr lang="en-US" sz="2000" dirty="0" smtClean="0">
                <a:solidFill>
                  <a:srgbClr val="323330"/>
                </a:solidFill>
              </a:rPr>
              <a:t>);</a:t>
            </a:r>
            <a:br>
              <a:rPr lang="en-US" sz="2000" dirty="0" smtClean="0">
                <a:solidFill>
                  <a:srgbClr val="323330"/>
                </a:solidFill>
              </a:rPr>
            </a:br>
            <a:r>
              <a:rPr lang="en-US" sz="2000" dirty="0" smtClean="0">
                <a:solidFill>
                  <a:srgbClr val="323330"/>
                </a:solidFill>
              </a:rPr>
              <a:t>}</a:t>
            </a:r>
            <a:endParaRPr lang="es-ES" sz="2000" dirty="0" smtClean="0">
              <a:solidFill>
                <a:srgbClr val="323330"/>
              </a:solidFill>
            </a:endParaRPr>
          </a:p>
          <a:p>
            <a:pPr>
              <a:spcAft>
                <a:spcPts val="600"/>
              </a:spcAft>
            </a:pPr>
            <a:r>
              <a:rPr lang="es-ES" dirty="0" smtClean="0"/>
              <a:t>Function </a:t>
            </a:r>
            <a:r>
              <a:rPr lang="es-ES" dirty="0" err="1" smtClean="0"/>
              <a:t>expression</a:t>
            </a:r>
            <a:r>
              <a:rPr lang="es-ES" dirty="0" smtClean="0"/>
              <a:t>: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n-US" sz="2000" dirty="0">
                <a:solidFill>
                  <a:srgbClr val="323330"/>
                </a:solidFill>
              </a:rPr>
              <a:t> </a:t>
            </a:r>
            <a:r>
              <a:rPr lang="en-US" sz="2000" dirty="0" err="1">
                <a:solidFill>
                  <a:srgbClr val="323330"/>
                </a:solidFill>
              </a:rPr>
              <a:t>helloWorld</a:t>
            </a:r>
            <a:r>
              <a:rPr lang="en-US" sz="2000" dirty="0">
                <a:solidFill>
                  <a:srgbClr val="323330"/>
                </a:solidFill>
              </a:rPr>
              <a:t> =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n-US" sz="2000" dirty="0">
                <a:solidFill>
                  <a:srgbClr val="323330"/>
                </a:solidFill>
              </a:rPr>
              <a:t>(name</a:t>
            </a:r>
            <a:r>
              <a:rPr lang="en-US" sz="2000" dirty="0" smtClean="0">
                <a:solidFill>
                  <a:srgbClr val="323330"/>
                </a:solidFill>
              </a:rPr>
              <a:t>){</a:t>
            </a:r>
            <a:br>
              <a:rPr lang="en-US" sz="2000" dirty="0" smtClean="0">
                <a:solidFill>
                  <a:srgbClr val="323330"/>
                </a:solidFill>
              </a:rPr>
            </a:br>
            <a:r>
              <a:rPr lang="en-US" sz="2000" dirty="0">
                <a:solidFill>
                  <a:srgbClr val="323330"/>
                </a:solidFill>
              </a:rPr>
              <a:t>	console.log(</a:t>
            </a:r>
            <a:r>
              <a:rPr lang="en-US" sz="2000" dirty="0">
                <a:solidFill>
                  <a:srgbClr val="C00000"/>
                </a:solidFill>
              </a:rPr>
              <a:t>'hello world'</a:t>
            </a:r>
            <a:r>
              <a:rPr lang="en-US" sz="2000" dirty="0">
                <a:solidFill>
                  <a:srgbClr val="323330"/>
                </a:solidFill>
              </a:rPr>
              <a:t> + name</a:t>
            </a:r>
            <a:r>
              <a:rPr lang="en-US" sz="2000" dirty="0" smtClean="0">
                <a:solidFill>
                  <a:srgbClr val="323330"/>
                </a:solidFill>
              </a:rPr>
              <a:t>);</a:t>
            </a:r>
            <a:br>
              <a:rPr lang="en-US" sz="2000" dirty="0" smtClean="0">
                <a:solidFill>
                  <a:srgbClr val="323330"/>
                </a:solidFill>
              </a:rPr>
            </a:br>
            <a:r>
              <a:rPr lang="en-US" sz="2000" dirty="0" smtClean="0">
                <a:solidFill>
                  <a:srgbClr val="323330"/>
                </a:solidFill>
              </a:rPr>
              <a:t>};</a:t>
            </a:r>
            <a:endParaRPr lang="es-ES" sz="2000" dirty="0" smtClean="0">
              <a:solidFill>
                <a:srgbClr val="323330"/>
              </a:solidFill>
            </a:endParaRPr>
          </a:p>
          <a:p>
            <a:pPr>
              <a:spcAft>
                <a:spcPts val="600"/>
              </a:spcAft>
            </a:pPr>
            <a:r>
              <a:rPr lang="es-ES" dirty="0" smtClean="0"/>
              <a:t>Function constructor: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n-US" sz="2000" dirty="0">
                <a:solidFill>
                  <a:srgbClr val="323330"/>
                </a:solidFill>
              </a:rPr>
              <a:t> </a:t>
            </a:r>
            <a:r>
              <a:rPr lang="en-US" sz="2000" dirty="0" err="1">
                <a:solidFill>
                  <a:srgbClr val="323330"/>
                </a:solidFill>
              </a:rPr>
              <a:t>helloWorld</a:t>
            </a:r>
            <a:r>
              <a:rPr lang="en-US" sz="2000" dirty="0">
                <a:solidFill>
                  <a:srgbClr val="323330"/>
                </a:solidFill>
              </a:rPr>
              <a:t> =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new</a:t>
            </a:r>
            <a:r>
              <a:rPr lang="en-US" sz="2000" dirty="0">
                <a:solidFill>
                  <a:srgbClr val="323330"/>
                </a:solidFill>
              </a:rPr>
              <a:t> Function(</a:t>
            </a:r>
            <a:r>
              <a:rPr lang="en-US" sz="2000" dirty="0">
                <a:solidFill>
                  <a:srgbClr val="C00000"/>
                </a:solidFill>
              </a:rPr>
              <a:t>'name'</a:t>
            </a:r>
            <a:r>
              <a:rPr lang="en-US" sz="2000" dirty="0">
                <a:solidFill>
                  <a:srgbClr val="323330"/>
                </a:solidFill>
              </a:rPr>
              <a:t>, </a:t>
            </a:r>
            <a:r>
              <a:rPr lang="en-US" sz="2000" dirty="0">
                <a:solidFill>
                  <a:srgbClr val="C00000"/>
                </a:solidFill>
              </a:rPr>
              <a:t>'console.log("hello world " + name)'</a:t>
            </a:r>
            <a:r>
              <a:rPr lang="en-US" sz="2000" dirty="0">
                <a:solidFill>
                  <a:srgbClr val="323330"/>
                </a:solidFill>
              </a:rPr>
              <a:t>);</a:t>
            </a:r>
            <a:endParaRPr lang="es-ES" sz="2000" dirty="0" smtClean="0">
              <a:solidFill>
                <a:srgbClr val="323330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366000" y="270933"/>
            <a:ext cx="3855156" cy="572031"/>
          </a:xfrm>
        </p:spPr>
        <p:txBody>
          <a:bodyPr/>
          <a:lstStyle/>
          <a:p>
            <a:r>
              <a:rPr lang="es-ES" dirty="0" smtClean="0"/>
              <a:t>Cómo definir funciones 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47084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El tipo Function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>
                <a:solidFill>
                  <a:srgbClr val="323330"/>
                </a:solidFill>
              </a:rPr>
              <a:t>Es importante resaltar el punto y coma final en la </a:t>
            </a:r>
            <a:r>
              <a:rPr lang="es-ES" i="1" dirty="0" err="1" smtClean="0">
                <a:solidFill>
                  <a:srgbClr val="323330"/>
                </a:solidFill>
              </a:rPr>
              <a:t>function</a:t>
            </a:r>
            <a:r>
              <a:rPr lang="es-ES" i="1" dirty="0" smtClean="0">
                <a:solidFill>
                  <a:srgbClr val="323330"/>
                </a:solidFill>
              </a:rPr>
              <a:t> </a:t>
            </a:r>
            <a:r>
              <a:rPr lang="es-ES" i="1" dirty="0" err="1" smtClean="0">
                <a:solidFill>
                  <a:srgbClr val="323330"/>
                </a:solidFill>
              </a:rPr>
              <a:t>expression</a:t>
            </a:r>
            <a:r>
              <a:rPr lang="es-ES" dirty="0" smtClean="0"/>
              <a:t>, ya que se trata de una inicialización de variable.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El uso del constructor Function está desaconsejado ya que se produce una doble interpretación.</a:t>
            </a:r>
          </a:p>
          <a:p>
            <a:pPr>
              <a:spcAft>
                <a:spcPts val="600"/>
              </a:spcAft>
            </a:pPr>
            <a:endParaRPr lang="es-ES" dirty="0" smtClean="0">
              <a:solidFill>
                <a:srgbClr val="323330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366000" y="270933"/>
            <a:ext cx="3855156" cy="572031"/>
          </a:xfrm>
        </p:spPr>
        <p:txBody>
          <a:bodyPr/>
          <a:lstStyle/>
          <a:p>
            <a:r>
              <a:rPr lang="es-ES" dirty="0" smtClean="0"/>
              <a:t>Cómo definir funciones 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254486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ECMAScript</a:t>
            </a:r>
            <a:endParaRPr lang="es-E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sz="2700" dirty="0" smtClean="0"/>
              <a:t>Las diferentes versiones de ECMAScript se conocen como ediciones.</a:t>
            </a:r>
          </a:p>
          <a:p>
            <a:r>
              <a:rPr lang="es-ES" sz="2700" dirty="0" smtClean="0"/>
              <a:t>La 2ª edición fue básicamente editorial y no aportó nada.</a:t>
            </a:r>
          </a:p>
          <a:p>
            <a:r>
              <a:rPr lang="es-ES" sz="2700" dirty="0" smtClean="0"/>
              <a:t>La 3ª edición introdujo novedades: Try-catch</a:t>
            </a:r>
            <a:r>
              <a:rPr lang="es-ES" sz="2700" dirty="0"/>
              <a:t>, regular </a:t>
            </a:r>
            <a:r>
              <a:rPr lang="es-ES" sz="2700" dirty="0" err="1"/>
              <a:t>expressions</a:t>
            </a:r>
            <a:r>
              <a:rPr lang="es-ES" sz="2700" dirty="0"/>
              <a:t>, nuevas sentencias de control</a:t>
            </a:r>
            <a:r>
              <a:rPr lang="es-ES" sz="2700" dirty="0" smtClean="0"/>
              <a:t>…</a:t>
            </a:r>
          </a:p>
          <a:p>
            <a:r>
              <a:rPr lang="es-ES" sz="2700" dirty="0" smtClean="0"/>
              <a:t>La 4ª fue una revisión </a:t>
            </a:r>
            <a:r>
              <a:rPr lang="es-ES" sz="2700" dirty="0"/>
              <a:t>completa </a:t>
            </a:r>
            <a:r>
              <a:rPr lang="es-ES" sz="2700" dirty="0" smtClean="0"/>
              <a:t>de ECMA-262 que incluía </a:t>
            </a:r>
            <a:r>
              <a:rPr lang="es-ES" sz="2700" dirty="0" err="1" smtClean="0"/>
              <a:t>tipado</a:t>
            </a:r>
            <a:r>
              <a:rPr lang="es-ES" sz="2700" dirty="0" smtClean="0"/>
              <a:t> fuerte, clases, herencia clásica y nuevas estructuras.</a:t>
            </a:r>
          </a:p>
          <a:p>
            <a:r>
              <a:rPr lang="es-ES" sz="2700" dirty="0" smtClean="0"/>
              <a:t>Paralelamente, se desarrollo una especificación llamada ECMAScript 3.1, fruto de una propuesta de evolución más pequeña.</a:t>
            </a:r>
          </a:p>
          <a:p>
            <a:r>
              <a:rPr lang="es-ES" sz="2700" dirty="0" smtClean="0"/>
              <a:t>La versión 4 fue desechada antes de publicarse.</a:t>
            </a:r>
          </a:p>
          <a:p>
            <a:r>
              <a:rPr lang="es-ES" sz="2700" dirty="0" smtClean="0"/>
              <a:t>ECMAScript 3.1 se convirtió en la 5ª edición, lanzada en 2009: Objeto JSON, ‘use strict’, definición avanzada de propiedades, métodos de herencia nuevos…</a:t>
            </a:r>
            <a:endParaRPr lang="es-ES" sz="270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Ediciones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24255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95263" y="2792941"/>
            <a:ext cx="8262937" cy="1035050"/>
          </a:xfrm>
        </p:spPr>
        <p:txBody>
          <a:bodyPr/>
          <a:lstStyle/>
          <a:p>
            <a:r>
              <a:rPr lang="es-ES" sz="5400" dirty="0" smtClean="0"/>
              <a:t>Declarations vs Expressions</a:t>
            </a:r>
            <a:endParaRPr lang="es-ES" sz="5400" dirty="0"/>
          </a:p>
        </p:txBody>
      </p:sp>
    </p:spTree>
    <p:extLst>
      <p:ext uri="{BB962C8B-B14F-4D97-AF65-F5344CB8AC3E}">
        <p14:creationId xmlns:p14="http://schemas.microsoft.com/office/powerpoint/2010/main" val="3938003021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Declarations vs Expressions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42878" y="1276350"/>
            <a:ext cx="11915771" cy="3163845"/>
          </a:xfrm>
        </p:spPr>
        <p:txBody>
          <a:bodyPr/>
          <a:lstStyle/>
          <a:p>
            <a:r>
              <a:rPr lang="es-ES" dirty="0" smtClean="0">
                <a:solidFill>
                  <a:srgbClr val="323330"/>
                </a:solidFill>
              </a:rPr>
              <a:t>Function Declarations y Function Expressions se diferencian en un concepto capital: el </a:t>
            </a:r>
            <a:r>
              <a:rPr lang="es-ES" i="1" dirty="0" smtClean="0">
                <a:solidFill>
                  <a:srgbClr val="323330"/>
                </a:solidFill>
              </a:rPr>
              <a:t>hoisting</a:t>
            </a:r>
            <a:r>
              <a:rPr lang="es-ES" dirty="0" smtClean="0"/>
              <a:t>.</a:t>
            </a:r>
          </a:p>
          <a:p>
            <a:r>
              <a:rPr lang="es-ES" dirty="0" smtClean="0"/>
              <a:t>Las </a:t>
            </a:r>
            <a:r>
              <a:rPr lang="es-ES" i="1" dirty="0" smtClean="0"/>
              <a:t>Function Declarations</a:t>
            </a:r>
            <a:r>
              <a:rPr lang="es-ES" dirty="0" smtClean="0"/>
              <a:t> son aupadas al inicio del </a:t>
            </a:r>
            <a:r>
              <a:rPr lang="es-ES" i="1" dirty="0" smtClean="0"/>
              <a:t>contexto de ejecución</a:t>
            </a:r>
            <a:r>
              <a:rPr lang="es-ES" dirty="0" smtClean="0"/>
              <a:t>.</a:t>
            </a:r>
          </a:p>
          <a:p>
            <a:r>
              <a:rPr lang="es-ES" dirty="0" smtClean="0"/>
              <a:t>Las </a:t>
            </a:r>
            <a:r>
              <a:rPr lang="es-ES" i="1" dirty="0" smtClean="0"/>
              <a:t>Function Declarations</a:t>
            </a:r>
            <a:r>
              <a:rPr lang="es-ES" dirty="0" smtClean="0"/>
              <a:t> son leídas y están disponibles en un </a:t>
            </a:r>
            <a:r>
              <a:rPr lang="es-ES" i="1" dirty="0" smtClean="0"/>
              <a:t>contexto</a:t>
            </a:r>
            <a:r>
              <a:rPr lang="es-ES" dirty="0" smtClean="0"/>
              <a:t> antes de que este se ejecute.</a:t>
            </a:r>
          </a:p>
          <a:p>
            <a:r>
              <a:rPr lang="es-ES" dirty="0" smtClean="0"/>
              <a:t>Las</a:t>
            </a:r>
            <a:r>
              <a:rPr lang="es-ES" i="1" dirty="0" smtClean="0"/>
              <a:t> Function Expressions </a:t>
            </a:r>
            <a:r>
              <a:rPr lang="es-ES" dirty="0" smtClean="0"/>
              <a:t>no están disponibles hasta que la ejecución alcanza la línea donde están declaradas</a:t>
            </a:r>
            <a:r>
              <a:rPr lang="es-ES" sz="2000" dirty="0" smtClean="0"/>
              <a:t>.</a:t>
            </a:r>
          </a:p>
          <a:p>
            <a:pPr marL="0" indent="0">
              <a:spcAft>
                <a:spcPts val="600"/>
              </a:spcAft>
              <a:buNone/>
            </a:pPr>
            <a:endParaRPr lang="es-ES" sz="2000" dirty="0" smtClean="0"/>
          </a:p>
          <a:p>
            <a:pPr>
              <a:spcAft>
                <a:spcPts val="600"/>
              </a:spcAft>
            </a:pPr>
            <a:endParaRPr lang="es-ES" sz="2000" dirty="0" smtClean="0">
              <a:solidFill>
                <a:srgbClr val="323330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6807200" y="270933"/>
            <a:ext cx="4413956" cy="572031"/>
          </a:xfrm>
        </p:spPr>
        <p:txBody>
          <a:bodyPr/>
          <a:lstStyle/>
          <a:p>
            <a:r>
              <a:rPr lang="es-ES" dirty="0" smtClean="0"/>
              <a:t> Hoisting</a:t>
            </a:r>
            <a:endParaRPr lang="es-ES" dirty="0"/>
          </a:p>
        </p:txBody>
      </p:sp>
      <p:sp>
        <p:nvSpPr>
          <p:cNvPr id="2" name="TextBox 1"/>
          <p:cNvSpPr txBox="1"/>
          <p:nvPr/>
        </p:nvSpPr>
        <p:spPr>
          <a:xfrm>
            <a:off x="411892" y="4646139"/>
            <a:ext cx="384316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323330"/>
                </a:solidFill>
                <a:latin typeface="+mj-lt"/>
              </a:rPr>
              <a:t>helloWorld</a:t>
            </a:r>
            <a:r>
              <a:rPr lang="en-US" dirty="0">
                <a:solidFill>
                  <a:srgbClr val="323330"/>
                </a:solidFill>
                <a:latin typeface="+mj-lt"/>
              </a:rPr>
              <a:t>(</a:t>
            </a:r>
            <a:r>
              <a:rPr lang="en-US" dirty="0">
                <a:solidFill>
                  <a:srgbClr val="C00000"/>
                </a:solidFill>
                <a:latin typeface="+mj-lt"/>
              </a:rPr>
              <a:t>'John'</a:t>
            </a:r>
            <a:r>
              <a:rPr lang="en-US" dirty="0">
                <a:solidFill>
                  <a:srgbClr val="323330"/>
                </a:solidFill>
                <a:latin typeface="+mj-lt"/>
              </a:rPr>
              <a:t>); </a:t>
            </a:r>
            <a:r>
              <a:rPr lang="en-US" dirty="0" smtClean="0">
                <a:solidFill>
                  <a:srgbClr val="323330"/>
                </a:solidFill>
                <a:latin typeface="+mj-lt"/>
              </a:rPr>
              <a:t>   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hello world John</a:t>
            </a:r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function</a:t>
            </a:r>
            <a:r>
              <a:rPr lang="en-US" dirty="0">
                <a:solidFill>
                  <a:srgbClr val="323330"/>
                </a:solidFill>
                <a:latin typeface="+mj-lt"/>
              </a:rPr>
              <a:t> </a:t>
            </a:r>
            <a:r>
              <a:rPr lang="en-US" dirty="0" err="1">
                <a:solidFill>
                  <a:srgbClr val="323330"/>
                </a:solidFill>
                <a:latin typeface="+mj-lt"/>
              </a:rPr>
              <a:t>helloWorld</a:t>
            </a:r>
            <a:r>
              <a:rPr lang="en-US" dirty="0">
                <a:solidFill>
                  <a:srgbClr val="323330"/>
                </a:solidFill>
                <a:latin typeface="+mj-lt"/>
              </a:rPr>
              <a:t>(name){</a:t>
            </a:r>
          </a:p>
          <a:p>
            <a:r>
              <a:rPr lang="en-US" dirty="0" smtClean="0">
                <a:solidFill>
                  <a:srgbClr val="323330"/>
                </a:solidFill>
                <a:latin typeface="+mj-lt"/>
              </a:rPr>
              <a:t>    console.log</a:t>
            </a:r>
            <a:r>
              <a:rPr lang="en-US" dirty="0">
                <a:solidFill>
                  <a:srgbClr val="323330"/>
                </a:solidFill>
                <a:latin typeface="+mj-lt"/>
              </a:rPr>
              <a:t>(</a:t>
            </a:r>
            <a:r>
              <a:rPr lang="en-US" dirty="0">
                <a:solidFill>
                  <a:srgbClr val="C00000"/>
                </a:solidFill>
                <a:latin typeface="+mj-lt"/>
              </a:rPr>
              <a:t>'hello world '</a:t>
            </a:r>
            <a:r>
              <a:rPr lang="en-US" dirty="0">
                <a:solidFill>
                  <a:srgbClr val="323330"/>
                </a:solidFill>
                <a:latin typeface="+mj-lt"/>
              </a:rPr>
              <a:t> + name);</a:t>
            </a:r>
          </a:p>
          <a:p>
            <a:r>
              <a:rPr lang="en-US" dirty="0">
                <a:solidFill>
                  <a:srgbClr val="323330"/>
                </a:solidFill>
                <a:latin typeface="+mj-lt"/>
              </a:rPr>
              <a:t>}</a:t>
            </a:r>
            <a:endParaRPr lang="es-ES" dirty="0" smtClean="0">
              <a:solidFill>
                <a:srgbClr val="323330"/>
              </a:solidFill>
              <a:latin typeface="+mj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742671" y="4646138"/>
            <a:ext cx="358335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323330"/>
                </a:solidFill>
                <a:latin typeface="+mj-lt"/>
              </a:rPr>
              <a:t>helloWorld</a:t>
            </a:r>
            <a:r>
              <a:rPr lang="en-US" dirty="0">
                <a:solidFill>
                  <a:srgbClr val="323330"/>
                </a:solidFill>
                <a:latin typeface="+mj-lt"/>
              </a:rPr>
              <a:t>(</a:t>
            </a:r>
            <a:r>
              <a:rPr lang="en-US" dirty="0">
                <a:solidFill>
                  <a:srgbClr val="C00000"/>
                </a:solidFill>
                <a:latin typeface="+mj-lt"/>
              </a:rPr>
              <a:t>'John'</a:t>
            </a:r>
            <a:r>
              <a:rPr lang="en-US" dirty="0">
                <a:solidFill>
                  <a:srgbClr val="323330"/>
                </a:solidFill>
                <a:latin typeface="+mj-lt"/>
              </a:rPr>
              <a:t>); </a:t>
            </a:r>
            <a:r>
              <a:rPr lang="en-US" dirty="0" smtClean="0">
                <a:solidFill>
                  <a:srgbClr val="323330"/>
                </a:solidFill>
                <a:latin typeface="+mj-lt"/>
              </a:rPr>
              <a:t>   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//error</a:t>
            </a:r>
            <a:endParaRPr lang="en-US" dirty="0">
              <a:solidFill>
                <a:schemeClr val="accent6">
                  <a:lumMod val="75000"/>
                </a:schemeClr>
              </a:solidFill>
              <a:latin typeface="+mj-lt"/>
            </a:endParaRPr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  <a:latin typeface="+mj-lt"/>
              </a:rPr>
              <a:t>helloWorld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 =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function</a:t>
            </a:r>
            <a:r>
              <a:rPr lang="en-US" dirty="0" smtClean="0">
                <a:solidFill>
                  <a:srgbClr val="323330"/>
                </a:solidFill>
                <a:latin typeface="+mj-lt"/>
              </a:rPr>
              <a:t>){</a:t>
            </a:r>
            <a:endParaRPr lang="en-US" dirty="0">
              <a:solidFill>
                <a:srgbClr val="323330"/>
              </a:solidFill>
              <a:latin typeface="+mj-lt"/>
            </a:endParaRPr>
          </a:p>
          <a:p>
            <a:r>
              <a:rPr lang="en-US" dirty="0" smtClean="0">
                <a:solidFill>
                  <a:srgbClr val="323330"/>
                </a:solidFill>
                <a:latin typeface="+mj-lt"/>
              </a:rPr>
              <a:t>    console.log</a:t>
            </a:r>
            <a:r>
              <a:rPr lang="en-US" dirty="0">
                <a:solidFill>
                  <a:srgbClr val="323330"/>
                </a:solidFill>
                <a:latin typeface="+mj-lt"/>
              </a:rPr>
              <a:t>(</a:t>
            </a:r>
            <a:r>
              <a:rPr lang="en-US" dirty="0">
                <a:solidFill>
                  <a:srgbClr val="C00000"/>
                </a:solidFill>
                <a:latin typeface="+mj-lt"/>
              </a:rPr>
              <a:t>'hello world '</a:t>
            </a:r>
            <a:r>
              <a:rPr lang="en-US" dirty="0">
                <a:solidFill>
                  <a:srgbClr val="323330"/>
                </a:solidFill>
                <a:latin typeface="+mj-lt"/>
              </a:rPr>
              <a:t> + name);</a:t>
            </a:r>
          </a:p>
          <a:p>
            <a:r>
              <a:rPr lang="en-US" dirty="0">
                <a:solidFill>
                  <a:srgbClr val="323330"/>
                </a:solidFill>
                <a:latin typeface="+mj-lt"/>
              </a:rPr>
              <a:t>}</a:t>
            </a:r>
            <a:endParaRPr lang="es-ES" dirty="0" smtClean="0">
              <a:solidFill>
                <a:srgbClr val="32333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95630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Declarations vs Expressions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42878" y="1276350"/>
            <a:ext cx="11915771" cy="2439439"/>
          </a:xfrm>
        </p:spPr>
        <p:txBody>
          <a:bodyPr/>
          <a:lstStyle/>
          <a:p>
            <a:r>
              <a:rPr lang="es-ES" dirty="0" smtClean="0">
                <a:solidFill>
                  <a:srgbClr val="323330"/>
                </a:solidFill>
              </a:rPr>
              <a:t>Es posible usar un nombre en las Function Expressions.</a:t>
            </a:r>
          </a:p>
          <a:p>
            <a:r>
              <a:rPr lang="es-ES" dirty="0" smtClean="0"/>
              <a:t>Este nombre sólo está disponible en el scope de la función.</a:t>
            </a:r>
          </a:p>
          <a:p>
            <a:r>
              <a:rPr lang="es-ES" dirty="0" smtClean="0"/>
              <a:t>Facilitan la experiencia de depuración cuando tenemos escenarios complejos.</a:t>
            </a:r>
          </a:p>
          <a:p>
            <a:r>
              <a:rPr lang="es-ES" dirty="0" smtClean="0"/>
              <a:t>Permiten llamadas recursivas.</a:t>
            </a:r>
          </a:p>
          <a:p>
            <a:r>
              <a:rPr lang="es-ES" dirty="0" smtClean="0"/>
              <a:t>Presentan problemas en IE8 y versiones antiguas </a:t>
            </a:r>
            <a:r>
              <a:rPr lang="es-ES" dirty="0"/>
              <a:t>de Safari.</a:t>
            </a:r>
            <a:br>
              <a:rPr lang="es-ES" dirty="0"/>
            </a:br>
            <a:r>
              <a:rPr lang="es-ES" sz="1600" dirty="0">
                <a:hlinkClick r:id="rId2"/>
              </a:rPr>
              <a:t>https://kangax.github.io/nfe</a:t>
            </a:r>
            <a:r>
              <a:rPr lang="es-ES" sz="1600" dirty="0" smtClean="0">
                <a:hlinkClick r:id="rId2"/>
              </a:rPr>
              <a:t>/</a:t>
            </a:r>
            <a:r>
              <a:rPr lang="es-ES" sz="1600" dirty="0" smtClean="0"/>
              <a:t> </a:t>
            </a:r>
            <a:endParaRPr lang="es-ES" dirty="0" smtClean="0"/>
          </a:p>
          <a:p>
            <a:pPr marL="0" indent="0">
              <a:spcAft>
                <a:spcPts val="600"/>
              </a:spcAft>
              <a:buNone/>
            </a:pPr>
            <a:endParaRPr lang="es-ES" sz="2000" dirty="0" smtClean="0"/>
          </a:p>
          <a:p>
            <a:pPr>
              <a:spcAft>
                <a:spcPts val="600"/>
              </a:spcAft>
            </a:pPr>
            <a:endParaRPr lang="es-ES" sz="2000" dirty="0" smtClean="0">
              <a:solidFill>
                <a:srgbClr val="323330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6807200" y="270933"/>
            <a:ext cx="4413956" cy="572031"/>
          </a:xfrm>
        </p:spPr>
        <p:txBody>
          <a:bodyPr/>
          <a:lstStyle/>
          <a:p>
            <a:r>
              <a:rPr lang="es-ES" dirty="0" smtClean="0"/>
              <a:t> </a:t>
            </a:r>
            <a:r>
              <a:rPr lang="es-ES" dirty="0" err="1" smtClean="0"/>
              <a:t>Named</a:t>
            </a:r>
            <a:r>
              <a:rPr lang="es-ES" dirty="0" smtClean="0"/>
              <a:t> Function Expressions </a:t>
            </a:r>
            <a:endParaRPr lang="es-ES" dirty="0"/>
          </a:p>
        </p:txBody>
      </p:sp>
      <p:sp>
        <p:nvSpPr>
          <p:cNvPr id="2" name="TextBox 1"/>
          <p:cNvSpPr txBox="1"/>
          <p:nvPr/>
        </p:nvSpPr>
        <p:spPr>
          <a:xfrm>
            <a:off x="820212" y="4369309"/>
            <a:ext cx="458048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n-US" dirty="0">
                <a:solidFill>
                  <a:srgbClr val="323330"/>
                </a:solidFill>
                <a:latin typeface="+mj-lt"/>
              </a:rPr>
              <a:t> f =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function</a:t>
            </a:r>
            <a:r>
              <a:rPr lang="en-US" dirty="0">
                <a:solidFill>
                  <a:srgbClr val="323330"/>
                </a:solidFill>
                <a:latin typeface="+mj-lt"/>
              </a:rPr>
              <a:t> foo() {</a:t>
            </a:r>
          </a:p>
          <a:p>
            <a:r>
              <a:rPr lang="en-US" dirty="0" smtClean="0">
                <a:solidFill>
                  <a:srgbClr val="323330"/>
                </a:solidFill>
                <a:latin typeface="+mj-lt"/>
              </a:rPr>
              <a:t>   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return</a:t>
            </a:r>
            <a:r>
              <a:rPr lang="en-US" dirty="0" smtClean="0">
                <a:solidFill>
                  <a:srgbClr val="323330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  <a:latin typeface="+mj-lt"/>
              </a:rPr>
              <a:t>typeof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rgbClr val="323330"/>
                </a:solidFill>
                <a:latin typeface="+mj-lt"/>
              </a:rPr>
              <a:t>foo;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// 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 foo </a:t>
            </a:r>
            <a:r>
              <a:rPr lang="en-US" dirty="0" err="1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está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 </a:t>
            </a:r>
            <a:r>
              <a:rPr lang="en-US" dirty="0" err="1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disponible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 </a:t>
            </a:r>
            <a:r>
              <a:rPr lang="en-US" dirty="0" err="1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aquí</a:t>
            </a:r>
            <a:endParaRPr lang="en-US" dirty="0">
              <a:solidFill>
                <a:schemeClr val="accent6">
                  <a:lumMod val="75000"/>
                </a:schemeClr>
              </a:solidFill>
              <a:latin typeface="+mj-lt"/>
            </a:endParaRPr>
          </a:p>
          <a:p>
            <a:r>
              <a:rPr lang="en-US" dirty="0" smtClean="0">
                <a:solidFill>
                  <a:srgbClr val="323330"/>
                </a:solidFill>
                <a:latin typeface="+mj-lt"/>
              </a:rPr>
              <a:t>};</a:t>
            </a:r>
            <a:br>
              <a:rPr lang="en-US" dirty="0" smtClean="0">
                <a:solidFill>
                  <a:srgbClr val="323330"/>
                </a:solidFill>
                <a:latin typeface="+mj-lt"/>
              </a:rPr>
            </a:br>
            <a:endParaRPr lang="en-US" dirty="0">
              <a:solidFill>
                <a:srgbClr val="323330"/>
              </a:solidFill>
              <a:latin typeface="+mj-lt"/>
            </a:endParaRPr>
          </a:p>
          <a:p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typeof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rgbClr val="323330"/>
                </a:solidFill>
                <a:latin typeface="+mj-lt"/>
              </a:rPr>
              <a:t>foo; </a:t>
            </a:r>
            <a:r>
              <a:rPr lang="en-US" dirty="0" smtClean="0">
                <a:solidFill>
                  <a:srgbClr val="323330"/>
                </a:solidFill>
                <a:latin typeface="+mj-lt"/>
              </a:rPr>
              <a:t> 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"undefined"</a:t>
            </a:r>
          </a:p>
          <a:p>
            <a:r>
              <a:rPr lang="en-US" dirty="0">
                <a:solidFill>
                  <a:srgbClr val="323330"/>
                </a:solidFill>
                <a:latin typeface="+mj-lt"/>
              </a:rPr>
              <a:t>f(); </a:t>
            </a:r>
            <a:r>
              <a:rPr lang="en-US" dirty="0" smtClean="0">
                <a:solidFill>
                  <a:srgbClr val="323330"/>
                </a:solidFill>
                <a:latin typeface="+mj-lt"/>
              </a:rPr>
              <a:t> 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"function"</a:t>
            </a:r>
            <a:endParaRPr lang="es-ES" dirty="0" smtClean="0">
              <a:solidFill>
                <a:schemeClr val="accent6">
                  <a:lumMod val="7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93601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Funciones como valor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1858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Funciones como valor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Las funciones se pueden usar como cualquier otro valor.</a:t>
            </a:r>
          </a:p>
          <a:p>
            <a:r>
              <a:rPr lang="es-ES" dirty="0" smtClean="0"/>
              <a:t>Se pueden asignar a variables, añadir a objetos, pasar como argumento a otra función y retornar desde otras funciones.</a:t>
            </a:r>
          </a:p>
          <a:p>
            <a:r>
              <a:rPr lang="es-ES" dirty="0" smtClean="0"/>
              <a:t>Para ejecutar una función añadimos () a su nombre o el de la variable correspondiente.</a:t>
            </a:r>
          </a:p>
          <a:p>
            <a:r>
              <a:rPr lang="es-ES" dirty="0" smtClean="0"/>
              <a:t>Si no añadimos () estamos asignando directamente la referencia.</a:t>
            </a:r>
          </a:p>
          <a:p>
            <a:pPr marL="457200" lvl="1" indent="0">
              <a:buNone/>
            </a:pP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/>
            </a:r>
            <a:b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</a:b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dirty="0" smtClean="0"/>
              <a:t> </a:t>
            </a:r>
            <a:r>
              <a:rPr lang="es-ES" dirty="0"/>
              <a:t>f1 = </a:t>
            </a:r>
            <a:r>
              <a:rPr lang="es-ES" dirty="0" err="1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dirty="0"/>
              <a:t>() { return </a:t>
            </a:r>
            <a:r>
              <a:rPr lang="es-ES" dirty="0">
                <a:solidFill>
                  <a:srgbClr val="C00000"/>
                </a:solidFill>
              </a:rPr>
              <a:t>'hi'</a:t>
            </a:r>
            <a:r>
              <a:rPr lang="es-ES" dirty="0"/>
              <a:t>; };</a:t>
            </a:r>
          </a:p>
          <a:p>
            <a:pPr marL="457200" lvl="1" indent="0">
              <a:buNone/>
            </a:pPr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dirty="0"/>
              <a:t> f2 = f1;  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//puntero a la función</a:t>
            </a:r>
            <a:endParaRPr lang="es-ES" dirty="0">
              <a:solidFill>
                <a:schemeClr val="accent6">
                  <a:lumMod val="75000"/>
                </a:schemeClr>
              </a:solidFill>
            </a:endParaRPr>
          </a:p>
          <a:p>
            <a:pPr marL="457200" lvl="1" indent="0">
              <a:buNone/>
            </a:pPr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dirty="0"/>
              <a:t> f3 = f1(); </a:t>
            </a:r>
            <a:r>
              <a:rPr lang="es-ES" dirty="0">
                <a:solidFill>
                  <a:schemeClr val="accent6">
                    <a:lumMod val="75000"/>
                  </a:schemeClr>
                </a:solidFill>
              </a:rPr>
              <a:t>//hi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 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00698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this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791582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this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i="1" dirty="0" smtClean="0"/>
              <a:t>this</a:t>
            </a:r>
            <a:r>
              <a:rPr lang="es-ES" dirty="0" smtClean="0"/>
              <a:t> es una referencia al contexto del objeto sobre el que opera una función.</a:t>
            </a:r>
          </a:p>
          <a:p>
            <a:pPr marL="457200" lvl="1" indent="0">
              <a:buNone/>
            </a:pPr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/>
            </a:r>
            <a:br>
              <a:rPr lang="es-ES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dirty="0">
                <a:solidFill>
                  <a:srgbClr val="323330"/>
                </a:solidFill>
              </a:rPr>
              <a:t> </a:t>
            </a:r>
            <a:r>
              <a:rPr lang="es-ES" dirty="0" err="1">
                <a:solidFill>
                  <a:srgbClr val="323330"/>
                </a:solidFill>
              </a:rPr>
              <a:t>game</a:t>
            </a:r>
            <a:r>
              <a:rPr lang="es-ES" dirty="0">
                <a:solidFill>
                  <a:srgbClr val="323330"/>
                </a:solidFill>
              </a:rPr>
              <a:t> = </a:t>
            </a:r>
            <a:r>
              <a:rPr lang="es-ES" dirty="0">
                <a:solidFill>
                  <a:srgbClr val="C00000"/>
                </a:solidFill>
              </a:rPr>
              <a:t>'</a:t>
            </a:r>
            <a:r>
              <a:rPr lang="es-ES" dirty="0" err="1">
                <a:solidFill>
                  <a:srgbClr val="C00000"/>
                </a:solidFill>
              </a:rPr>
              <a:t>double</a:t>
            </a:r>
            <a:r>
              <a:rPr lang="es-ES" dirty="0">
                <a:solidFill>
                  <a:srgbClr val="C00000"/>
                </a:solidFill>
              </a:rPr>
              <a:t> </a:t>
            </a:r>
            <a:r>
              <a:rPr lang="es-ES" dirty="0" err="1">
                <a:solidFill>
                  <a:srgbClr val="C00000"/>
                </a:solidFill>
              </a:rPr>
              <a:t>dragon</a:t>
            </a:r>
            <a:r>
              <a:rPr lang="es-ES" dirty="0" smtClean="0">
                <a:solidFill>
                  <a:srgbClr val="C00000"/>
                </a:solidFill>
              </a:rPr>
              <a:t>'</a:t>
            </a:r>
            <a:r>
              <a:rPr lang="es-ES" dirty="0" smtClean="0">
                <a:solidFill>
                  <a:srgbClr val="323330"/>
                </a:solidFill>
              </a:rPr>
              <a:t>;</a:t>
            </a:r>
            <a:br>
              <a:rPr lang="es-ES" dirty="0" smtClean="0">
                <a:solidFill>
                  <a:srgbClr val="323330"/>
                </a:solidFill>
              </a:rPr>
            </a:b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dirty="0" smtClean="0">
                <a:solidFill>
                  <a:srgbClr val="323330"/>
                </a:solidFill>
              </a:rPr>
              <a:t> </a:t>
            </a:r>
            <a:r>
              <a:rPr lang="es-ES" dirty="0">
                <a:solidFill>
                  <a:srgbClr val="323330"/>
                </a:solidFill>
              </a:rPr>
              <a:t>o = </a:t>
            </a:r>
            <a:r>
              <a:rPr lang="es-ES" dirty="0" smtClean="0">
                <a:solidFill>
                  <a:srgbClr val="323330"/>
                </a:solidFill>
              </a:rPr>
              <a:t>{ </a:t>
            </a:r>
            <a:r>
              <a:rPr lang="es-ES" dirty="0" err="1" smtClean="0">
                <a:solidFill>
                  <a:srgbClr val="323330"/>
                </a:solidFill>
              </a:rPr>
              <a:t>game</a:t>
            </a:r>
            <a:r>
              <a:rPr lang="es-ES" dirty="0">
                <a:solidFill>
                  <a:srgbClr val="323330"/>
                </a:solidFill>
              </a:rPr>
              <a:t>: </a:t>
            </a:r>
            <a:r>
              <a:rPr lang="es-ES" dirty="0" smtClean="0">
                <a:solidFill>
                  <a:srgbClr val="C00000"/>
                </a:solidFill>
              </a:rPr>
              <a:t>'</a:t>
            </a:r>
            <a:r>
              <a:rPr lang="es-ES" dirty="0" err="1" smtClean="0">
                <a:solidFill>
                  <a:srgbClr val="C00000"/>
                </a:solidFill>
              </a:rPr>
              <a:t>shinobi</a:t>
            </a:r>
            <a:r>
              <a:rPr lang="es-ES" dirty="0">
                <a:solidFill>
                  <a:srgbClr val="C00000"/>
                </a:solidFill>
              </a:rPr>
              <a:t>'</a:t>
            </a:r>
            <a:r>
              <a:rPr lang="es-ES" dirty="0" smtClean="0">
                <a:solidFill>
                  <a:srgbClr val="C00000"/>
                </a:solidFill>
              </a:rPr>
              <a:t> </a:t>
            </a:r>
            <a:r>
              <a:rPr lang="es-ES" dirty="0" smtClean="0">
                <a:solidFill>
                  <a:srgbClr val="323330"/>
                </a:solidFill>
              </a:rPr>
              <a:t>};</a:t>
            </a:r>
            <a:br>
              <a:rPr lang="es-ES" dirty="0" smtClean="0">
                <a:solidFill>
                  <a:srgbClr val="323330"/>
                </a:solidFill>
              </a:rPr>
            </a:br>
            <a:r>
              <a:rPr lang="es-ES" dirty="0" smtClean="0">
                <a:solidFill>
                  <a:srgbClr val="323330"/>
                </a:solidFill>
              </a:rPr>
              <a:t/>
            </a:r>
            <a:br>
              <a:rPr lang="es-ES" dirty="0" smtClean="0">
                <a:solidFill>
                  <a:srgbClr val="323330"/>
                </a:solidFill>
              </a:rPr>
            </a:br>
            <a:r>
              <a:rPr lang="es-ES" dirty="0" err="1" smtClean="0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s-ES" dirty="0" smtClean="0">
                <a:solidFill>
                  <a:srgbClr val="323330"/>
                </a:solidFill>
              </a:rPr>
              <a:t> </a:t>
            </a:r>
            <a:r>
              <a:rPr lang="es-ES" dirty="0" err="1">
                <a:solidFill>
                  <a:srgbClr val="323330"/>
                </a:solidFill>
              </a:rPr>
              <a:t>getGame</a:t>
            </a:r>
            <a:r>
              <a:rPr lang="es-ES" dirty="0" smtClean="0">
                <a:solidFill>
                  <a:srgbClr val="323330"/>
                </a:solidFill>
              </a:rPr>
              <a:t>(){</a:t>
            </a:r>
            <a:br>
              <a:rPr lang="es-ES" dirty="0" smtClean="0">
                <a:solidFill>
                  <a:srgbClr val="323330"/>
                </a:solidFill>
              </a:rPr>
            </a:br>
            <a:r>
              <a:rPr lang="es-ES" dirty="0" smtClean="0">
                <a:solidFill>
                  <a:srgbClr val="323330"/>
                </a:solidFill>
              </a:rPr>
              <a:t>    console.log(</a:t>
            </a:r>
            <a:r>
              <a:rPr lang="es-ES" dirty="0" err="1" smtClean="0">
                <a:solidFill>
                  <a:srgbClr val="323330"/>
                </a:solidFill>
              </a:rPr>
              <a:t>this.game</a:t>
            </a:r>
            <a:r>
              <a:rPr lang="es-ES" dirty="0" smtClean="0">
                <a:solidFill>
                  <a:srgbClr val="323330"/>
                </a:solidFill>
              </a:rPr>
              <a:t>);</a:t>
            </a:r>
            <a:br>
              <a:rPr lang="es-ES" dirty="0" smtClean="0">
                <a:solidFill>
                  <a:srgbClr val="323330"/>
                </a:solidFill>
              </a:rPr>
            </a:br>
            <a:r>
              <a:rPr lang="es-ES" dirty="0" smtClean="0">
                <a:solidFill>
                  <a:srgbClr val="323330"/>
                </a:solidFill>
              </a:rPr>
              <a:t>}</a:t>
            </a:r>
            <a:br>
              <a:rPr lang="es-ES" dirty="0" smtClean="0">
                <a:solidFill>
                  <a:srgbClr val="323330"/>
                </a:solidFill>
              </a:rPr>
            </a:br>
            <a:endParaRPr lang="es-ES" dirty="0">
              <a:solidFill>
                <a:srgbClr val="323330"/>
              </a:solidFill>
            </a:endParaRPr>
          </a:p>
          <a:p>
            <a:pPr marL="457200" lvl="1" indent="0">
              <a:buNone/>
            </a:pPr>
            <a:r>
              <a:rPr lang="es-ES" dirty="0" err="1" smtClean="0">
                <a:solidFill>
                  <a:srgbClr val="323330"/>
                </a:solidFill>
              </a:rPr>
              <a:t>getGame</a:t>
            </a:r>
            <a:r>
              <a:rPr lang="es-ES" dirty="0">
                <a:solidFill>
                  <a:srgbClr val="323330"/>
                </a:solidFill>
              </a:rPr>
              <a:t>(); </a:t>
            </a:r>
            <a:r>
              <a:rPr lang="es-ES" dirty="0">
                <a:solidFill>
                  <a:schemeClr val="accent6">
                    <a:lumMod val="75000"/>
                  </a:schemeClr>
                </a:solidFill>
              </a:rPr>
              <a:t>//</a:t>
            </a:r>
            <a:r>
              <a:rPr lang="es-ES" dirty="0" err="1">
                <a:solidFill>
                  <a:schemeClr val="accent6">
                    <a:lumMod val="75000"/>
                  </a:schemeClr>
                </a:solidFill>
              </a:rPr>
              <a:t>double</a:t>
            </a:r>
            <a:r>
              <a:rPr lang="es-E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s-ES" dirty="0" err="1" smtClean="0">
                <a:solidFill>
                  <a:schemeClr val="accent6">
                    <a:lumMod val="75000"/>
                  </a:schemeClr>
                </a:solidFill>
              </a:rPr>
              <a:t>dragon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/>
            </a:r>
            <a:b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</a:br>
            <a:endParaRPr lang="es-ES" dirty="0">
              <a:solidFill>
                <a:schemeClr val="accent6">
                  <a:lumMod val="75000"/>
                </a:schemeClr>
              </a:solidFill>
            </a:endParaRPr>
          </a:p>
          <a:p>
            <a:pPr marL="457200" lvl="1" indent="0">
              <a:buNone/>
            </a:pPr>
            <a:r>
              <a:rPr lang="es-ES" dirty="0" err="1" smtClean="0">
                <a:solidFill>
                  <a:srgbClr val="323330"/>
                </a:solidFill>
              </a:rPr>
              <a:t>o.getGame</a:t>
            </a:r>
            <a:r>
              <a:rPr lang="es-ES" dirty="0" smtClean="0">
                <a:solidFill>
                  <a:srgbClr val="323330"/>
                </a:solidFill>
              </a:rPr>
              <a:t> </a:t>
            </a:r>
            <a:r>
              <a:rPr lang="es-ES" dirty="0">
                <a:solidFill>
                  <a:srgbClr val="323330"/>
                </a:solidFill>
              </a:rPr>
              <a:t>= </a:t>
            </a:r>
            <a:r>
              <a:rPr lang="es-ES" dirty="0" err="1">
                <a:solidFill>
                  <a:srgbClr val="323330"/>
                </a:solidFill>
              </a:rPr>
              <a:t>getGame</a:t>
            </a:r>
            <a:r>
              <a:rPr lang="es-ES" dirty="0">
                <a:solidFill>
                  <a:srgbClr val="323330"/>
                </a:solidFill>
              </a:rPr>
              <a:t>;</a:t>
            </a:r>
          </a:p>
          <a:p>
            <a:pPr marL="457200" lvl="1" indent="0">
              <a:buNone/>
            </a:pPr>
            <a:r>
              <a:rPr lang="es-ES" dirty="0" err="1">
                <a:solidFill>
                  <a:srgbClr val="323330"/>
                </a:solidFill>
              </a:rPr>
              <a:t>o.getGame</a:t>
            </a:r>
            <a:r>
              <a:rPr lang="es-ES" dirty="0">
                <a:solidFill>
                  <a:srgbClr val="323330"/>
                </a:solidFill>
              </a:rPr>
              <a:t>(); </a:t>
            </a:r>
            <a:r>
              <a:rPr lang="es-ES" dirty="0">
                <a:solidFill>
                  <a:schemeClr val="accent6">
                    <a:lumMod val="75000"/>
                  </a:schemeClr>
                </a:solidFill>
              </a:rPr>
              <a:t>//</a:t>
            </a:r>
            <a:r>
              <a:rPr lang="es-ES" dirty="0" err="1">
                <a:solidFill>
                  <a:schemeClr val="accent6">
                    <a:lumMod val="75000"/>
                  </a:schemeClr>
                </a:solidFill>
              </a:rPr>
              <a:t>shinobi</a:t>
            </a:r>
            <a:endParaRPr lang="es-E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 Qué 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400130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this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El valor de </a:t>
            </a:r>
            <a:r>
              <a:rPr lang="es-ES" i="1" dirty="0" smtClean="0"/>
              <a:t>this</a:t>
            </a:r>
            <a:r>
              <a:rPr lang="es-ES" dirty="0" smtClean="0"/>
              <a:t> no se determina hasta que la función es llamada.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Cuando una función es llamada como método de un objeto, </a:t>
            </a:r>
            <a:r>
              <a:rPr lang="es-ES" i="1" dirty="0" smtClean="0"/>
              <a:t>this</a:t>
            </a:r>
            <a:r>
              <a:rPr lang="es-ES" dirty="0" smtClean="0"/>
              <a:t> equivale al objeto.</a:t>
            </a:r>
            <a:endParaRPr lang="es-ES" dirty="0"/>
          </a:p>
          <a:p>
            <a:pPr>
              <a:spcAft>
                <a:spcPts val="600"/>
              </a:spcAft>
            </a:pPr>
            <a:r>
              <a:rPr lang="es-ES" dirty="0" smtClean="0"/>
              <a:t>La habilidad de manipular el valor de </a:t>
            </a:r>
            <a:r>
              <a:rPr lang="es-ES" i="1" dirty="0" smtClean="0"/>
              <a:t>this</a:t>
            </a:r>
            <a:r>
              <a:rPr lang="es-ES" dirty="0" smtClean="0"/>
              <a:t> en las funciones es clave para programar orientado a objetos en JavaScript.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Existen 3 métodos que nos permitirán cambiar el valor de </a:t>
            </a:r>
            <a:r>
              <a:rPr lang="es-ES" i="1" dirty="0" smtClean="0"/>
              <a:t>this</a:t>
            </a:r>
            <a:r>
              <a:rPr lang="es-ES" dirty="0" smtClean="0"/>
              <a:t>:</a:t>
            </a:r>
          </a:p>
          <a:p>
            <a:pPr lvl="1">
              <a:spcAft>
                <a:spcPts val="600"/>
              </a:spcAft>
            </a:pPr>
            <a:r>
              <a:rPr lang="es-ES" i="1" dirty="0" smtClean="0">
                <a:solidFill>
                  <a:srgbClr val="323330"/>
                </a:solidFill>
              </a:rPr>
              <a:t>call()</a:t>
            </a:r>
          </a:p>
          <a:p>
            <a:pPr lvl="1">
              <a:spcAft>
                <a:spcPts val="600"/>
              </a:spcAft>
            </a:pPr>
            <a:r>
              <a:rPr lang="es-ES" i="1" dirty="0" smtClean="0">
                <a:solidFill>
                  <a:srgbClr val="323330"/>
                </a:solidFill>
              </a:rPr>
              <a:t>apply()</a:t>
            </a:r>
          </a:p>
          <a:p>
            <a:pPr lvl="1">
              <a:spcAft>
                <a:spcPts val="600"/>
              </a:spcAft>
            </a:pPr>
            <a:r>
              <a:rPr lang="es-ES" i="1" dirty="0" smtClean="0">
                <a:solidFill>
                  <a:srgbClr val="323330"/>
                </a:solidFill>
              </a:rPr>
              <a:t>bind()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 Manipulando this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47618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this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42878" y="1276350"/>
            <a:ext cx="11915771" cy="2323585"/>
          </a:xfrm>
        </p:spPr>
        <p:txBody>
          <a:bodyPr/>
          <a:lstStyle/>
          <a:p>
            <a:r>
              <a:rPr lang="es-ES" dirty="0" smtClean="0"/>
              <a:t>Este método ejecuta una función con un valor particular de </a:t>
            </a:r>
            <a:r>
              <a:rPr lang="es-ES" i="1" dirty="0" smtClean="0"/>
              <a:t>this</a:t>
            </a:r>
            <a:r>
              <a:rPr lang="es-ES" dirty="0" smtClean="0"/>
              <a:t> y unos parámetros específicos.</a:t>
            </a:r>
          </a:p>
          <a:p>
            <a:r>
              <a:rPr lang="es-ES" dirty="0" smtClean="0"/>
              <a:t>El primer parámetro es el valor de </a:t>
            </a:r>
            <a:r>
              <a:rPr lang="es-ES" i="1" dirty="0" smtClean="0"/>
              <a:t>this</a:t>
            </a:r>
            <a:r>
              <a:rPr lang="es-ES" dirty="0" smtClean="0"/>
              <a:t> que queremos que tenga la función cuando se ejecute.</a:t>
            </a:r>
          </a:p>
          <a:p>
            <a:r>
              <a:rPr lang="es-ES" dirty="0" smtClean="0">
                <a:solidFill>
                  <a:srgbClr val="323330"/>
                </a:solidFill>
              </a:rPr>
              <a:t>Los parámetros subsiguientes son los parámetros que se pasarán a la función.</a:t>
            </a: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call()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10952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this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42878" y="1276350"/>
            <a:ext cx="5327045" cy="4844364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n-US" dirty="0"/>
              <a:t> </a:t>
            </a:r>
            <a:r>
              <a:rPr lang="en-US" dirty="0" smtClean="0"/>
              <a:t>title = </a:t>
            </a:r>
            <a:r>
              <a:rPr lang="en-US" dirty="0">
                <a:solidFill>
                  <a:srgbClr val="C00000"/>
                </a:solidFill>
              </a:rPr>
              <a:t>'Super Sprint'</a:t>
            </a:r>
            <a:r>
              <a:rPr lang="en-US" dirty="0"/>
              <a:t>;</a:t>
            </a:r>
            <a:endParaRPr lang="es-ES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s-ES" dirty="0" err="1" smtClean="0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dirty="0" err="1" smtClean="0"/>
              <a:t>getTitle</a:t>
            </a:r>
            <a:r>
              <a:rPr lang="es-ES" dirty="0" smtClean="0"/>
              <a:t>(</a:t>
            </a:r>
            <a:r>
              <a:rPr lang="es-ES" dirty="0" err="1" smtClean="0"/>
              <a:t>caller</a:t>
            </a:r>
            <a:r>
              <a:rPr lang="es-ES" dirty="0" smtClean="0"/>
              <a:t>) {</a:t>
            </a:r>
            <a:br>
              <a:rPr lang="es-ES" dirty="0" smtClean="0"/>
            </a:br>
            <a:r>
              <a:rPr lang="es-ES" dirty="0" smtClean="0"/>
              <a:t>    console.log(</a:t>
            </a:r>
            <a:r>
              <a:rPr lang="es-ES" dirty="0" err="1" smtClean="0"/>
              <a:t>caller</a:t>
            </a:r>
            <a:r>
              <a:rPr lang="es-ES" dirty="0" smtClean="0"/>
              <a:t> + </a:t>
            </a:r>
            <a:r>
              <a:rPr lang="en-US" dirty="0" smtClean="0">
                <a:solidFill>
                  <a:srgbClr val="C00000"/>
                </a:solidFill>
              </a:rPr>
              <a:t>':'</a:t>
            </a:r>
            <a:r>
              <a:rPr lang="es-ES" dirty="0" smtClean="0"/>
              <a:t> + </a:t>
            </a:r>
            <a:r>
              <a:rPr lang="es-ES" dirty="0" err="1" smtClean="0">
                <a:solidFill>
                  <a:schemeClr val="accent1">
                    <a:lumMod val="75000"/>
                  </a:schemeClr>
                </a:solidFill>
              </a:rPr>
              <a:t>this</a:t>
            </a:r>
            <a:r>
              <a:rPr lang="es-ES" dirty="0" err="1" smtClean="0"/>
              <a:t>.title</a:t>
            </a:r>
            <a:r>
              <a:rPr lang="es-ES" dirty="0" smtClean="0"/>
              <a:t>);</a:t>
            </a:r>
            <a:br>
              <a:rPr lang="es-ES" dirty="0" smtClean="0"/>
            </a:br>
            <a:r>
              <a:rPr lang="es-ES" dirty="0" smtClean="0"/>
              <a:t>}</a:t>
            </a:r>
            <a:endParaRPr lang="es-ES" dirty="0"/>
          </a:p>
          <a:p>
            <a:pPr marL="0" indent="0">
              <a:buNone/>
            </a:pPr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dirty="0"/>
              <a:t> game1 = </a:t>
            </a:r>
            <a:r>
              <a:rPr lang="es-ES" dirty="0" smtClean="0"/>
              <a:t>{</a:t>
            </a:r>
            <a:br>
              <a:rPr lang="es-ES" dirty="0" smtClean="0"/>
            </a:br>
            <a:r>
              <a:rPr lang="es-ES" dirty="0" smtClean="0"/>
              <a:t>    </a:t>
            </a:r>
            <a:r>
              <a:rPr lang="es-ES" dirty="0" err="1" smtClean="0"/>
              <a:t>title</a:t>
            </a:r>
            <a:r>
              <a:rPr lang="es-ES" dirty="0" smtClean="0"/>
              <a:t>: </a:t>
            </a:r>
            <a:r>
              <a:rPr lang="es-ES" dirty="0" smtClean="0">
                <a:solidFill>
                  <a:srgbClr val="C00000"/>
                </a:solidFill>
              </a:rPr>
              <a:t>'Pole Position</a:t>
            </a:r>
            <a:r>
              <a:rPr lang="es-ES" dirty="0">
                <a:solidFill>
                  <a:srgbClr val="C00000"/>
                </a:solidFill>
              </a:rPr>
              <a:t>'</a:t>
            </a:r>
            <a:r>
              <a:rPr lang="es-ES" dirty="0" smtClean="0">
                <a:solidFill>
                  <a:srgbClr val="C00000"/>
                </a:solidFill>
              </a:rPr>
              <a:t/>
            </a:r>
            <a:br>
              <a:rPr lang="es-ES" dirty="0" smtClean="0">
                <a:solidFill>
                  <a:srgbClr val="C00000"/>
                </a:solidFill>
              </a:rPr>
            </a:br>
            <a:r>
              <a:rPr lang="es-ES" dirty="0" smtClean="0"/>
              <a:t>};</a:t>
            </a:r>
          </a:p>
          <a:p>
            <a:pPr marL="0" indent="0">
              <a:buNone/>
            </a:pP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dirty="0" smtClean="0"/>
              <a:t> </a:t>
            </a:r>
            <a:r>
              <a:rPr lang="es-ES" dirty="0"/>
              <a:t>game2 = </a:t>
            </a:r>
            <a:r>
              <a:rPr lang="es-ES" dirty="0" smtClean="0"/>
              <a:t>{</a:t>
            </a:r>
            <a:br>
              <a:rPr lang="es-ES" dirty="0" smtClean="0"/>
            </a:br>
            <a:r>
              <a:rPr lang="es-ES" dirty="0" smtClean="0"/>
              <a:t>    </a:t>
            </a:r>
            <a:r>
              <a:rPr lang="es-ES" dirty="0" err="1" smtClean="0"/>
              <a:t>title</a:t>
            </a:r>
            <a:r>
              <a:rPr lang="es-ES" dirty="0"/>
              <a:t>: </a:t>
            </a:r>
            <a:r>
              <a:rPr lang="es-ES" dirty="0" smtClean="0">
                <a:solidFill>
                  <a:srgbClr val="C00000"/>
                </a:solidFill>
              </a:rPr>
              <a:t>'</a:t>
            </a:r>
            <a:r>
              <a:rPr lang="es-ES" dirty="0" err="1" smtClean="0">
                <a:solidFill>
                  <a:srgbClr val="C00000"/>
                </a:solidFill>
              </a:rPr>
              <a:t>Arkanoid</a:t>
            </a:r>
            <a:r>
              <a:rPr lang="es-ES" dirty="0">
                <a:solidFill>
                  <a:srgbClr val="C00000"/>
                </a:solidFill>
              </a:rPr>
              <a:t>'</a:t>
            </a:r>
            <a:r>
              <a:rPr lang="es-ES" dirty="0" smtClean="0"/>
              <a:t/>
            </a:r>
            <a:br>
              <a:rPr lang="es-ES" dirty="0" smtClean="0"/>
            </a:br>
            <a:r>
              <a:rPr lang="es-ES" dirty="0" smtClean="0"/>
              <a:t>};</a:t>
            </a: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call()</a:t>
            </a:r>
            <a:endParaRPr lang="es-ES" dirty="0"/>
          </a:p>
        </p:txBody>
      </p:sp>
      <p:sp>
        <p:nvSpPr>
          <p:cNvPr id="6" name="Content Placeholder 3"/>
          <p:cNvSpPr txBox="1">
            <a:spLocks/>
          </p:cNvSpPr>
          <p:nvPr/>
        </p:nvSpPr>
        <p:spPr>
          <a:xfrm>
            <a:off x="5995863" y="1276350"/>
            <a:ext cx="6031380" cy="439952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323330"/>
                </a:solidFill>
                <a:latin typeface="+mj-lt"/>
                <a:ea typeface="+mn-ea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err="1" smtClean="0"/>
              <a:t>getTitle.call</a:t>
            </a:r>
            <a:r>
              <a:rPr lang="en-US" dirty="0" smtClean="0"/>
              <a:t>(game1, </a:t>
            </a:r>
            <a:r>
              <a:rPr lang="es-ES" dirty="0" smtClean="0">
                <a:solidFill>
                  <a:srgbClr val="C00000"/>
                </a:solidFill>
              </a:rPr>
              <a:t>'game1'</a:t>
            </a:r>
            <a:r>
              <a:rPr lang="es-ES" dirty="0" smtClean="0"/>
              <a:t>)</a:t>
            </a:r>
            <a:r>
              <a:rPr lang="en-US" dirty="0"/>
              <a:t>;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// game1 : Pole Position</a:t>
            </a:r>
          </a:p>
          <a:p>
            <a:pPr marL="0" indent="0">
              <a:buNone/>
            </a:pP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dirty="0" err="1" smtClean="0"/>
              <a:t>getTitle.call</a:t>
            </a:r>
            <a:r>
              <a:rPr lang="en-US" dirty="0" smtClean="0"/>
              <a:t>(game2, </a:t>
            </a:r>
            <a:r>
              <a:rPr lang="es-ES" dirty="0" smtClean="0">
                <a:solidFill>
                  <a:srgbClr val="C00000"/>
                </a:solidFill>
              </a:rPr>
              <a:t>'game2'</a:t>
            </a:r>
            <a:r>
              <a:rPr lang="es-ES" dirty="0" smtClean="0"/>
              <a:t>)</a:t>
            </a:r>
            <a:r>
              <a:rPr lang="en-US" dirty="0" smtClean="0"/>
              <a:t>; </a:t>
            </a:r>
            <a:br>
              <a:rPr lang="en-US" dirty="0" smtClean="0"/>
            </a:b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// game2 : </a:t>
            </a:r>
            <a:r>
              <a:rPr lang="en-US" dirty="0" err="1" smtClean="0">
                <a:solidFill>
                  <a:schemeClr val="accent6">
                    <a:lumMod val="75000"/>
                  </a:schemeClr>
                </a:solidFill>
              </a:rPr>
              <a:t>Arkanoid</a:t>
            </a:r>
            <a:endParaRPr lang="en-US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dirty="0" err="1" smtClean="0"/>
              <a:t>getTitle.call</a:t>
            </a:r>
            <a:r>
              <a:rPr lang="en-US" dirty="0" smtClean="0"/>
              <a:t>(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this</a:t>
            </a:r>
            <a:r>
              <a:rPr lang="en-US" dirty="0" smtClean="0"/>
              <a:t>,</a:t>
            </a:r>
            <a:r>
              <a:rPr lang="es-ES" dirty="0">
                <a:solidFill>
                  <a:srgbClr val="C00000"/>
                </a:solidFill>
              </a:rPr>
              <a:t> </a:t>
            </a:r>
            <a:r>
              <a:rPr lang="es-ES" dirty="0" smtClean="0">
                <a:solidFill>
                  <a:srgbClr val="C00000"/>
                </a:solidFill>
              </a:rPr>
              <a:t>'Global'</a:t>
            </a:r>
            <a:r>
              <a:rPr lang="en-US" dirty="0" smtClean="0"/>
              <a:t>); </a:t>
            </a:r>
            <a:br>
              <a:rPr lang="en-US" dirty="0" smtClean="0"/>
            </a:b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//Global :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Super Sprint </a:t>
            </a:r>
            <a:endParaRPr lang="en-US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sz="1600" dirty="0" smtClean="0">
                <a:solidFill>
                  <a:schemeClr val="accent6">
                    <a:lumMod val="75000"/>
                  </a:schemeClr>
                </a:solidFill>
              </a:rPr>
              <a:t/>
            </a:r>
            <a:br>
              <a:rPr lang="en-US" sz="1600" dirty="0" smtClean="0">
                <a:solidFill>
                  <a:schemeClr val="accent6">
                    <a:lumMod val="75000"/>
                  </a:schemeClr>
                </a:solidFill>
              </a:rPr>
            </a:br>
            <a:r>
              <a:rPr lang="en-US" sz="1600" dirty="0" smtClean="0">
                <a:solidFill>
                  <a:schemeClr val="accent6">
                    <a:lumMod val="75000"/>
                  </a:schemeClr>
                </a:solidFill>
              </a:rPr>
              <a:t>//</a:t>
            </a:r>
            <a:r>
              <a:rPr lang="en-US" sz="1600" dirty="0" err="1" smtClean="0">
                <a:solidFill>
                  <a:schemeClr val="accent6">
                    <a:lumMod val="75000"/>
                  </a:schemeClr>
                </a:solidFill>
              </a:rPr>
              <a:t>En</a:t>
            </a:r>
            <a:r>
              <a:rPr lang="en-US" sz="1600" dirty="0" smtClean="0">
                <a:solidFill>
                  <a:schemeClr val="accent6">
                    <a:lumMod val="75000"/>
                  </a:schemeClr>
                </a:solidFill>
              </a:rPr>
              <a:t> strict mode =&gt; Ojo con el this, </a:t>
            </a:r>
            <a:r>
              <a:rPr lang="en-US" sz="1600" dirty="0" err="1" smtClean="0">
                <a:solidFill>
                  <a:schemeClr val="accent6">
                    <a:lumMod val="75000"/>
                  </a:schemeClr>
                </a:solidFill>
              </a:rPr>
              <a:t>si</a:t>
            </a:r>
            <a:r>
              <a:rPr lang="en-US" sz="1600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1600" dirty="0" err="1" smtClean="0">
                <a:solidFill>
                  <a:schemeClr val="accent6">
                    <a:lumMod val="75000"/>
                  </a:schemeClr>
                </a:solidFill>
              </a:rPr>
              <a:t>llamamos</a:t>
            </a:r>
            <a:r>
              <a:rPr lang="en-US" sz="1600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1600" dirty="0" err="1" smtClean="0">
                <a:solidFill>
                  <a:schemeClr val="accent6">
                    <a:lumMod val="75000"/>
                  </a:schemeClr>
                </a:solidFill>
              </a:rPr>
              <a:t>getTitle</a:t>
            </a:r>
            <a:r>
              <a:rPr lang="en-US" sz="1600" dirty="0" smtClean="0">
                <a:solidFill>
                  <a:schemeClr val="accent6">
                    <a:lumMod val="75000"/>
                  </a:schemeClr>
                </a:solidFill>
              </a:rPr>
              <a:t>() </a:t>
            </a:r>
            <a:r>
              <a:rPr lang="en-US" sz="1600" dirty="0" err="1" smtClean="0">
                <a:solidFill>
                  <a:schemeClr val="accent6">
                    <a:lumMod val="75000"/>
                  </a:schemeClr>
                </a:solidFill>
              </a:rPr>
              <a:t>directamente</a:t>
            </a:r>
            <a:r>
              <a:rPr lang="en-US" sz="1600" dirty="0" smtClean="0">
                <a:solidFill>
                  <a:schemeClr val="accent6">
                    <a:lumMod val="75000"/>
                  </a:schemeClr>
                </a:solidFill>
              </a:rPr>
              <a:t>, </a:t>
            </a:r>
            <a:r>
              <a:rPr lang="en-US" sz="1600" dirty="0" err="1" smtClean="0">
                <a:solidFill>
                  <a:schemeClr val="accent6">
                    <a:lumMod val="75000"/>
                  </a:schemeClr>
                </a:solidFill>
              </a:rPr>
              <a:t>en</a:t>
            </a:r>
            <a:r>
              <a:rPr lang="en-US" sz="1600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1600" dirty="0" err="1" smtClean="0">
                <a:solidFill>
                  <a:schemeClr val="accent6">
                    <a:lumMod val="75000"/>
                  </a:schemeClr>
                </a:solidFill>
              </a:rPr>
              <a:t>vez</a:t>
            </a:r>
            <a:r>
              <a:rPr lang="en-US" sz="1600" dirty="0" smtClean="0">
                <a:solidFill>
                  <a:schemeClr val="accent6">
                    <a:lumMod val="75000"/>
                  </a:schemeClr>
                </a:solidFill>
              </a:rPr>
              <a:t> de </a:t>
            </a:r>
            <a:r>
              <a:rPr lang="en-US" sz="1600" dirty="0" err="1" smtClean="0">
                <a:solidFill>
                  <a:schemeClr val="accent6">
                    <a:lumMod val="75000"/>
                  </a:schemeClr>
                </a:solidFill>
              </a:rPr>
              <a:t>estar</a:t>
            </a:r>
            <a:r>
              <a:rPr lang="en-US" sz="1600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1600" dirty="0" err="1" smtClean="0">
                <a:solidFill>
                  <a:schemeClr val="accent6">
                    <a:lumMod val="75000"/>
                  </a:schemeClr>
                </a:solidFill>
              </a:rPr>
              <a:t>asignado</a:t>
            </a:r>
            <a:r>
              <a:rPr lang="en-US" sz="1600" dirty="0" smtClean="0">
                <a:solidFill>
                  <a:schemeClr val="accent6">
                    <a:lumMod val="75000"/>
                  </a:schemeClr>
                </a:solidFill>
              </a:rPr>
              <a:t> al </a:t>
            </a:r>
            <a:r>
              <a:rPr lang="en-US" sz="1600" dirty="0" err="1" smtClean="0">
                <a:solidFill>
                  <a:schemeClr val="accent6">
                    <a:lumMod val="75000"/>
                  </a:schemeClr>
                </a:solidFill>
              </a:rPr>
              <a:t>objeto</a:t>
            </a:r>
            <a:r>
              <a:rPr lang="en-US" sz="1600" dirty="0" smtClean="0">
                <a:solidFill>
                  <a:schemeClr val="accent6">
                    <a:lumMod val="75000"/>
                  </a:schemeClr>
                </a:solidFill>
              </a:rPr>
              <a:t> global, </a:t>
            </a:r>
            <a:r>
              <a:rPr lang="en-US" sz="1600" dirty="0" err="1" smtClean="0">
                <a:solidFill>
                  <a:schemeClr val="accent6">
                    <a:lumMod val="75000"/>
                  </a:schemeClr>
                </a:solidFill>
              </a:rPr>
              <a:t>será</a:t>
            </a:r>
            <a:r>
              <a:rPr lang="en-US" sz="1600" dirty="0" smtClean="0">
                <a:solidFill>
                  <a:schemeClr val="accent6">
                    <a:lumMod val="75000"/>
                  </a:schemeClr>
                </a:solidFill>
              </a:rPr>
              <a:t> undefined.</a:t>
            </a:r>
            <a:endParaRPr lang="es-ES" sz="16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8158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ECMAScript</a:t>
            </a:r>
            <a:endParaRPr lang="es-E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sz="2700" dirty="0" smtClean="0"/>
              <a:t>Si queréis saber qué navegadores tienen soporte para la edición actual y las que han de venir os recomiendo </a:t>
            </a:r>
            <a:r>
              <a:rPr lang="es-ES" sz="2700" dirty="0"/>
              <a:t>esta web: </a:t>
            </a:r>
            <a:r>
              <a:rPr lang="es-ES" sz="2700" dirty="0">
                <a:hlinkClick r:id="rId2"/>
              </a:rPr>
              <a:t>http://kangax.github.io/compat-table/es5</a:t>
            </a:r>
            <a:r>
              <a:rPr lang="es-ES" sz="2700" dirty="0" smtClean="0">
                <a:hlinkClick r:id="rId2"/>
              </a:rPr>
              <a:t>/</a:t>
            </a:r>
            <a:r>
              <a:rPr lang="es-ES" sz="2700" dirty="0" smtClean="0"/>
              <a:t> </a:t>
            </a:r>
          </a:p>
          <a:p>
            <a:pPr marL="0" indent="0">
              <a:buNone/>
            </a:pPr>
            <a:endParaRPr lang="es-ES" sz="270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7574844" y="270933"/>
            <a:ext cx="3646312" cy="572031"/>
          </a:xfrm>
        </p:spPr>
        <p:txBody>
          <a:bodyPr/>
          <a:lstStyle/>
          <a:p>
            <a:r>
              <a:rPr lang="es-ES" dirty="0" smtClean="0"/>
              <a:t>Soporte en navegadores</a:t>
            </a:r>
            <a:endParaRPr lang="es-E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6968" y="2429228"/>
            <a:ext cx="6987590" cy="3781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155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this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Este método funciona igual que </a:t>
            </a:r>
            <a:r>
              <a:rPr lang="es-ES" i="1" dirty="0" smtClean="0"/>
              <a:t>call() </a:t>
            </a:r>
            <a:r>
              <a:rPr lang="es-ES" dirty="0" smtClean="0"/>
              <a:t>pero sólo acepta dos parámetros.</a:t>
            </a:r>
          </a:p>
          <a:p>
            <a:r>
              <a:rPr lang="es-ES" dirty="0"/>
              <a:t>El primer parámetro es el valor de </a:t>
            </a:r>
            <a:r>
              <a:rPr lang="es-ES" i="1" dirty="0"/>
              <a:t>this</a:t>
            </a:r>
            <a:r>
              <a:rPr lang="es-ES" dirty="0"/>
              <a:t> que queremos que tenga la función cuando se ejecute</a:t>
            </a:r>
            <a:r>
              <a:rPr lang="es-ES" dirty="0" smtClean="0"/>
              <a:t>.</a:t>
            </a:r>
          </a:p>
          <a:p>
            <a:r>
              <a:rPr lang="es-ES" dirty="0" smtClean="0"/>
              <a:t>El segundo parámetro es un </a:t>
            </a:r>
            <a:r>
              <a:rPr lang="es-ES" i="1" dirty="0" smtClean="0"/>
              <a:t>array</a:t>
            </a:r>
            <a:r>
              <a:rPr lang="es-ES" dirty="0" smtClean="0"/>
              <a:t> con los parámetros que le pasaremos a la función.</a:t>
            </a:r>
          </a:p>
          <a:p>
            <a:r>
              <a:rPr lang="es-ES" dirty="0" smtClean="0"/>
              <a:t>Esta característica es clave para poder usar el objeto </a:t>
            </a:r>
            <a:r>
              <a:rPr lang="es-ES" i="1" dirty="0" err="1" smtClean="0"/>
              <a:t>arguments</a:t>
            </a:r>
            <a:r>
              <a:rPr lang="es-ES" dirty="0"/>
              <a:t>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apply()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234987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this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42878" y="1276350"/>
            <a:ext cx="5327045" cy="4844364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n-US" dirty="0"/>
              <a:t> </a:t>
            </a:r>
            <a:r>
              <a:rPr lang="en-US" dirty="0" smtClean="0"/>
              <a:t>title = </a:t>
            </a:r>
            <a:r>
              <a:rPr lang="en-US" dirty="0">
                <a:solidFill>
                  <a:srgbClr val="C00000"/>
                </a:solidFill>
              </a:rPr>
              <a:t>'Super Sprint'</a:t>
            </a:r>
            <a:r>
              <a:rPr lang="en-US" dirty="0"/>
              <a:t>;</a:t>
            </a:r>
            <a:endParaRPr lang="es-ES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s-ES" dirty="0" err="1" smtClean="0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dirty="0" err="1" smtClean="0"/>
              <a:t>getTitle</a:t>
            </a:r>
            <a:r>
              <a:rPr lang="es-ES" dirty="0" smtClean="0"/>
              <a:t>(</a:t>
            </a:r>
            <a:r>
              <a:rPr lang="es-ES" dirty="0" err="1" smtClean="0"/>
              <a:t>caller</a:t>
            </a:r>
            <a:r>
              <a:rPr lang="es-ES" dirty="0" smtClean="0"/>
              <a:t>) {</a:t>
            </a:r>
            <a:br>
              <a:rPr lang="es-ES" dirty="0" smtClean="0"/>
            </a:br>
            <a:r>
              <a:rPr lang="es-ES" dirty="0" smtClean="0"/>
              <a:t>    console.log(</a:t>
            </a:r>
            <a:r>
              <a:rPr lang="es-ES" dirty="0" err="1" smtClean="0"/>
              <a:t>caller</a:t>
            </a:r>
            <a:r>
              <a:rPr lang="es-ES" dirty="0" smtClean="0"/>
              <a:t> + </a:t>
            </a:r>
            <a:r>
              <a:rPr lang="en-US" dirty="0" smtClean="0">
                <a:solidFill>
                  <a:srgbClr val="C00000"/>
                </a:solidFill>
              </a:rPr>
              <a:t>':'</a:t>
            </a:r>
            <a:r>
              <a:rPr lang="es-ES" dirty="0" smtClean="0"/>
              <a:t> + </a:t>
            </a:r>
            <a:r>
              <a:rPr lang="es-ES" dirty="0" err="1" smtClean="0">
                <a:solidFill>
                  <a:schemeClr val="accent1">
                    <a:lumMod val="75000"/>
                  </a:schemeClr>
                </a:solidFill>
              </a:rPr>
              <a:t>this</a:t>
            </a:r>
            <a:r>
              <a:rPr lang="es-ES" dirty="0" err="1" smtClean="0"/>
              <a:t>.title</a:t>
            </a:r>
            <a:r>
              <a:rPr lang="es-ES" dirty="0" smtClean="0"/>
              <a:t>);</a:t>
            </a:r>
            <a:br>
              <a:rPr lang="es-ES" dirty="0" smtClean="0"/>
            </a:br>
            <a:r>
              <a:rPr lang="es-ES" dirty="0" smtClean="0"/>
              <a:t>}</a:t>
            </a:r>
            <a:endParaRPr lang="es-ES" dirty="0"/>
          </a:p>
          <a:p>
            <a:pPr marL="0" indent="0">
              <a:buNone/>
            </a:pPr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dirty="0"/>
              <a:t> game1 = </a:t>
            </a:r>
            <a:r>
              <a:rPr lang="es-ES" dirty="0" smtClean="0"/>
              <a:t>{</a:t>
            </a:r>
            <a:br>
              <a:rPr lang="es-ES" dirty="0" smtClean="0"/>
            </a:br>
            <a:r>
              <a:rPr lang="es-ES" dirty="0" smtClean="0"/>
              <a:t>    </a:t>
            </a:r>
            <a:r>
              <a:rPr lang="es-ES" dirty="0" err="1" smtClean="0"/>
              <a:t>title</a:t>
            </a:r>
            <a:r>
              <a:rPr lang="es-ES" dirty="0" smtClean="0"/>
              <a:t>: </a:t>
            </a:r>
            <a:r>
              <a:rPr lang="es-ES" dirty="0" smtClean="0">
                <a:solidFill>
                  <a:srgbClr val="C00000"/>
                </a:solidFill>
              </a:rPr>
              <a:t>'Pole Position</a:t>
            </a:r>
            <a:r>
              <a:rPr lang="es-ES" dirty="0">
                <a:solidFill>
                  <a:srgbClr val="C00000"/>
                </a:solidFill>
              </a:rPr>
              <a:t>'</a:t>
            </a:r>
            <a:r>
              <a:rPr lang="es-ES" dirty="0" smtClean="0">
                <a:solidFill>
                  <a:srgbClr val="C00000"/>
                </a:solidFill>
              </a:rPr>
              <a:t/>
            </a:r>
            <a:br>
              <a:rPr lang="es-ES" dirty="0" smtClean="0">
                <a:solidFill>
                  <a:srgbClr val="C00000"/>
                </a:solidFill>
              </a:rPr>
            </a:br>
            <a:r>
              <a:rPr lang="es-ES" dirty="0" smtClean="0"/>
              <a:t>};</a:t>
            </a:r>
          </a:p>
          <a:p>
            <a:pPr marL="0" indent="0">
              <a:buNone/>
            </a:pP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dirty="0" smtClean="0"/>
              <a:t> </a:t>
            </a:r>
            <a:r>
              <a:rPr lang="es-ES" dirty="0"/>
              <a:t>game2 = </a:t>
            </a:r>
            <a:r>
              <a:rPr lang="es-ES" dirty="0" smtClean="0"/>
              <a:t>{</a:t>
            </a:r>
            <a:br>
              <a:rPr lang="es-ES" dirty="0" smtClean="0"/>
            </a:br>
            <a:r>
              <a:rPr lang="es-ES" dirty="0" smtClean="0"/>
              <a:t>    </a:t>
            </a:r>
            <a:r>
              <a:rPr lang="es-ES" dirty="0" err="1" smtClean="0"/>
              <a:t>title</a:t>
            </a:r>
            <a:r>
              <a:rPr lang="es-ES" dirty="0"/>
              <a:t>: </a:t>
            </a:r>
            <a:r>
              <a:rPr lang="es-ES" dirty="0" smtClean="0">
                <a:solidFill>
                  <a:srgbClr val="C00000"/>
                </a:solidFill>
              </a:rPr>
              <a:t>'</a:t>
            </a:r>
            <a:r>
              <a:rPr lang="es-ES" dirty="0" err="1" smtClean="0">
                <a:solidFill>
                  <a:srgbClr val="C00000"/>
                </a:solidFill>
              </a:rPr>
              <a:t>Arkanoid</a:t>
            </a:r>
            <a:r>
              <a:rPr lang="es-ES" dirty="0">
                <a:solidFill>
                  <a:srgbClr val="C00000"/>
                </a:solidFill>
              </a:rPr>
              <a:t>'</a:t>
            </a:r>
            <a:r>
              <a:rPr lang="es-ES" dirty="0" smtClean="0"/>
              <a:t/>
            </a:r>
            <a:br>
              <a:rPr lang="es-ES" dirty="0" smtClean="0"/>
            </a:br>
            <a:r>
              <a:rPr lang="es-ES" dirty="0" smtClean="0"/>
              <a:t>};</a:t>
            </a: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apply()</a:t>
            </a:r>
            <a:endParaRPr lang="es-ES" dirty="0"/>
          </a:p>
        </p:txBody>
      </p:sp>
      <p:sp>
        <p:nvSpPr>
          <p:cNvPr id="6" name="Content Placeholder 3"/>
          <p:cNvSpPr txBox="1">
            <a:spLocks/>
          </p:cNvSpPr>
          <p:nvPr/>
        </p:nvSpPr>
        <p:spPr>
          <a:xfrm>
            <a:off x="5995863" y="1276350"/>
            <a:ext cx="6031380" cy="439952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323330"/>
                </a:solidFill>
                <a:latin typeface="+mj-lt"/>
                <a:ea typeface="+mn-ea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err="1" smtClean="0"/>
              <a:t>getTitle.apply</a:t>
            </a:r>
            <a:r>
              <a:rPr lang="en-US" dirty="0" smtClean="0"/>
              <a:t>(game1, [</a:t>
            </a:r>
            <a:r>
              <a:rPr lang="es-ES" dirty="0" smtClean="0">
                <a:solidFill>
                  <a:srgbClr val="C00000"/>
                </a:solidFill>
              </a:rPr>
              <a:t>'game1'</a:t>
            </a:r>
            <a:r>
              <a:rPr lang="es-ES" dirty="0" smtClean="0"/>
              <a:t>])</a:t>
            </a:r>
            <a:r>
              <a:rPr lang="en-US" dirty="0"/>
              <a:t>;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// game1 : Pole Position</a:t>
            </a:r>
          </a:p>
          <a:p>
            <a:pPr marL="0" indent="0">
              <a:buNone/>
            </a:pP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dirty="0" err="1" smtClean="0"/>
              <a:t>getTitle</a:t>
            </a:r>
            <a:r>
              <a:rPr lang="en-US" dirty="0" smtClean="0"/>
              <a:t>.</a:t>
            </a:r>
            <a:r>
              <a:rPr lang="en-US" dirty="0"/>
              <a:t> apply</a:t>
            </a:r>
            <a:r>
              <a:rPr lang="en-US" dirty="0" smtClean="0"/>
              <a:t>(game2, [</a:t>
            </a:r>
            <a:r>
              <a:rPr lang="es-ES" dirty="0" smtClean="0">
                <a:solidFill>
                  <a:srgbClr val="C00000"/>
                </a:solidFill>
              </a:rPr>
              <a:t>'game2'</a:t>
            </a:r>
            <a:r>
              <a:rPr lang="es-ES" dirty="0"/>
              <a:t>]</a:t>
            </a:r>
            <a:r>
              <a:rPr lang="es-ES" dirty="0" smtClean="0"/>
              <a:t>)</a:t>
            </a:r>
            <a:r>
              <a:rPr lang="en-US" dirty="0" smtClean="0"/>
              <a:t>; </a:t>
            </a:r>
            <a:br>
              <a:rPr lang="en-US" dirty="0" smtClean="0"/>
            </a:b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// game2 : </a:t>
            </a:r>
            <a:r>
              <a:rPr lang="en-US" dirty="0" err="1" smtClean="0">
                <a:solidFill>
                  <a:schemeClr val="accent6">
                    <a:lumMod val="75000"/>
                  </a:schemeClr>
                </a:solidFill>
              </a:rPr>
              <a:t>Arkanoid</a:t>
            </a:r>
            <a:endParaRPr lang="en-US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dirty="0" err="1" smtClean="0"/>
              <a:t>getTitle</a:t>
            </a:r>
            <a:r>
              <a:rPr lang="en-US" dirty="0" smtClean="0"/>
              <a:t>.</a:t>
            </a:r>
            <a:r>
              <a:rPr lang="en-US" dirty="0"/>
              <a:t> apply</a:t>
            </a:r>
            <a:r>
              <a:rPr lang="en-US" dirty="0" smtClean="0"/>
              <a:t>(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this</a:t>
            </a:r>
            <a:r>
              <a:rPr lang="en-US" dirty="0" smtClean="0"/>
              <a:t>,</a:t>
            </a:r>
            <a:r>
              <a:rPr lang="es-ES" dirty="0">
                <a:solidFill>
                  <a:srgbClr val="C00000"/>
                </a:solidFill>
              </a:rPr>
              <a:t> </a:t>
            </a:r>
            <a:r>
              <a:rPr lang="en-US" dirty="0" smtClean="0"/>
              <a:t>[</a:t>
            </a:r>
            <a:r>
              <a:rPr lang="es-ES" dirty="0" smtClean="0">
                <a:solidFill>
                  <a:srgbClr val="C00000"/>
                </a:solidFill>
              </a:rPr>
              <a:t>'Global'</a:t>
            </a:r>
            <a:r>
              <a:rPr lang="es-ES" dirty="0"/>
              <a:t>]</a:t>
            </a:r>
            <a:r>
              <a:rPr lang="en-US" dirty="0" smtClean="0"/>
              <a:t>); </a:t>
            </a:r>
            <a:br>
              <a:rPr lang="en-US" dirty="0" smtClean="0"/>
            </a:b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//Global :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Super Sprint </a:t>
            </a:r>
            <a:endParaRPr lang="en-US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sz="1600" dirty="0" smtClean="0">
                <a:solidFill>
                  <a:schemeClr val="accent6">
                    <a:lumMod val="75000"/>
                  </a:schemeClr>
                </a:solidFill>
              </a:rPr>
              <a:t/>
            </a:r>
            <a:br>
              <a:rPr lang="en-US" sz="1600" dirty="0" smtClean="0">
                <a:solidFill>
                  <a:schemeClr val="accent6">
                    <a:lumMod val="75000"/>
                  </a:schemeClr>
                </a:solidFill>
              </a:rPr>
            </a:br>
            <a:r>
              <a:rPr lang="en-US" sz="1600" dirty="0" smtClean="0">
                <a:solidFill>
                  <a:schemeClr val="accent6">
                    <a:lumMod val="75000"/>
                  </a:schemeClr>
                </a:solidFill>
              </a:rPr>
              <a:t>//</a:t>
            </a:r>
            <a:r>
              <a:rPr lang="en-US" sz="1600" dirty="0" err="1" smtClean="0">
                <a:solidFill>
                  <a:schemeClr val="accent6">
                    <a:lumMod val="75000"/>
                  </a:schemeClr>
                </a:solidFill>
              </a:rPr>
              <a:t>En</a:t>
            </a:r>
            <a:r>
              <a:rPr lang="en-US" sz="1600" dirty="0" smtClean="0">
                <a:solidFill>
                  <a:schemeClr val="accent6">
                    <a:lumMod val="75000"/>
                  </a:schemeClr>
                </a:solidFill>
              </a:rPr>
              <a:t> strict mode =&gt; Ojo con el this, </a:t>
            </a:r>
            <a:r>
              <a:rPr lang="en-US" sz="1600" dirty="0" err="1" smtClean="0">
                <a:solidFill>
                  <a:schemeClr val="accent6">
                    <a:lumMod val="75000"/>
                  </a:schemeClr>
                </a:solidFill>
              </a:rPr>
              <a:t>si</a:t>
            </a:r>
            <a:r>
              <a:rPr lang="en-US" sz="1600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1600" dirty="0" err="1" smtClean="0">
                <a:solidFill>
                  <a:schemeClr val="accent6">
                    <a:lumMod val="75000"/>
                  </a:schemeClr>
                </a:solidFill>
              </a:rPr>
              <a:t>llamamos</a:t>
            </a:r>
            <a:r>
              <a:rPr lang="en-US" sz="1600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1600" dirty="0" err="1" smtClean="0">
                <a:solidFill>
                  <a:schemeClr val="accent6">
                    <a:lumMod val="75000"/>
                  </a:schemeClr>
                </a:solidFill>
              </a:rPr>
              <a:t>getTitle</a:t>
            </a:r>
            <a:r>
              <a:rPr lang="en-US" sz="1600" dirty="0" smtClean="0">
                <a:solidFill>
                  <a:schemeClr val="accent6">
                    <a:lumMod val="75000"/>
                  </a:schemeClr>
                </a:solidFill>
              </a:rPr>
              <a:t>() </a:t>
            </a:r>
            <a:r>
              <a:rPr lang="en-US" sz="1600" dirty="0" err="1" smtClean="0">
                <a:solidFill>
                  <a:schemeClr val="accent6">
                    <a:lumMod val="75000"/>
                  </a:schemeClr>
                </a:solidFill>
              </a:rPr>
              <a:t>directamente</a:t>
            </a:r>
            <a:r>
              <a:rPr lang="en-US" sz="1600" dirty="0" smtClean="0">
                <a:solidFill>
                  <a:schemeClr val="accent6">
                    <a:lumMod val="75000"/>
                  </a:schemeClr>
                </a:solidFill>
              </a:rPr>
              <a:t>, </a:t>
            </a:r>
            <a:r>
              <a:rPr lang="en-US" sz="1600" dirty="0" err="1" smtClean="0">
                <a:solidFill>
                  <a:schemeClr val="accent6">
                    <a:lumMod val="75000"/>
                  </a:schemeClr>
                </a:solidFill>
              </a:rPr>
              <a:t>en</a:t>
            </a:r>
            <a:r>
              <a:rPr lang="en-US" sz="1600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1600" dirty="0" err="1" smtClean="0">
                <a:solidFill>
                  <a:schemeClr val="accent6">
                    <a:lumMod val="75000"/>
                  </a:schemeClr>
                </a:solidFill>
              </a:rPr>
              <a:t>vez</a:t>
            </a:r>
            <a:r>
              <a:rPr lang="en-US" sz="1600" dirty="0" smtClean="0">
                <a:solidFill>
                  <a:schemeClr val="accent6">
                    <a:lumMod val="75000"/>
                  </a:schemeClr>
                </a:solidFill>
              </a:rPr>
              <a:t> de </a:t>
            </a:r>
            <a:r>
              <a:rPr lang="en-US" sz="1600" dirty="0" err="1" smtClean="0">
                <a:solidFill>
                  <a:schemeClr val="accent6">
                    <a:lumMod val="75000"/>
                  </a:schemeClr>
                </a:solidFill>
              </a:rPr>
              <a:t>estar</a:t>
            </a:r>
            <a:r>
              <a:rPr lang="en-US" sz="1600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1600" dirty="0" err="1" smtClean="0">
                <a:solidFill>
                  <a:schemeClr val="accent6">
                    <a:lumMod val="75000"/>
                  </a:schemeClr>
                </a:solidFill>
              </a:rPr>
              <a:t>asignado</a:t>
            </a:r>
            <a:r>
              <a:rPr lang="en-US" sz="1600" dirty="0" smtClean="0">
                <a:solidFill>
                  <a:schemeClr val="accent6">
                    <a:lumMod val="75000"/>
                  </a:schemeClr>
                </a:solidFill>
              </a:rPr>
              <a:t> al </a:t>
            </a:r>
            <a:r>
              <a:rPr lang="en-US" sz="1600" dirty="0" err="1" smtClean="0">
                <a:solidFill>
                  <a:schemeClr val="accent6">
                    <a:lumMod val="75000"/>
                  </a:schemeClr>
                </a:solidFill>
              </a:rPr>
              <a:t>objeto</a:t>
            </a:r>
            <a:r>
              <a:rPr lang="en-US" sz="1600" dirty="0" smtClean="0">
                <a:solidFill>
                  <a:schemeClr val="accent6">
                    <a:lumMod val="75000"/>
                  </a:schemeClr>
                </a:solidFill>
              </a:rPr>
              <a:t> global, </a:t>
            </a:r>
            <a:r>
              <a:rPr lang="en-US" sz="1600" dirty="0" err="1" smtClean="0">
                <a:solidFill>
                  <a:schemeClr val="accent6">
                    <a:lumMod val="75000"/>
                  </a:schemeClr>
                </a:solidFill>
              </a:rPr>
              <a:t>será</a:t>
            </a:r>
            <a:r>
              <a:rPr lang="en-US" sz="1600" dirty="0" smtClean="0">
                <a:solidFill>
                  <a:schemeClr val="accent6">
                    <a:lumMod val="75000"/>
                  </a:schemeClr>
                </a:solidFill>
              </a:rPr>
              <a:t> undefined.</a:t>
            </a:r>
            <a:endParaRPr lang="es-ES" sz="16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3907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this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42878" y="1276350"/>
            <a:ext cx="11900841" cy="4844364"/>
          </a:xfrm>
        </p:spPr>
        <p:txBody>
          <a:bodyPr/>
          <a:lstStyle/>
          <a:p>
            <a:pPr marL="0" indent="0">
              <a:buNone/>
            </a:pPr>
            <a:r>
              <a:rPr lang="es-ES" dirty="0" err="1" smtClean="0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dirty="0" err="1" smtClean="0"/>
              <a:t>getTitle</a:t>
            </a:r>
            <a:r>
              <a:rPr lang="es-ES" dirty="0" smtClean="0"/>
              <a:t>(</a:t>
            </a:r>
            <a:r>
              <a:rPr lang="es-ES" dirty="0" err="1" smtClean="0"/>
              <a:t>caller</a:t>
            </a:r>
            <a:r>
              <a:rPr lang="es-ES" dirty="0" smtClean="0"/>
              <a:t>) {</a:t>
            </a:r>
            <a:br>
              <a:rPr lang="es-ES" dirty="0" smtClean="0"/>
            </a:br>
            <a:r>
              <a:rPr lang="es-ES" dirty="0" smtClean="0"/>
              <a:t>    console.log(</a:t>
            </a:r>
            <a:r>
              <a:rPr lang="es-ES" dirty="0" err="1" smtClean="0"/>
              <a:t>caller</a:t>
            </a:r>
            <a:r>
              <a:rPr lang="es-ES" dirty="0" smtClean="0"/>
              <a:t> + </a:t>
            </a:r>
            <a:r>
              <a:rPr lang="en-US" dirty="0" smtClean="0">
                <a:solidFill>
                  <a:srgbClr val="C00000"/>
                </a:solidFill>
              </a:rPr>
              <a:t>':'</a:t>
            </a:r>
            <a:r>
              <a:rPr lang="es-ES" dirty="0" smtClean="0"/>
              <a:t> + </a:t>
            </a:r>
            <a:r>
              <a:rPr lang="es-ES" dirty="0" err="1" smtClean="0">
                <a:solidFill>
                  <a:schemeClr val="accent1">
                    <a:lumMod val="75000"/>
                  </a:schemeClr>
                </a:solidFill>
              </a:rPr>
              <a:t>this</a:t>
            </a:r>
            <a:r>
              <a:rPr lang="es-ES" dirty="0" err="1" smtClean="0"/>
              <a:t>.title</a:t>
            </a:r>
            <a:r>
              <a:rPr lang="es-ES" dirty="0" smtClean="0"/>
              <a:t>);</a:t>
            </a:r>
            <a:br>
              <a:rPr lang="es-ES" dirty="0" smtClean="0"/>
            </a:br>
            <a:r>
              <a:rPr lang="es-ES" dirty="0" smtClean="0"/>
              <a:t>}</a:t>
            </a:r>
          </a:p>
          <a:p>
            <a:pPr marL="0" indent="0">
              <a:buNone/>
            </a:pPr>
            <a:r>
              <a:rPr lang="es-ES" dirty="0" err="1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dirty="0" err="1" smtClean="0"/>
              <a:t>superGamer</a:t>
            </a:r>
            <a:r>
              <a:rPr lang="es-ES" dirty="0" smtClean="0"/>
              <a:t>(</a:t>
            </a:r>
            <a:r>
              <a:rPr lang="es-ES" dirty="0" err="1" smtClean="0"/>
              <a:t>caller</a:t>
            </a:r>
            <a:r>
              <a:rPr lang="es-ES" dirty="0"/>
              <a:t>) </a:t>
            </a:r>
            <a:r>
              <a:rPr lang="es-ES" dirty="0" smtClean="0"/>
              <a:t>{</a:t>
            </a:r>
            <a:br>
              <a:rPr lang="es-ES" dirty="0" smtClean="0"/>
            </a:br>
            <a:r>
              <a:rPr lang="es-ES" dirty="0" smtClean="0"/>
              <a:t>    </a:t>
            </a:r>
            <a:r>
              <a:rPr lang="es-ES" dirty="0" err="1" smtClean="0"/>
              <a:t>this.title</a:t>
            </a:r>
            <a:r>
              <a:rPr lang="es-ES" dirty="0" smtClean="0"/>
              <a:t> = </a:t>
            </a:r>
            <a:r>
              <a:rPr lang="es-ES" dirty="0" smtClean="0">
                <a:solidFill>
                  <a:srgbClr val="C00000"/>
                </a:solidFill>
              </a:rPr>
              <a:t>'Phoenix'</a:t>
            </a:r>
            <a:r>
              <a:rPr lang="es-ES" dirty="0" smtClean="0"/>
              <a:t>;</a:t>
            </a:r>
            <a:r>
              <a:rPr lang="es-ES" dirty="0"/>
              <a:t/>
            </a:r>
            <a:br>
              <a:rPr lang="es-ES" dirty="0"/>
            </a:br>
            <a:r>
              <a:rPr lang="es-ES" dirty="0"/>
              <a:t>    </a:t>
            </a:r>
            <a:r>
              <a:rPr lang="es-ES" dirty="0" err="1" smtClean="0"/>
              <a:t>getTitle.appy</a:t>
            </a:r>
            <a:r>
              <a:rPr lang="es-ES" dirty="0" smtClean="0"/>
              <a:t>(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this</a:t>
            </a:r>
            <a:r>
              <a:rPr lang="es-ES" dirty="0" smtClean="0"/>
              <a:t>, </a:t>
            </a:r>
            <a:r>
              <a:rPr lang="es-ES" dirty="0" err="1" smtClean="0"/>
              <a:t>arguments</a:t>
            </a:r>
            <a:r>
              <a:rPr lang="es-ES" dirty="0" smtClean="0"/>
              <a:t>);</a:t>
            </a:r>
            <a:r>
              <a:rPr lang="es-ES" dirty="0"/>
              <a:t/>
            </a:r>
            <a:br>
              <a:rPr lang="es-ES" dirty="0"/>
            </a:br>
            <a:r>
              <a:rPr lang="es-ES" dirty="0" smtClean="0"/>
              <a:t>}</a:t>
            </a:r>
          </a:p>
          <a:p>
            <a:pPr marL="0" indent="0">
              <a:buNone/>
            </a:pPr>
            <a:r>
              <a:rPr lang="es-ES" dirty="0" err="1" smtClean="0"/>
              <a:t>superGamer</a:t>
            </a:r>
            <a:r>
              <a:rPr lang="es-ES" dirty="0" smtClean="0"/>
              <a:t>(</a:t>
            </a:r>
            <a:r>
              <a:rPr lang="es-ES" dirty="0">
                <a:solidFill>
                  <a:srgbClr val="C00000"/>
                </a:solidFill>
              </a:rPr>
              <a:t>'</a:t>
            </a:r>
            <a:r>
              <a:rPr lang="es-ES" dirty="0" err="1" smtClean="0">
                <a:solidFill>
                  <a:srgbClr val="C00000"/>
                </a:solidFill>
              </a:rPr>
              <a:t>SuperGamer</a:t>
            </a:r>
            <a:r>
              <a:rPr lang="es-ES" dirty="0" smtClean="0">
                <a:solidFill>
                  <a:srgbClr val="C00000"/>
                </a:solidFill>
              </a:rPr>
              <a:t>'</a:t>
            </a:r>
            <a:r>
              <a:rPr lang="es-ES" dirty="0" smtClean="0"/>
              <a:t>); 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//</a:t>
            </a:r>
            <a:r>
              <a:rPr lang="es-ES" dirty="0" err="1" smtClean="0">
                <a:solidFill>
                  <a:schemeClr val="accent6">
                    <a:lumMod val="75000"/>
                  </a:schemeClr>
                </a:solidFill>
              </a:rPr>
              <a:t>SuperGamer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 : Phoenix</a:t>
            </a:r>
            <a:endParaRPr lang="es-ES" dirty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apply()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17721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this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Este método sólo está disponible en ECMAScript 5.</a:t>
            </a:r>
          </a:p>
          <a:p>
            <a:r>
              <a:rPr lang="es-ES" dirty="0" smtClean="0"/>
              <a:t>El método </a:t>
            </a:r>
            <a:r>
              <a:rPr lang="es-ES" i="1" dirty="0" smtClean="0"/>
              <a:t>bind()</a:t>
            </a:r>
            <a:r>
              <a:rPr lang="es-ES" dirty="0" smtClean="0"/>
              <a:t> crea una nueva función cuyo valor de </a:t>
            </a:r>
            <a:r>
              <a:rPr lang="es-ES" i="1" dirty="0" smtClean="0"/>
              <a:t>this</a:t>
            </a:r>
            <a:r>
              <a:rPr lang="es-ES" dirty="0" smtClean="0"/>
              <a:t> está </a:t>
            </a:r>
            <a:r>
              <a:rPr lang="es-ES" i="1" dirty="0" smtClean="0"/>
              <a:t>enlazado</a:t>
            </a:r>
            <a:r>
              <a:rPr lang="es-ES" dirty="0" smtClean="0"/>
              <a:t> al que nosotros le pasemos por parámetro.</a:t>
            </a:r>
          </a:p>
          <a:p>
            <a:r>
              <a:rPr lang="es-ES" dirty="0" smtClean="0"/>
              <a:t>El primer parámetro es el valor de </a:t>
            </a:r>
            <a:r>
              <a:rPr lang="es-ES" i="1" dirty="0" smtClean="0"/>
              <a:t>this</a:t>
            </a:r>
            <a:r>
              <a:rPr lang="es-ES" dirty="0" smtClean="0"/>
              <a:t> que queremos </a:t>
            </a:r>
            <a:r>
              <a:rPr lang="es-ES" i="1" dirty="0" smtClean="0"/>
              <a:t>enlazar</a:t>
            </a:r>
            <a:r>
              <a:rPr lang="es-ES" dirty="0" smtClean="0"/>
              <a:t>.</a:t>
            </a:r>
          </a:p>
          <a:p>
            <a:r>
              <a:rPr lang="es-ES" dirty="0" smtClean="0"/>
              <a:t>El resto de parámetros se pasarán a la función creada y también quedarán </a:t>
            </a:r>
            <a:r>
              <a:rPr lang="es-ES" i="1" dirty="0" smtClean="0"/>
              <a:t>enlazados</a:t>
            </a:r>
            <a:r>
              <a:rPr lang="es-ES" dirty="0" smtClean="0"/>
              <a:t>.</a:t>
            </a:r>
          </a:p>
          <a:p>
            <a:r>
              <a:rPr lang="es-ES" dirty="0" smtClean="0"/>
              <a:t>La función resultante no permitirá el cambio del valor de </a:t>
            </a:r>
            <a:r>
              <a:rPr lang="es-ES" i="1" dirty="0" smtClean="0"/>
              <a:t>this</a:t>
            </a:r>
            <a:r>
              <a:rPr lang="es-ES" dirty="0" smtClean="0"/>
              <a:t>*</a:t>
            </a:r>
          </a:p>
          <a:p>
            <a:endParaRPr lang="es-ES" dirty="0"/>
          </a:p>
          <a:p>
            <a:pPr marL="0" indent="0">
              <a:buNone/>
            </a:pPr>
            <a:endParaRPr lang="es-ES" sz="1200" dirty="0" smtClean="0"/>
          </a:p>
          <a:p>
            <a:pPr marL="0" indent="0">
              <a:buNone/>
            </a:pPr>
            <a:endParaRPr lang="es-ES" sz="1200" dirty="0"/>
          </a:p>
          <a:p>
            <a:pPr marL="0" indent="0">
              <a:buNone/>
            </a:pPr>
            <a:endParaRPr lang="es-ES" sz="1200" dirty="0" smtClean="0"/>
          </a:p>
          <a:p>
            <a:pPr marL="0" indent="0">
              <a:buNone/>
            </a:pPr>
            <a:r>
              <a:rPr lang="es-ES" sz="1200" dirty="0" smtClean="0"/>
              <a:t>* </a:t>
            </a:r>
            <a:r>
              <a:rPr lang="es-ES" sz="1200" dirty="0" smtClean="0">
                <a:hlinkClick r:id="rId2"/>
              </a:rPr>
              <a:t>Atención al uso de new con una función enlazada</a:t>
            </a:r>
            <a:r>
              <a:rPr lang="es-ES" sz="1200" dirty="0" smtClean="0"/>
              <a:t>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bind()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09515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this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42878" y="1276350"/>
            <a:ext cx="5327045" cy="4844364"/>
          </a:xfrm>
        </p:spPr>
        <p:txBody>
          <a:bodyPr/>
          <a:lstStyle/>
          <a:p>
            <a:pPr marL="0" indent="0">
              <a:buNone/>
            </a:pPr>
            <a:r>
              <a:rPr lang="es-ES" dirty="0" err="1" smtClean="0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dirty="0" err="1" smtClean="0"/>
              <a:t>getTitle</a:t>
            </a:r>
            <a:r>
              <a:rPr lang="es-ES" dirty="0" smtClean="0"/>
              <a:t>(</a:t>
            </a:r>
            <a:r>
              <a:rPr lang="es-ES" dirty="0" err="1" smtClean="0"/>
              <a:t>caller</a:t>
            </a:r>
            <a:r>
              <a:rPr lang="es-ES" dirty="0" smtClean="0"/>
              <a:t>) {</a:t>
            </a:r>
            <a:br>
              <a:rPr lang="es-ES" dirty="0" smtClean="0"/>
            </a:br>
            <a:r>
              <a:rPr lang="es-ES" dirty="0" smtClean="0"/>
              <a:t>    console.log(</a:t>
            </a:r>
            <a:r>
              <a:rPr lang="es-ES" dirty="0" err="1" smtClean="0"/>
              <a:t>caller</a:t>
            </a:r>
            <a:r>
              <a:rPr lang="es-ES" dirty="0" smtClean="0"/>
              <a:t> + </a:t>
            </a:r>
            <a:r>
              <a:rPr lang="en-US" dirty="0" smtClean="0">
                <a:solidFill>
                  <a:srgbClr val="C00000"/>
                </a:solidFill>
              </a:rPr>
              <a:t>':'</a:t>
            </a:r>
            <a:r>
              <a:rPr lang="es-ES" dirty="0" smtClean="0"/>
              <a:t> + </a:t>
            </a:r>
            <a:r>
              <a:rPr lang="es-ES" dirty="0" err="1" smtClean="0">
                <a:solidFill>
                  <a:schemeClr val="accent1">
                    <a:lumMod val="75000"/>
                  </a:schemeClr>
                </a:solidFill>
              </a:rPr>
              <a:t>this</a:t>
            </a:r>
            <a:r>
              <a:rPr lang="es-ES" dirty="0" err="1" smtClean="0"/>
              <a:t>.title</a:t>
            </a:r>
            <a:r>
              <a:rPr lang="es-ES" dirty="0" smtClean="0"/>
              <a:t>);</a:t>
            </a:r>
            <a:br>
              <a:rPr lang="es-ES" dirty="0" smtClean="0"/>
            </a:br>
            <a:r>
              <a:rPr lang="es-ES" dirty="0" smtClean="0"/>
              <a:t>}</a:t>
            </a:r>
            <a:endParaRPr lang="es-ES" dirty="0"/>
          </a:p>
          <a:p>
            <a:pPr marL="0" indent="0">
              <a:buNone/>
            </a:pPr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dirty="0"/>
              <a:t> game1 = </a:t>
            </a:r>
            <a:r>
              <a:rPr lang="es-ES" dirty="0" smtClean="0"/>
              <a:t>{</a:t>
            </a:r>
            <a:br>
              <a:rPr lang="es-ES" dirty="0" smtClean="0"/>
            </a:br>
            <a:r>
              <a:rPr lang="es-ES" dirty="0" smtClean="0"/>
              <a:t>    </a:t>
            </a:r>
            <a:r>
              <a:rPr lang="es-ES" dirty="0" err="1" smtClean="0"/>
              <a:t>title</a:t>
            </a:r>
            <a:r>
              <a:rPr lang="es-ES" dirty="0" smtClean="0"/>
              <a:t>: </a:t>
            </a:r>
            <a:r>
              <a:rPr lang="es-ES" dirty="0" smtClean="0">
                <a:solidFill>
                  <a:srgbClr val="C00000"/>
                </a:solidFill>
              </a:rPr>
              <a:t>'Pole Position</a:t>
            </a:r>
            <a:r>
              <a:rPr lang="es-ES" dirty="0">
                <a:solidFill>
                  <a:srgbClr val="C00000"/>
                </a:solidFill>
              </a:rPr>
              <a:t>'</a:t>
            </a:r>
            <a:r>
              <a:rPr lang="es-ES" dirty="0" smtClean="0">
                <a:solidFill>
                  <a:srgbClr val="C00000"/>
                </a:solidFill>
              </a:rPr>
              <a:t/>
            </a:r>
            <a:br>
              <a:rPr lang="es-ES" dirty="0" smtClean="0">
                <a:solidFill>
                  <a:srgbClr val="C00000"/>
                </a:solidFill>
              </a:rPr>
            </a:br>
            <a:r>
              <a:rPr lang="es-ES" dirty="0" smtClean="0"/>
              <a:t>};</a:t>
            </a:r>
          </a:p>
          <a:p>
            <a:pPr marL="0" indent="0">
              <a:buNone/>
            </a:pP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dirty="0" smtClean="0"/>
              <a:t> </a:t>
            </a:r>
            <a:r>
              <a:rPr lang="es-ES" dirty="0"/>
              <a:t>game2 = </a:t>
            </a:r>
            <a:r>
              <a:rPr lang="es-ES" dirty="0" smtClean="0"/>
              <a:t>{</a:t>
            </a:r>
            <a:br>
              <a:rPr lang="es-ES" dirty="0" smtClean="0"/>
            </a:br>
            <a:r>
              <a:rPr lang="es-ES" dirty="0" smtClean="0"/>
              <a:t>    </a:t>
            </a:r>
            <a:r>
              <a:rPr lang="es-ES" dirty="0" err="1" smtClean="0"/>
              <a:t>title</a:t>
            </a:r>
            <a:r>
              <a:rPr lang="es-ES" dirty="0"/>
              <a:t>: </a:t>
            </a:r>
            <a:r>
              <a:rPr lang="es-ES" dirty="0" smtClean="0">
                <a:solidFill>
                  <a:srgbClr val="C00000"/>
                </a:solidFill>
              </a:rPr>
              <a:t>'</a:t>
            </a:r>
            <a:r>
              <a:rPr lang="es-ES" dirty="0" err="1" smtClean="0">
                <a:solidFill>
                  <a:srgbClr val="C00000"/>
                </a:solidFill>
              </a:rPr>
              <a:t>Arkanoid</a:t>
            </a:r>
            <a:r>
              <a:rPr lang="es-ES" dirty="0">
                <a:solidFill>
                  <a:srgbClr val="C00000"/>
                </a:solidFill>
              </a:rPr>
              <a:t>'</a:t>
            </a:r>
            <a:r>
              <a:rPr lang="es-ES" dirty="0" smtClean="0"/>
              <a:t/>
            </a:r>
            <a:br>
              <a:rPr lang="es-ES" dirty="0" smtClean="0"/>
            </a:br>
            <a:r>
              <a:rPr lang="es-ES" dirty="0" smtClean="0"/>
              <a:t>};</a:t>
            </a: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 smtClean="0"/>
              <a:t>bind</a:t>
            </a:r>
            <a:r>
              <a:rPr lang="es-ES" dirty="0" smtClean="0"/>
              <a:t>()</a:t>
            </a:r>
            <a:endParaRPr lang="es-ES" dirty="0"/>
          </a:p>
        </p:txBody>
      </p:sp>
      <p:sp>
        <p:nvSpPr>
          <p:cNvPr id="6" name="Content Placeholder 3"/>
          <p:cNvSpPr txBox="1">
            <a:spLocks/>
          </p:cNvSpPr>
          <p:nvPr/>
        </p:nvSpPr>
        <p:spPr>
          <a:xfrm>
            <a:off x="5939481" y="1276350"/>
            <a:ext cx="6087762" cy="439952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323330"/>
                </a:solidFill>
                <a:latin typeface="+mj-lt"/>
                <a:ea typeface="+mn-ea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n-US" dirty="0" smtClean="0"/>
              <a:t> getGame1Title = </a:t>
            </a:r>
            <a:r>
              <a:rPr lang="en-US" dirty="0" err="1" smtClean="0"/>
              <a:t>getTitle.bind</a:t>
            </a:r>
            <a:r>
              <a:rPr lang="en-US" dirty="0" smtClean="0"/>
              <a:t>(game1</a:t>
            </a:r>
            <a:r>
              <a:rPr lang="es-ES" dirty="0" smtClean="0"/>
              <a:t>)</a:t>
            </a:r>
            <a:r>
              <a:rPr lang="en-US" dirty="0"/>
              <a:t>; </a:t>
            </a:r>
            <a:endParaRPr lang="en-US" dirty="0" smtClean="0"/>
          </a:p>
          <a:p>
            <a:pPr marL="0" indent="0">
              <a:buNone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n-US" dirty="0"/>
              <a:t> getGame2Title = </a:t>
            </a:r>
            <a:r>
              <a:rPr lang="en-US" dirty="0" err="1"/>
              <a:t>getTitle.bind</a:t>
            </a:r>
            <a:r>
              <a:rPr lang="en-US" dirty="0"/>
              <a:t>(game2, </a:t>
            </a:r>
            <a:r>
              <a:rPr lang="es-ES" dirty="0">
                <a:solidFill>
                  <a:srgbClr val="C00000"/>
                </a:solidFill>
              </a:rPr>
              <a:t>'game2'</a:t>
            </a:r>
            <a:r>
              <a:rPr lang="es-ES" dirty="0"/>
              <a:t>)</a:t>
            </a:r>
            <a:r>
              <a:rPr lang="en-US" dirty="0"/>
              <a:t>; 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getGame1Title(</a:t>
            </a:r>
            <a:r>
              <a:rPr lang="es-ES" dirty="0" smtClean="0">
                <a:solidFill>
                  <a:srgbClr val="C00000"/>
                </a:solidFill>
              </a:rPr>
              <a:t>'game1'</a:t>
            </a:r>
            <a:r>
              <a:rPr lang="es-ES" dirty="0" smtClean="0"/>
              <a:t>);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// game1 : Pole Position</a:t>
            </a:r>
          </a:p>
          <a:p>
            <a:pPr marL="0" indent="0">
              <a:buNone/>
            </a:pPr>
            <a:r>
              <a:rPr lang="en-US" smtClean="0"/>
              <a:t>getGame1Title</a:t>
            </a:r>
            <a:r>
              <a:rPr lang="en-US" dirty="0"/>
              <a:t>(</a:t>
            </a:r>
            <a:r>
              <a:rPr lang="es-ES" dirty="0" smtClean="0">
                <a:solidFill>
                  <a:srgbClr val="C00000"/>
                </a:solidFill>
              </a:rPr>
              <a:t>'game2'</a:t>
            </a:r>
            <a:r>
              <a:rPr lang="es-ES" dirty="0" smtClean="0"/>
              <a:t>);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// game2 : </a:t>
            </a:r>
            <a:r>
              <a:rPr lang="en-US" dirty="0" err="1" smtClean="0">
                <a:solidFill>
                  <a:schemeClr val="accent6">
                    <a:lumMod val="75000"/>
                  </a:schemeClr>
                </a:solidFill>
              </a:rPr>
              <a:t>Arkanoid</a:t>
            </a:r>
            <a:endParaRPr lang="en-US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5076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Prototype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61842889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Prototype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Toda función tiene una propiedad llamada </a:t>
            </a:r>
            <a:r>
              <a:rPr lang="es-ES" i="1" dirty="0" smtClean="0"/>
              <a:t>prototype</a:t>
            </a:r>
            <a:r>
              <a:rPr lang="es-ES" dirty="0" smtClean="0"/>
              <a:t>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Aquí residen todos los métodos de instancia de un objeto (</a:t>
            </a:r>
            <a:r>
              <a:rPr lang="es-ES" i="1" dirty="0" err="1" smtClean="0"/>
              <a:t>toString</a:t>
            </a:r>
            <a:r>
              <a:rPr lang="es-ES" i="1" dirty="0" smtClean="0"/>
              <a:t>()</a:t>
            </a:r>
            <a:r>
              <a:rPr lang="es-ES" dirty="0" smtClean="0"/>
              <a:t>, </a:t>
            </a:r>
            <a:r>
              <a:rPr lang="es-ES" i="1" dirty="0" err="1" smtClean="0"/>
              <a:t>valueOf</a:t>
            </a:r>
            <a:r>
              <a:rPr lang="es-ES" i="1" dirty="0" smtClean="0"/>
              <a:t>()</a:t>
            </a:r>
            <a:r>
              <a:rPr lang="es-ES" dirty="0" smtClean="0"/>
              <a:t>).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Esta propiedad es fundamental a la hora de definir nuestros propios tipos de referencia y para la herencia.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En ES5 (ECMAScript 5) esta propiedad no es </a:t>
            </a:r>
            <a:r>
              <a:rPr lang="es-ES" dirty="0" err="1" smtClean="0"/>
              <a:t>enumerable</a:t>
            </a:r>
            <a:r>
              <a:rPr lang="es-ES" dirty="0" smtClean="0"/>
              <a:t>, por lo que no aparecerá en un </a:t>
            </a:r>
            <a:r>
              <a:rPr lang="es-ES" dirty="0" err="1" smtClean="0"/>
              <a:t>for</a:t>
            </a:r>
            <a:r>
              <a:rPr lang="es-ES" dirty="0" smtClean="0"/>
              <a:t>-in.</a:t>
            </a: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 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32335753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Function Expressions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861363309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Function Expressions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lvl="1" indent="0">
              <a:spcBef>
                <a:spcPts val="1000"/>
              </a:spcBef>
              <a:buNone/>
            </a:pP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n-US" sz="2800" dirty="0">
                <a:solidFill>
                  <a:srgbClr val="323330"/>
                </a:solidFill>
              </a:rPr>
              <a:t> </a:t>
            </a:r>
            <a:r>
              <a:rPr lang="en-US" sz="2800" dirty="0" err="1">
                <a:solidFill>
                  <a:srgbClr val="323330"/>
                </a:solidFill>
              </a:rPr>
              <a:t>helloWorld</a:t>
            </a:r>
            <a:r>
              <a:rPr lang="en-US" sz="2800" dirty="0">
                <a:solidFill>
                  <a:srgbClr val="323330"/>
                </a:solidFill>
              </a:rPr>
              <a:t> = 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n-US" sz="2800" dirty="0">
                <a:solidFill>
                  <a:srgbClr val="323330"/>
                </a:solidFill>
              </a:rPr>
              <a:t>(name){</a:t>
            </a:r>
            <a:br>
              <a:rPr lang="en-US" sz="2800" dirty="0">
                <a:solidFill>
                  <a:srgbClr val="323330"/>
                </a:solidFill>
              </a:rPr>
            </a:br>
            <a:r>
              <a:rPr lang="en-US" sz="2800" dirty="0" smtClean="0">
                <a:solidFill>
                  <a:srgbClr val="323330"/>
                </a:solidFill>
              </a:rPr>
              <a:t>    console.log</a:t>
            </a:r>
            <a:r>
              <a:rPr lang="en-US" sz="2800" dirty="0">
                <a:solidFill>
                  <a:srgbClr val="323330"/>
                </a:solidFill>
              </a:rPr>
              <a:t>(</a:t>
            </a:r>
            <a:r>
              <a:rPr lang="en-US" sz="2800" dirty="0">
                <a:solidFill>
                  <a:srgbClr val="C00000"/>
                </a:solidFill>
              </a:rPr>
              <a:t>'hello world'</a:t>
            </a:r>
            <a:r>
              <a:rPr lang="en-US" sz="2800" dirty="0">
                <a:solidFill>
                  <a:srgbClr val="323330"/>
                </a:solidFill>
              </a:rPr>
              <a:t> + name);</a:t>
            </a:r>
            <a:br>
              <a:rPr lang="en-US" sz="2800" dirty="0">
                <a:solidFill>
                  <a:srgbClr val="323330"/>
                </a:solidFill>
              </a:rPr>
            </a:br>
            <a:r>
              <a:rPr lang="en-US" sz="2800" dirty="0" smtClean="0">
                <a:solidFill>
                  <a:srgbClr val="323330"/>
                </a:solidFill>
              </a:rPr>
              <a:t>};</a:t>
            </a:r>
          </a:p>
          <a:p>
            <a:pPr marL="342900" lvl="1" indent="-342900">
              <a:spcBef>
                <a:spcPts val="1000"/>
              </a:spcBef>
            </a:pPr>
            <a:endParaRPr lang="en-US" sz="2000" dirty="0">
              <a:solidFill>
                <a:srgbClr val="323330"/>
              </a:solidFill>
            </a:endParaRPr>
          </a:p>
          <a:p>
            <a:pPr marL="342900" lvl="1" indent="-342900">
              <a:spcBef>
                <a:spcPts val="1000"/>
              </a:spcBef>
              <a:spcAft>
                <a:spcPts val="600"/>
              </a:spcAft>
            </a:pPr>
            <a:r>
              <a:rPr lang="en-US" sz="2800" dirty="0" err="1" smtClean="0">
                <a:solidFill>
                  <a:srgbClr val="323330"/>
                </a:solidFill>
              </a:rPr>
              <a:t>Creamos</a:t>
            </a:r>
            <a:r>
              <a:rPr lang="en-US" sz="2800" dirty="0" smtClean="0">
                <a:solidFill>
                  <a:srgbClr val="323330"/>
                </a:solidFill>
              </a:rPr>
              <a:t> </a:t>
            </a:r>
            <a:r>
              <a:rPr lang="en-US" sz="2800" dirty="0" err="1" smtClean="0">
                <a:solidFill>
                  <a:srgbClr val="323330"/>
                </a:solidFill>
              </a:rPr>
              <a:t>una</a:t>
            </a:r>
            <a:r>
              <a:rPr lang="en-US" sz="2800" dirty="0" smtClean="0">
                <a:solidFill>
                  <a:srgbClr val="323330"/>
                </a:solidFill>
              </a:rPr>
              <a:t> </a:t>
            </a:r>
            <a:r>
              <a:rPr lang="en-US" sz="2800" dirty="0" err="1" smtClean="0">
                <a:solidFill>
                  <a:srgbClr val="323330"/>
                </a:solidFill>
              </a:rPr>
              <a:t>función</a:t>
            </a:r>
            <a:r>
              <a:rPr lang="en-US" sz="2800" dirty="0" smtClean="0">
                <a:solidFill>
                  <a:srgbClr val="323330"/>
                </a:solidFill>
              </a:rPr>
              <a:t> y la </a:t>
            </a:r>
            <a:r>
              <a:rPr lang="en-US" sz="2800" dirty="0" err="1" smtClean="0">
                <a:solidFill>
                  <a:srgbClr val="323330"/>
                </a:solidFill>
              </a:rPr>
              <a:t>asignamos</a:t>
            </a:r>
            <a:r>
              <a:rPr lang="en-US" sz="2800" dirty="0" smtClean="0">
                <a:solidFill>
                  <a:srgbClr val="323330"/>
                </a:solidFill>
              </a:rPr>
              <a:t> a la variable </a:t>
            </a:r>
            <a:r>
              <a:rPr lang="en-US" sz="2800" i="1" dirty="0" err="1" smtClean="0">
                <a:solidFill>
                  <a:srgbClr val="323330"/>
                </a:solidFill>
              </a:rPr>
              <a:t>helloWorld</a:t>
            </a:r>
            <a:r>
              <a:rPr lang="en-US" sz="2800" dirty="0" smtClean="0">
                <a:solidFill>
                  <a:srgbClr val="323330"/>
                </a:solidFill>
              </a:rPr>
              <a:t>.</a:t>
            </a:r>
          </a:p>
          <a:p>
            <a:pPr marL="342900" lvl="1" indent="-342900">
              <a:spcBef>
                <a:spcPts val="1000"/>
              </a:spcBef>
              <a:spcAft>
                <a:spcPts val="600"/>
              </a:spcAft>
            </a:pPr>
            <a:r>
              <a:rPr lang="en-US" sz="2800" dirty="0" smtClean="0">
                <a:solidFill>
                  <a:srgbClr val="323330"/>
                </a:solidFill>
              </a:rPr>
              <a:t>La </a:t>
            </a:r>
            <a:r>
              <a:rPr lang="en-US" sz="2800" dirty="0" err="1" smtClean="0">
                <a:solidFill>
                  <a:srgbClr val="323330"/>
                </a:solidFill>
              </a:rPr>
              <a:t>función</a:t>
            </a:r>
            <a:r>
              <a:rPr lang="en-US" sz="2800" dirty="0" smtClean="0">
                <a:solidFill>
                  <a:srgbClr val="323330"/>
                </a:solidFill>
              </a:rPr>
              <a:t> </a:t>
            </a:r>
            <a:r>
              <a:rPr lang="en-US" sz="2800" dirty="0" err="1" smtClean="0">
                <a:solidFill>
                  <a:srgbClr val="323330"/>
                </a:solidFill>
              </a:rPr>
              <a:t>creada</a:t>
            </a:r>
            <a:r>
              <a:rPr lang="en-US" sz="2800" dirty="0" smtClean="0">
                <a:solidFill>
                  <a:srgbClr val="323330"/>
                </a:solidFill>
              </a:rPr>
              <a:t> </a:t>
            </a:r>
            <a:r>
              <a:rPr lang="en-US" sz="2800" dirty="0" err="1" smtClean="0">
                <a:solidFill>
                  <a:srgbClr val="323330"/>
                </a:solidFill>
              </a:rPr>
              <a:t>es</a:t>
            </a:r>
            <a:r>
              <a:rPr lang="en-US" sz="2800" dirty="0" smtClean="0">
                <a:solidFill>
                  <a:srgbClr val="323330"/>
                </a:solidFill>
              </a:rPr>
              <a:t> </a:t>
            </a:r>
            <a:r>
              <a:rPr lang="en-US" sz="2800" dirty="0" err="1" smtClean="0">
                <a:solidFill>
                  <a:srgbClr val="323330"/>
                </a:solidFill>
              </a:rPr>
              <a:t>considerada</a:t>
            </a:r>
            <a:r>
              <a:rPr lang="en-US" sz="2800" dirty="0" smtClean="0">
                <a:solidFill>
                  <a:srgbClr val="323330"/>
                </a:solidFill>
              </a:rPr>
              <a:t> </a:t>
            </a:r>
            <a:r>
              <a:rPr lang="en-US" sz="2800" dirty="0" err="1" smtClean="0">
                <a:solidFill>
                  <a:srgbClr val="323330"/>
                </a:solidFill>
              </a:rPr>
              <a:t>como</a:t>
            </a:r>
            <a:r>
              <a:rPr lang="en-US" sz="2800" dirty="0" smtClean="0">
                <a:solidFill>
                  <a:srgbClr val="323330"/>
                </a:solidFill>
              </a:rPr>
              <a:t> </a:t>
            </a:r>
            <a:r>
              <a:rPr lang="en-US" sz="2800" dirty="0" err="1" smtClean="0">
                <a:solidFill>
                  <a:srgbClr val="323330"/>
                </a:solidFill>
              </a:rPr>
              <a:t>una</a:t>
            </a:r>
            <a:r>
              <a:rPr lang="en-US" sz="2800" dirty="0" smtClean="0">
                <a:solidFill>
                  <a:srgbClr val="323330"/>
                </a:solidFill>
              </a:rPr>
              <a:t> </a:t>
            </a:r>
            <a:r>
              <a:rPr lang="en-US" sz="2800" i="1" dirty="0" err="1" smtClean="0">
                <a:solidFill>
                  <a:srgbClr val="323330"/>
                </a:solidFill>
              </a:rPr>
              <a:t>función</a:t>
            </a:r>
            <a:r>
              <a:rPr lang="en-US" sz="2800" i="1" dirty="0" smtClean="0">
                <a:solidFill>
                  <a:srgbClr val="323330"/>
                </a:solidFill>
              </a:rPr>
              <a:t> </a:t>
            </a:r>
            <a:r>
              <a:rPr lang="en-US" sz="2800" i="1" dirty="0" err="1" smtClean="0">
                <a:solidFill>
                  <a:srgbClr val="323330"/>
                </a:solidFill>
              </a:rPr>
              <a:t>anónima</a:t>
            </a:r>
            <a:r>
              <a:rPr lang="en-US" sz="2800" dirty="0" smtClean="0">
                <a:solidFill>
                  <a:srgbClr val="323330"/>
                </a:solidFill>
              </a:rPr>
              <a:t>, </a:t>
            </a:r>
            <a:r>
              <a:rPr lang="en-US" sz="2800" dirty="0" err="1" smtClean="0">
                <a:solidFill>
                  <a:srgbClr val="323330"/>
                </a:solidFill>
              </a:rPr>
              <a:t>ya</a:t>
            </a:r>
            <a:r>
              <a:rPr lang="en-US" sz="2800" dirty="0" smtClean="0">
                <a:solidFill>
                  <a:srgbClr val="323330"/>
                </a:solidFill>
              </a:rPr>
              <a:t> </a:t>
            </a:r>
            <a:r>
              <a:rPr lang="en-US" sz="2800" dirty="0" err="1" smtClean="0">
                <a:solidFill>
                  <a:srgbClr val="323330"/>
                </a:solidFill>
              </a:rPr>
              <a:t>que</a:t>
            </a:r>
            <a:r>
              <a:rPr lang="en-US" sz="2800" dirty="0" smtClean="0">
                <a:solidFill>
                  <a:srgbClr val="323330"/>
                </a:solidFill>
              </a:rPr>
              <a:t> no </a:t>
            </a:r>
            <a:r>
              <a:rPr lang="en-US" sz="2800" dirty="0" err="1" smtClean="0">
                <a:solidFill>
                  <a:srgbClr val="323330"/>
                </a:solidFill>
              </a:rPr>
              <a:t>tiene</a:t>
            </a:r>
            <a:r>
              <a:rPr lang="en-US" sz="2800" dirty="0" smtClean="0">
                <a:solidFill>
                  <a:srgbClr val="323330"/>
                </a:solidFill>
              </a:rPr>
              <a:t> </a:t>
            </a:r>
            <a:r>
              <a:rPr lang="en-US" sz="2800" i="1" dirty="0" err="1" smtClean="0">
                <a:solidFill>
                  <a:srgbClr val="323330"/>
                </a:solidFill>
              </a:rPr>
              <a:t>identificador</a:t>
            </a:r>
            <a:r>
              <a:rPr lang="en-US" sz="2800" dirty="0" smtClean="0">
                <a:solidFill>
                  <a:srgbClr val="323330"/>
                </a:solidFill>
              </a:rPr>
              <a:t> </a:t>
            </a:r>
            <a:r>
              <a:rPr lang="en-US" sz="2800" dirty="0" err="1" smtClean="0">
                <a:solidFill>
                  <a:srgbClr val="323330"/>
                </a:solidFill>
              </a:rPr>
              <a:t>trás</a:t>
            </a:r>
            <a:r>
              <a:rPr lang="en-US" sz="2800" dirty="0" smtClean="0">
                <a:solidFill>
                  <a:srgbClr val="323330"/>
                </a:solidFill>
              </a:rPr>
              <a:t> la palabra clave </a:t>
            </a:r>
            <a:r>
              <a:rPr lang="en-US" sz="2800" i="1" dirty="0" smtClean="0">
                <a:solidFill>
                  <a:srgbClr val="323330"/>
                </a:solidFill>
              </a:rPr>
              <a:t>function</a:t>
            </a:r>
            <a:r>
              <a:rPr lang="en-US" sz="2800" dirty="0" smtClean="0">
                <a:solidFill>
                  <a:srgbClr val="323330"/>
                </a:solidFill>
              </a:rPr>
              <a:t>.</a:t>
            </a:r>
          </a:p>
          <a:p>
            <a:pPr marL="342900" lvl="1" indent="-342900">
              <a:spcBef>
                <a:spcPts val="1000"/>
              </a:spcBef>
              <a:spcAft>
                <a:spcPts val="600"/>
              </a:spcAft>
            </a:pPr>
            <a:r>
              <a:rPr lang="en-US" sz="2800" dirty="0" smtClean="0">
                <a:solidFill>
                  <a:srgbClr val="323330"/>
                </a:solidFill>
              </a:rPr>
              <a:t>Las </a:t>
            </a:r>
            <a:r>
              <a:rPr lang="en-US" sz="2800" i="1" dirty="0" err="1" smtClean="0">
                <a:solidFill>
                  <a:srgbClr val="323330"/>
                </a:solidFill>
              </a:rPr>
              <a:t>funciones</a:t>
            </a:r>
            <a:r>
              <a:rPr lang="en-US" sz="2800" i="1" dirty="0" smtClean="0">
                <a:solidFill>
                  <a:srgbClr val="323330"/>
                </a:solidFill>
              </a:rPr>
              <a:t> </a:t>
            </a:r>
            <a:r>
              <a:rPr lang="en-US" sz="2800" i="1" dirty="0" err="1" smtClean="0">
                <a:solidFill>
                  <a:srgbClr val="323330"/>
                </a:solidFill>
              </a:rPr>
              <a:t>anónimas</a:t>
            </a:r>
            <a:r>
              <a:rPr lang="en-US" sz="2800" i="1" dirty="0" smtClean="0">
                <a:solidFill>
                  <a:srgbClr val="323330"/>
                </a:solidFill>
              </a:rPr>
              <a:t> </a:t>
            </a:r>
            <a:r>
              <a:rPr lang="en-US" sz="2800" dirty="0" smtClean="0">
                <a:solidFill>
                  <a:srgbClr val="323330"/>
                </a:solidFill>
              </a:rPr>
              <a:t>a </a:t>
            </a:r>
            <a:r>
              <a:rPr lang="en-US" sz="2800" dirty="0" err="1" smtClean="0">
                <a:solidFill>
                  <a:srgbClr val="323330"/>
                </a:solidFill>
              </a:rPr>
              <a:t>veces</a:t>
            </a:r>
            <a:r>
              <a:rPr lang="en-US" sz="2800" dirty="0" smtClean="0">
                <a:solidFill>
                  <a:srgbClr val="323330"/>
                </a:solidFill>
              </a:rPr>
              <a:t> se </a:t>
            </a:r>
            <a:r>
              <a:rPr lang="en-US" sz="2800" dirty="0" err="1" smtClean="0">
                <a:solidFill>
                  <a:srgbClr val="323330"/>
                </a:solidFill>
              </a:rPr>
              <a:t>llaman</a:t>
            </a:r>
            <a:r>
              <a:rPr lang="en-US" sz="2800" dirty="0" smtClean="0">
                <a:solidFill>
                  <a:srgbClr val="323330"/>
                </a:solidFill>
              </a:rPr>
              <a:t> </a:t>
            </a:r>
            <a:r>
              <a:rPr lang="en-US" sz="2800" i="1" dirty="0" err="1" smtClean="0">
                <a:solidFill>
                  <a:srgbClr val="323330"/>
                </a:solidFill>
              </a:rPr>
              <a:t>funciones</a:t>
            </a:r>
            <a:r>
              <a:rPr lang="en-US" sz="2800" i="1" dirty="0" smtClean="0">
                <a:solidFill>
                  <a:srgbClr val="323330"/>
                </a:solidFill>
              </a:rPr>
              <a:t> lambdas</a:t>
            </a:r>
            <a:r>
              <a:rPr lang="en-US" sz="2800" dirty="0" smtClean="0">
                <a:solidFill>
                  <a:srgbClr val="323330"/>
                </a:solidFill>
              </a:rPr>
              <a:t>.</a:t>
            </a:r>
          </a:p>
          <a:p>
            <a:pPr marL="342900" lvl="1" indent="-342900">
              <a:spcBef>
                <a:spcPts val="1000"/>
              </a:spcBef>
              <a:spcAft>
                <a:spcPts val="600"/>
              </a:spcAft>
            </a:pPr>
            <a:r>
              <a:rPr lang="en-US" sz="2800" dirty="0" err="1" smtClean="0">
                <a:solidFill>
                  <a:srgbClr val="323330"/>
                </a:solidFill>
              </a:rPr>
              <a:t>Recordemos</a:t>
            </a:r>
            <a:r>
              <a:rPr lang="en-US" sz="2800" dirty="0" smtClean="0">
                <a:solidFill>
                  <a:srgbClr val="323330"/>
                </a:solidFill>
              </a:rPr>
              <a:t> </a:t>
            </a:r>
            <a:r>
              <a:rPr lang="en-US" sz="2800" dirty="0" err="1" smtClean="0">
                <a:solidFill>
                  <a:srgbClr val="323330"/>
                </a:solidFill>
              </a:rPr>
              <a:t>que</a:t>
            </a:r>
            <a:r>
              <a:rPr lang="en-US" sz="2800" dirty="0" smtClean="0">
                <a:solidFill>
                  <a:srgbClr val="323330"/>
                </a:solidFill>
              </a:rPr>
              <a:t> el </a:t>
            </a:r>
            <a:r>
              <a:rPr lang="en-US" sz="2800" i="1" dirty="0" smtClean="0">
                <a:solidFill>
                  <a:srgbClr val="323330"/>
                </a:solidFill>
              </a:rPr>
              <a:t>hoisting</a:t>
            </a:r>
            <a:r>
              <a:rPr lang="en-US" sz="2800" dirty="0" smtClean="0">
                <a:solidFill>
                  <a:srgbClr val="323330"/>
                </a:solidFill>
              </a:rPr>
              <a:t> </a:t>
            </a:r>
            <a:r>
              <a:rPr lang="en-US" sz="2800" dirty="0" err="1" smtClean="0">
                <a:solidFill>
                  <a:srgbClr val="323330"/>
                </a:solidFill>
              </a:rPr>
              <a:t>sólo</a:t>
            </a:r>
            <a:r>
              <a:rPr lang="en-US" sz="2800" dirty="0" smtClean="0">
                <a:solidFill>
                  <a:srgbClr val="323330"/>
                </a:solidFill>
              </a:rPr>
              <a:t> </a:t>
            </a:r>
            <a:r>
              <a:rPr lang="en-US" sz="2800" dirty="0" err="1" smtClean="0">
                <a:solidFill>
                  <a:srgbClr val="323330"/>
                </a:solidFill>
              </a:rPr>
              <a:t>afecta</a:t>
            </a:r>
            <a:r>
              <a:rPr lang="en-US" sz="2800" dirty="0" smtClean="0">
                <a:solidFill>
                  <a:srgbClr val="323330"/>
                </a:solidFill>
              </a:rPr>
              <a:t> a </a:t>
            </a:r>
            <a:r>
              <a:rPr lang="en-US" sz="2800" dirty="0" err="1" smtClean="0">
                <a:solidFill>
                  <a:srgbClr val="323330"/>
                </a:solidFill>
              </a:rPr>
              <a:t>las</a:t>
            </a:r>
            <a:r>
              <a:rPr lang="en-US" sz="2800" dirty="0" smtClean="0">
                <a:solidFill>
                  <a:srgbClr val="323330"/>
                </a:solidFill>
              </a:rPr>
              <a:t> </a:t>
            </a:r>
            <a:r>
              <a:rPr lang="en-US" sz="2800" i="1" dirty="0" smtClean="0">
                <a:solidFill>
                  <a:srgbClr val="323330"/>
                </a:solidFill>
              </a:rPr>
              <a:t>Function Declarations</a:t>
            </a:r>
            <a:r>
              <a:rPr lang="en-US" sz="2800" dirty="0" smtClean="0">
                <a:solidFill>
                  <a:srgbClr val="323330"/>
                </a:solidFill>
              </a:rPr>
              <a:t>.</a:t>
            </a:r>
            <a:endParaRPr lang="es-ES" sz="2800" dirty="0">
              <a:solidFill>
                <a:srgbClr val="323330"/>
              </a:solidFill>
            </a:endParaRPr>
          </a:p>
          <a:p>
            <a:pPr marL="0" indent="0">
              <a:buNone/>
            </a:pP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858897" y="270933"/>
            <a:ext cx="3362259" cy="572031"/>
          </a:xfrm>
        </p:spPr>
        <p:txBody>
          <a:bodyPr/>
          <a:lstStyle/>
          <a:p>
            <a:r>
              <a:rPr lang="es-ES" dirty="0" smtClean="0"/>
              <a:t>Funciones anónimas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52442757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Function Expressions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lvl="1" indent="0">
              <a:spcBef>
                <a:spcPts val="1000"/>
              </a:spcBef>
              <a:buNone/>
            </a:pP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n-US" sz="2800" dirty="0">
                <a:solidFill>
                  <a:srgbClr val="323330"/>
                </a:solidFill>
              </a:rPr>
              <a:t> </a:t>
            </a:r>
            <a:r>
              <a:rPr lang="en-US" sz="2800" dirty="0" err="1">
                <a:solidFill>
                  <a:srgbClr val="323330"/>
                </a:solidFill>
              </a:rPr>
              <a:t>helloWorld</a:t>
            </a:r>
            <a:r>
              <a:rPr lang="en-US" sz="2800" dirty="0">
                <a:solidFill>
                  <a:srgbClr val="323330"/>
                </a:solidFill>
              </a:rPr>
              <a:t> = 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n-US" sz="2800" dirty="0">
                <a:solidFill>
                  <a:srgbClr val="323330"/>
                </a:solidFill>
              </a:rPr>
              <a:t>(name){</a:t>
            </a:r>
            <a:br>
              <a:rPr lang="en-US" sz="2800" dirty="0">
                <a:solidFill>
                  <a:srgbClr val="323330"/>
                </a:solidFill>
              </a:rPr>
            </a:br>
            <a:r>
              <a:rPr lang="en-US" sz="2800" dirty="0" smtClean="0">
                <a:solidFill>
                  <a:srgbClr val="323330"/>
                </a:solidFill>
              </a:rPr>
              <a:t>    console.log</a:t>
            </a:r>
            <a:r>
              <a:rPr lang="en-US" sz="2800" dirty="0">
                <a:solidFill>
                  <a:srgbClr val="323330"/>
                </a:solidFill>
              </a:rPr>
              <a:t>(</a:t>
            </a:r>
            <a:r>
              <a:rPr lang="en-US" sz="2800" dirty="0">
                <a:solidFill>
                  <a:srgbClr val="C00000"/>
                </a:solidFill>
              </a:rPr>
              <a:t>'hello world'</a:t>
            </a:r>
            <a:r>
              <a:rPr lang="en-US" sz="2800" dirty="0">
                <a:solidFill>
                  <a:srgbClr val="323330"/>
                </a:solidFill>
              </a:rPr>
              <a:t> + name);</a:t>
            </a:r>
            <a:br>
              <a:rPr lang="en-US" sz="2800" dirty="0">
                <a:solidFill>
                  <a:srgbClr val="323330"/>
                </a:solidFill>
              </a:rPr>
            </a:br>
            <a:r>
              <a:rPr lang="en-US" sz="2800" dirty="0" smtClean="0">
                <a:solidFill>
                  <a:srgbClr val="323330"/>
                </a:solidFill>
              </a:rPr>
              <a:t>};</a:t>
            </a:r>
          </a:p>
          <a:p>
            <a:pPr marL="342900" lvl="1" indent="-342900">
              <a:spcBef>
                <a:spcPts val="1000"/>
              </a:spcBef>
            </a:pPr>
            <a:endParaRPr lang="en-US" sz="2000" dirty="0">
              <a:solidFill>
                <a:srgbClr val="323330"/>
              </a:solidFill>
            </a:endParaRPr>
          </a:p>
          <a:p>
            <a:pPr marL="342900" lvl="1" indent="-342900">
              <a:spcBef>
                <a:spcPts val="1000"/>
              </a:spcBef>
              <a:spcAft>
                <a:spcPts val="600"/>
              </a:spcAft>
            </a:pPr>
            <a:r>
              <a:rPr lang="en-US" sz="2800" dirty="0" err="1" smtClean="0">
                <a:solidFill>
                  <a:srgbClr val="323330"/>
                </a:solidFill>
              </a:rPr>
              <a:t>Creamos</a:t>
            </a:r>
            <a:r>
              <a:rPr lang="en-US" sz="2800" dirty="0" smtClean="0">
                <a:solidFill>
                  <a:srgbClr val="323330"/>
                </a:solidFill>
              </a:rPr>
              <a:t> </a:t>
            </a:r>
            <a:r>
              <a:rPr lang="en-US" sz="2800" dirty="0" err="1" smtClean="0">
                <a:solidFill>
                  <a:srgbClr val="323330"/>
                </a:solidFill>
              </a:rPr>
              <a:t>una</a:t>
            </a:r>
            <a:r>
              <a:rPr lang="en-US" sz="2800" dirty="0" smtClean="0">
                <a:solidFill>
                  <a:srgbClr val="323330"/>
                </a:solidFill>
              </a:rPr>
              <a:t> </a:t>
            </a:r>
            <a:r>
              <a:rPr lang="en-US" sz="2800" dirty="0" err="1" smtClean="0">
                <a:solidFill>
                  <a:srgbClr val="323330"/>
                </a:solidFill>
              </a:rPr>
              <a:t>función</a:t>
            </a:r>
            <a:r>
              <a:rPr lang="en-US" sz="2800" dirty="0" smtClean="0">
                <a:solidFill>
                  <a:srgbClr val="323330"/>
                </a:solidFill>
              </a:rPr>
              <a:t> y la </a:t>
            </a:r>
            <a:r>
              <a:rPr lang="en-US" sz="2800" dirty="0" err="1" smtClean="0">
                <a:solidFill>
                  <a:srgbClr val="323330"/>
                </a:solidFill>
              </a:rPr>
              <a:t>asignamos</a:t>
            </a:r>
            <a:r>
              <a:rPr lang="en-US" sz="2800" dirty="0" smtClean="0">
                <a:solidFill>
                  <a:srgbClr val="323330"/>
                </a:solidFill>
              </a:rPr>
              <a:t> a la variable </a:t>
            </a:r>
            <a:r>
              <a:rPr lang="en-US" sz="2800" i="1" dirty="0" err="1" smtClean="0">
                <a:solidFill>
                  <a:srgbClr val="323330"/>
                </a:solidFill>
              </a:rPr>
              <a:t>helloWorld</a:t>
            </a:r>
            <a:r>
              <a:rPr lang="en-US" sz="2800" dirty="0" smtClean="0">
                <a:solidFill>
                  <a:srgbClr val="323330"/>
                </a:solidFill>
              </a:rPr>
              <a:t>.</a:t>
            </a:r>
          </a:p>
          <a:p>
            <a:pPr marL="342900" lvl="1" indent="-342900">
              <a:spcBef>
                <a:spcPts val="1000"/>
              </a:spcBef>
              <a:spcAft>
                <a:spcPts val="600"/>
              </a:spcAft>
            </a:pPr>
            <a:r>
              <a:rPr lang="en-US" sz="2800" dirty="0" smtClean="0">
                <a:solidFill>
                  <a:srgbClr val="323330"/>
                </a:solidFill>
              </a:rPr>
              <a:t>La </a:t>
            </a:r>
            <a:r>
              <a:rPr lang="en-US" sz="2800" dirty="0" err="1" smtClean="0">
                <a:solidFill>
                  <a:srgbClr val="323330"/>
                </a:solidFill>
              </a:rPr>
              <a:t>función</a:t>
            </a:r>
            <a:r>
              <a:rPr lang="en-US" sz="2800" dirty="0" smtClean="0">
                <a:solidFill>
                  <a:srgbClr val="323330"/>
                </a:solidFill>
              </a:rPr>
              <a:t> </a:t>
            </a:r>
            <a:r>
              <a:rPr lang="en-US" sz="2800" dirty="0" err="1" smtClean="0">
                <a:solidFill>
                  <a:srgbClr val="323330"/>
                </a:solidFill>
              </a:rPr>
              <a:t>creada</a:t>
            </a:r>
            <a:r>
              <a:rPr lang="en-US" sz="2800" dirty="0" smtClean="0">
                <a:solidFill>
                  <a:srgbClr val="323330"/>
                </a:solidFill>
              </a:rPr>
              <a:t> </a:t>
            </a:r>
            <a:r>
              <a:rPr lang="en-US" sz="2800" dirty="0" err="1" smtClean="0">
                <a:solidFill>
                  <a:srgbClr val="323330"/>
                </a:solidFill>
              </a:rPr>
              <a:t>es</a:t>
            </a:r>
            <a:r>
              <a:rPr lang="en-US" sz="2800" dirty="0" smtClean="0">
                <a:solidFill>
                  <a:srgbClr val="323330"/>
                </a:solidFill>
              </a:rPr>
              <a:t> </a:t>
            </a:r>
            <a:r>
              <a:rPr lang="en-US" sz="2800" dirty="0" err="1" smtClean="0">
                <a:solidFill>
                  <a:srgbClr val="323330"/>
                </a:solidFill>
              </a:rPr>
              <a:t>considerada</a:t>
            </a:r>
            <a:r>
              <a:rPr lang="en-US" sz="2800" dirty="0" smtClean="0">
                <a:solidFill>
                  <a:srgbClr val="323330"/>
                </a:solidFill>
              </a:rPr>
              <a:t> </a:t>
            </a:r>
            <a:r>
              <a:rPr lang="en-US" sz="2800" dirty="0" err="1" smtClean="0">
                <a:solidFill>
                  <a:srgbClr val="323330"/>
                </a:solidFill>
              </a:rPr>
              <a:t>como</a:t>
            </a:r>
            <a:r>
              <a:rPr lang="en-US" sz="2800" dirty="0" smtClean="0">
                <a:solidFill>
                  <a:srgbClr val="323330"/>
                </a:solidFill>
              </a:rPr>
              <a:t> </a:t>
            </a:r>
            <a:r>
              <a:rPr lang="en-US" sz="2800" dirty="0" err="1" smtClean="0">
                <a:solidFill>
                  <a:srgbClr val="323330"/>
                </a:solidFill>
              </a:rPr>
              <a:t>una</a:t>
            </a:r>
            <a:r>
              <a:rPr lang="en-US" sz="2800" dirty="0" smtClean="0">
                <a:solidFill>
                  <a:srgbClr val="323330"/>
                </a:solidFill>
              </a:rPr>
              <a:t> </a:t>
            </a:r>
            <a:r>
              <a:rPr lang="en-US" sz="2800" i="1" dirty="0" err="1" smtClean="0">
                <a:solidFill>
                  <a:srgbClr val="323330"/>
                </a:solidFill>
              </a:rPr>
              <a:t>función</a:t>
            </a:r>
            <a:r>
              <a:rPr lang="en-US" sz="2800" i="1" dirty="0" smtClean="0">
                <a:solidFill>
                  <a:srgbClr val="323330"/>
                </a:solidFill>
              </a:rPr>
              <a:t> </a:t>
            </a:r>
            <a:r>
              <a:rPr lang="en-US" sz="2800" i="1" dirty="0" err="1" smtClean="0">
                <a:solidFill>
                  <a:srgbClr val="323330"/>
                </a:solidFill>
              </a:rPr>
              <a:t>anónima</a:t>
            </a:r>
            <a:r>
              <a:rPr lang="en-US" sz="2800" dirty="0" smtClean="0">
                <a:solidFill>
                  <a:srgbClr val="323330"/>
                </a:solidFill>
              </a:rPr>
              <a:t>, </a:t>
            </a:r>
            <a:r>
              <a:rPr lang="en-US" sz="2800" dirty="0" err="1" smtClean="0">
                <a:solidFill>
                  <a:srgbClr val="323330"/>
                </a:solidFill>
              </a:rPr>
              <a:t>ya</a:t>
            </a:r>
            <a:r>
              <a:rPr lang="en-US" sz="2800" dirty="0" smtClean="0">
                <a:solidFill>
                  <a:srgbClr val="323330"/>
                </a:solidFill>
              </a:rPr>
              <a:t> </a:t>
            </a:r>
            <a:r>
              <a:rPr lang="en-US" sz="2800" dirty="0" err="1" smtClean="0">
                <a:solidFill>
                  <a:srgbClr val="323330"/>
                </a:solidFill>
              </a:rPr>
              <a:t>que</a:t>
            </a:r>
            <a:r>
              <a:rPr lang="en-US" sz="2800" dirty="0" smtClean="0">
                <a:solidFill>
                  <a:srgbClr val="323330"/>
                </a:solidFill>
              </a:rPr>
              <a:t> no </a:t>
            </a:r>
            <a:r>
              <a:rPr lang="en-US" sz="2800" dirty="0" err="1" smtClean="0">
                <a:solidFill>
                  <a:srgbClr val="323330"/>
                </a:solidFill>
              </a:rPr>
              <a:t>tiene</a:t>
            </a:r>
            <a:r>
              <a:rPr lang="en-US" sz="2800" dirty="0" smtClean="0">
                <a:solidFill>
                  <a:srgbClr val="323330"/>
                </a:solidFill>
              </a:rPr>
              <a:t> </a:t>
            </a:r>
            <a:r>
              <a:rPr lang="en-US" sz="2800" i="1" dirty="0" err="1" smtClean="0">
                <a:solidFill>
                  <a:srgbClr val="323330"/>
                </a:solidFill>
              </a:rPr>
              <a:t>identificador</a:t>
            </a:r>
            <a:r>
              <a:rPr lang="en-US" sz="2800" dirty="0" smtClean="0">
                <a:solidFill>
                  <a:srgbClr val="323330"/>
                </a:solidFill>
              </a:rPr>
              <a:t> </a:t>
            </a:r>
            <a:r>
              <a:rPr lang="en-US" sz="2800" dirty="0" err="1" smtClean="0">
                <a:solidFill>
                  <a:srgbClr val="323330"/>
                </a:solidFill>
              </a:rPr>
              <a:t>trás</a:t>
            </a:r>
            <a:r>
              <a:rPr lang="en-US" sz="2800" dirty="0" smtClean="0">
                <a:solidFill>
                  <a:srgbClr val="323330"/>
                </a:solidFill>
              </a:rPr>
              <a:t> la palabra clave </a:t>
            </a:r>
            <a:r>
              <a:rPr lang="en-US" sz="2800" i="1" dirty="0" smtClean="0">
                <a:solidFill>
                  <a:srgbClr val="323330"/>
                </a:solidFill>
              </a:rPr>
              <a:t>function</a:t>
            </a:r>
            <a:r>
              <a:rPr lang="en-US" sz="2800" dirty="0" smtClean="0">
                <a:solidFill>
                  <a:srgbClr val="323330"/>
                </a:solidFill>
              </a:rPr>
              <a:t>.</a:t>
            </a:r>
          </a:p>
          <a:p>
            <a:pPr marL="342900" lvl="1" indent="-342900">
              <a:spcBef>
                <a:spcPts val="1000"/>
              </a:spcBef>
              <a:spcAft>
                <a:spcPts val="600"/>
              </a:spcAft>
            </a:pPr>
            <a:r>
              <a:rPr lang="en-US" sz="2800" dirty="0" smtClean="0">
                <a:solidFill>
                  <a:srgbClr val="323330"/>
                </a:solidFill>
              </a:rPr>
              <a:t>Las </a:t>
            </a:r>
            <a:r>
              <a:rPr lang="en-US" sz="2800" i="1" dirty="0" err="1" smtClean="0">
                <a:solidFill>
                  <a:srgbClr val="323330"/>
                </a:solidFill>
              </a:rPr>
              <a:t>funciones</a:t>
            </a:r>
            <a:r>
              <a:rPr lang="en-US" sz="2800" i="1" dirty="0" smtClean="0">
                <a:solidFill>
                  <a:srgbClr val="323330"/>
                </a:solidFill>
              </a:rPr>
              <a:t> </a:t>
            </a:r>
            <a:r>
              <a:rPr lang="en-US" sz="2800" i="1" dirty="0" err="1" smtClean="0">
                <a:solidFill>
                  <a:srgbClr val="323330"/>
                </a:solidFill>
              </a:rPr>
              <a:t>anónimas</a:t>
            </a:r>
            <a:r>
              <a:rPr lang="en-US" sz="2800" i="1" dirty="0" smtClean="0">
                <a:solidFill>
                  <a:srgbClr val="323330"/>
                </a:solidFill>
              </a:rPr>
              <a:t> </a:t>
            </a:r>
            <a:r>
              <a:rPr lang="en-US" sz="2800" dirty="0" smtClean="0">
                <a:solidFill>
                  <a:srgbClr val="323330"/>
                </a:solidFill>
              </a:rPr>
              <a:t>a </a:t>
            </a:r>
            <a:r>
              <a:rPr lang="en-US" sz="2800" dirty="0" err="1" smtClean="0">
                <a:solidFill>
                  <a:srgbClr val="323330"/>
                </a:solidFill>
              </a:rPr>
              <a:t>veces</a:t>
            </a:r>
            <a:r>
              <a:rPr lang="en-US" sz="2800" dirty="0" smtClean="0">
                <a:solidFill>
                  <a:srgbClr val="323330"/>
                </a:solidFill>
              </a:rPr>
              <a:t> se </a:t>
            </a:r>
            <a:r>
              <a:rPr lang="en-US" sz="2800" dirty="0" err="1" smtClean="0">
                <a:solidFill>
                  <a:srgbClr val="323330"/>
                </a:solidFill>
              </a:rPr>
              <a:t>llaman</a:t>
            </a:r>
            <a:r>
              <a:rPr lang="en-US" sz="2800" dirty="0" smtClean="0">
                <a:solidFill>
                  <a:srgbClr val="323330"/>
                </a:solidFill>
              </a:rPr>
              <a:t> </a:t>
            </a:r>
            <a:r>
              <a:rPr lang="en-US" sz="2800" i="1" dirty="0" err="1" smtClean="0">
                <a:solidFill>
                  <a:srgbClr val="323330"/>
                </a:solidFill>
              </a:rPr>
              <a:t>funciones</a:t>
            </a:r>
            <a:r>
              <a:rPr lang="en-US" sz="2800" i="1" dirty="0" smtClean="0">
                <a:solidFill>
                  <a:srgbClr val="323330"/>
                </a:solidFill>
              </a:rPr>
              <a:t> lambdas</a:t>
            </a:r>
            <a:r>
              <a:rPr lang="en-US" sz="2800" dirty="0" smtClean="0">
                <a:solidFill>
                  <a:srgbClr val="323330"/>
                </a:solidFill>
              </a:rPr>
              <a:t>.</a:t>
            </a:r>
          </a:p>
          <a:p>
            <a:pPr marL="342900" lvl="1" indent="-342900">
              <a:spcBef>
                <a:spcPts val="1000"/>
              </a:spcBef>
              <a:spcAft>
                <a:spcPts val="600"/>
              </a:spcAft>
            </a:pPr>
            <a:r>
              <a:rPr lang="en-US" sz="2800" dirty="0" err="1" smtClean="0">
                <a:solidFill>
                  <a:srgbClr val="323330"/>
                </a:solidFill>
              </a:rPr>
              <a:t>Recordemos</a:t>
            </a:r>
            <a:r>
              <a:rPr lang="en-US" sz="2800" dirty="0" smtClean="0">
                <a:solidFill>
                  <a:srgbClr val="323330"/>
                </a:solidFill>
              </a:rPr>
              <a:t> </a:t>
            </a:r>
            <a:r>
              <a:rPr lang="en-US" sz="2800" dirty="0" err="1" smtClean="0">
                <a:solidFill>
                  <a:srgbClr val="323330"/>
                </a:solidFill>
              </a:rPr>
              <a:t>que</a:t>
            </a:r>
            <a:r>
              <a:rPr lang="en-US" sz="2800" dirty="0" smtClean="0">
                <a:solidFill>
                  <a:srgbClr val="323330"/>
                </a:solidFill>
              </a:rPr>
              <a:t> el </a:t>
            </a:r>
            <a:r>
              <a:rPr lang="en-US" sz="2800" i="1" dirty="0" smtClean="0">
                <a:solidFill>
                  <a:srgbClr val="323330"/>
                </a:solidFill>
              </a:rPr>
              <a:t>hoisting</a:t>
            </a:r>
            <a:r>
              <a:rPr lang="en-US" sz="2800" dirty="0" smtClean="0">
                <a:solidFill>
                  <a:srgbClr val="323330"/>
                </a:solidFill>
              </a:rPr>
              <a:t> </a:t>
            </a:r>
            <a:r>
              <a:rPr lang="en-US" sz="2800" dirty="0" err="1" smtClean="0">
                <a:solidFill>
                  <a:srgbClr val="323330"/>
                </a:solidFill>
              </a:rPr>
              <a:t>sólo</a:t>
            </a:r>
            <a:r>
              <a:rPr lang="en-US" sz="2800" dirty="0" smtClean="0">
                <a:solidFill>
                  <a:srgbClr val="323330"/>
                </a:solidFill>
              </a:rPr>
              <a:t> </a:t>
            </a:r>
            <a:r>
              <a:rPr lang="en-US" sz="2800" dirty="0" err="1" smtClean="0">
                <a:solidFill>
                  <a:srgbClr val="323330"/>
                </a:solidFill>
              </a:rPr>
              <a:t>afecta</a:t>
            </a:r>
            <a:r>
              <a:rPr lang="en-US" sz="2800" dirty="0" smtClean="0">
                <a:solidFill>
                  <a:srgbClr val="323330"/>
                </a:solidFill>
              </a:rPr>
              <a:t> a </a:t>
            </a:r>
            <a:r>
              <a:rPr lang="en-US" sz="2800" dirty="0" err="1" smtClean="0">
                <a:solidFill>
                  <a:srgbClr val="323330"/>
                </a:solidFill>
              </a:rPr>
              <a:t>las</a:t>
            </a:r>
            <a:r>
              <a:rPr lang="en-US" sz="2800" dirty="0" smtClean="0">
                <a:solidFill>
                  <a:srgbClr val="323330"/>
                </a:solidFill>
              </a:rPr>
              <a:t> </a:t>
            </a:r>
            <a:r>
              <a:rPr lang="en-US" sz="2800" i="1" dirty="0" smtClean="0">
                <a:solidFill>
                  <a:srgbClr val="323330"/>
                </a:solidFill>
              </a:rPr>
              <a:t>Function Declarations</a:t>
            </a:r>
            <a:r>
              <a:rPr lang="en-US" sz="2800" dirty="0" smtClean="0">
                <a:solidFill>
                  <a:srgbClr val="323330"/>
                </a:solidFill>
              </a:rPr>
              <a:t>.</a:t>
            </a:r>
            <a:endParaRPr lang="es-ES" sz="2800" dirty="0">
              <a:solidFill>
                <a:srgbClr val="323330"/>
              </a:solidFill>
            </a:endParaRPr>
          </a:p>
          <a:p>
            <a:pPr marL="0" indent="0">
              <a:buNone/>
            </a:pP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858897" y="270933"/>
            <a:ext cx="3362259" cy="572031"/>
          </a:xfrm>
        </p:spPr>
        <p:txBody>
          <a:bodyPr/>
          <a:lstStyle/>
          <a:p>
            <a:r>
              <a:rPr lang="es-ES" dirty="0" smtClean="0"/>
              <a:t>Funciones anónimas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035084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DOM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05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Function Expressions</a:t>
            </a: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858897" y="270933"/>
            <a:ext cx="3362259" cy="572031"/>
          </a:xfrm>
        </p:spPr>
        <p:txBody>
          <a:bodyPr/>
          <a:lstStyle/>
          <a:p>
            <a:r>
              <a:rPr lang="es-ES" dirty="0" smtClean="0"/>
              <a:t>Funciones anónimas</a:t>
            </a:r>
            <a:endParaRPr lang="es-ES" dirty="0"/>
          </a:p>
        </p:txBody>
      </p:sp>
      <p:sp>
        <p:nvSpPr>
          <p:cNvPr id="6" name="TextBox 5"/>
          <p:cNvSpPr txBox="1"/>
          <p:nvPr/>
        </p:nvSpPr>
        <p:spPr>
          <a:xfrm>
            <a:off x="288325" y="1318053"/>
            <a:ext cx="5950860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err="1">
                <a:solidFill>
                  <a:schemeClr val="accent1">
                    <a:lumMod val="75000"/>
                  </a:schemeClr>
                </a:solidFill>
                <a:latin typeface="+mj-lt"/>
              </a:rPr>
              <a:t>if</a:t>
            </a:r>
            <a:r>
              <a:rPr lang="es-ES" sz="24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sz="2400" dirty="0">
                <a:solidFill>
                  <a:srgbClr val="323330"/>
                </a:solidFill>
                <a:latin typeface="+mj-lt"/>
              </a:rPr>
              <a:t>(</a:t>
            </a:r>
            <a:r>
              <a:rPr lang="es-ES" sz="24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true</a:t>
            </a:r>
            <a:r>
              <a:rPr lang="es-ES" sz="2400" dirty="0">
                <a:solidFill>
                  <a:srgbClr val="323330"/>
                </a:solidFill>
                <a:latin typeface="+mj-lt"/>
              </a:rPr>
              <a:t>) </a:t>
            </a:r>
            <a:r>
              <a:rPr lang="es-ES" sz="2400" dirty="0" smtClean="0">
                <a:solidFill>
                  <a:srgbClr val="323330"/>
                </a:solidFill>
                <a:latin typeface="+mj-lt"/>
              </a:rPr>
              <a:t>{</a:t>
            </a:r>
            <a:br>
              <a:rPr lang="es-ES" sz="2400" dirty="0" smtClean="0">
                <a:solidFill>
                  <a:srgbClr val="323330"/>
                </a:solidFill>
                <a:latin typeface="+mj-lt"/>
              </a:rPr>
            </a:br>
            <a:r>
              <a:rPr lang="es-ES" sz="2400" dirty="0" smtClean="0">
                <a:solidFill>
                  <a:srgbClr val="323330"/>
                </a:solidFill>
                <a:latin typeface="+mj-lt"/>
              </a:rPr>
              <a:t>    </a:t>
            </a:r>
            <a:r>
              <a:rPr lang="es-ES" sz="2400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function</a:t>
            </a:r>
            <a:r>
              <a:rPr lang="es-ES" sz="24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sz="2400" dirty="0" err="1">
                <a:solidFill>
                  <a:srgbClr val="323330"/>
                </a:solidFill>
                <a:latin typeface="+mj-lt"/>
              </a:rPr>
              <a:t>getGame</a:t>
            </a:r>
            <a:r>
              <a:rPr lang="es-ES" sz="2400" dirty="0">
                <a:solidFill>
                  <a:srgbClr val="323330"/>
                </a:solidFill>
                <a:latin typeface="+mj-lt"/>
              </a:rPr>
              <a:t>() </a:t>
            </a:r>
            <a:r>
              <a:rPr lang="es-ES" sz="2400" dirty="0" smtClean="0">
                <a:solidFill>
                  <a:srgbClr val="323330"/>
                </a:solidFill>
                <a:latin typeface="+mj-lt"/>
              </a:rPr>
              <a:t>{</a:t>
            </a:r>
            <a:br>
              <a:rPr lang="es-ES" sz="2400" dirty="0" smtClean="0">
                <a:solidFill>
                  <a:srgbClr val="323330"/>
                </a:solidFill>
                <a:latin typeface="+mj-lt"/>
              </a:rPr>
            </a:br>
            <a:r>
              <a:rPr lang="es-ES" sz="2400" dirty="0" smtClean="0">
                <a:solidFill>
                  <a:srgbClr val="323330"/>
                </a:solidFill>
                <a:latin typeface="+mj-lt"/>
              </a:rPr>
              <a:t>       </a:t>
            </a:r>
            <a:r>
              <a:rPr lang="es-ES" sz="2400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return</a:t>
            </a:r>
            <a:r>
              <a:rPr lang="es-ES" sz="24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sz="2400" dirty="0">
                <a:solidFill>
                  <a:srgbClr val="323330"/>
                </a:solidFill>
                <a:latin typeface="+mj-lt"/>
              </a:rPr>
              <a:t>(</a:t>
            </a:r>
            <a:r>
              <a:rPr lang="es-ES" sz="2400" dirty="0">
                <a:solidFill>
                  <a:srgbClr val="C00000"/>
                </a:solidFill>
                <a:latin typeface="+mj-lt"/>
              </a:rPr>
              <a:t>'</a:t>
            </a:r>
            <a:r>
              <a:rPr lang="es-ES" sz="2400" dirty="0" err="1">
                <a:solidFill>
                  <a:srgbClr val="C00000"/>
                </a:solidFill>
                <a:latin typeface="+mj-lt"/>
              </a:rPr>
              <a:t>Livingstone</a:t>
            </a:r>
            <a:r>
              <a:rPr lang="es-ES" sz="2400" dirty="0">
                <a:solidFill>
                  <a:srgbClr val="C00000"/>
                </a:solidFill>
                <a:latin typeface="+mj-lt"/>
              </a:rPr>
              <a:t> supongo</a:t>
            </a:r>
            <a:r>
              <a:rPr lang="es-ES" sz="2400" dirty="0" smtClean="0">
                <a:solidFill>
                  <a:srgbClr val="C00000"/>
                </a:solidFill>
                <a:latin typeface="+mj-lt"/>
              </a:rPr>
              <a:t>'</a:t>
            </a:r>
            <a:r>
              <a:rPr lang="es-ES" sz="2400" dirty="0" smtClean="0">
                <a:solidFill>
                  <a:srgbClr val="323330"/>
                </a:solidFill>
                <a:latin typeface="+mj-lt"/>
              </a:rPr>
              <a:t>);</a:t>
            </a:r>
            <a:br>
              <a:rPr lang="es-ES" sz="2400" dirty="0" smtClean="0">
                <a:solidFill>
                  <a:srgbClr val="323330"/>
                </a:solidFill>
                <a:latin typeface="+mj-lt"/>
              </a:rPr>
            </a:br>
            <a:r>
              <a:rPr lang="es-ES" sz="2400" dirty="0" smtClean="0">
                <a:solidFill>
                  <a:srgbClr val="323330"/>
                </a:solidFill>
                <a:latin typeface="+mj-lt"/>
              </a:rPr>
              <a:t>    }</a:t>
            </a:r>
            <a:br>
              <a:rPr lang="es-ES" sz="2400" dirty="0" smtClean="0">
                <a:solidFill>
                  <a:srgbClr val="323330"/>
                </a:solidFill>
                <a:latin typeface="+mj-lt"/>
              </a:rPr>
            </a:br>
            <a:r>
              <a:rPr lang="es-ES" sz="2400" dirty="0" smtClean="0">
                <a:solidFill>
                  <a:srgbClr val="323330"/>
                </a:solidFill>
                <a:latin typeface="+mj-lt"/>
              </a:rPr>
              <a:t>} </a:t>
            </a:r>
            <a:r>
              <a:rPr lang="es-ES" sz="2400" dirty="0" err="1">
                <a:solidFill>
                  <a:schemeClr val="accent1">
                    <a:lumMod val="75000"/>
                  </a:schemeClr>
                </a:solidFill>
                <a:latin typeface="+mj-lt"/>
              </a:rPr>
              <a:t>else</a:t>
            </a:r>
            <a:r>
              <a:rPr lang="es-ES" sz="24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sz="2400" dirty="0" smtClean="0">
                <a:solidFill>
                  <a:srgbClr val="323330"/>
                </a:solidFill>
                <a:latin typeface="+mj-lt"/>
              </a:rPr>
              <a:t>{</a:t>
            </a:r>
            <a:br>
              <a:rPr lang="es-ES" sz="2400" dirty="0" smtClean="0">
                <a:solidFill>
                  <a:srgbClr val="323330"/>
                </a:solidFill>
                <a:latin typeface="+mj-lt"/>
              </a:rPr>
            </a:br>
            <a:r>
              <a:rPr lang="es-ES" sz="2400" dirty="0" smtClean="0">
                <a:solidFill>
                  <a:srgbClr val="323330"/>
                </a:solidFill>
                <a:latin typeface="+mj-lt"/>
              </a:rPr>
              <a:t>    </a:t>
            </a:r>
            <a:r>
              <a:rPr lang="es-ES" sz="2400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function</a:t>
            </a:r>
            <a:r>
              <a:rPr lang="es-ES" sz="24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sz="2400" dirty="0" err="1">
                <a:solidFill>
                  <a:srgbClr val="323330"/>
                </a:solidFill>
                <a:latin typeface="+mj-lt"/>
              </a:rPr>
              <a:t>getGame</a:t>
            </a:r>
            <a:r>
              <a:rPr lang="es-ES" sz="2400" dirty="0">
                <a:solidFill>
                  <a:srgbClr val="323330"/>
                </a:solidFill>
                <a:latin typeface="+mj-lt"/>
              </a:rPr>
              <a:t>() </a:t>
            </a:r>
            <a:r>
              <a:rPr lang="es-ES" sz="2400" dirty="0" smtClean="0">
                <a:solidFill>
                  <a:srgbClr val="323330"/>
                </a:solidFill>
                <a:latin typeface="+mj-lt"/>
              </a:rPr>
              <a:t>{</a:t>
            </a:r>
            <a:br>
              <a:rPr lang="es-ES" sz="2400" dirty="0" smtClean="0">
                <a:solidFill>
                  <a:srgbClr val="323330"/>
                </a:solidFill>
                <a:latin typeface="+mj-lt"/>
              </a:rPr>
            </a:br>
            <a:r>
              <a:rPr lang="es-ES" sz="2400" dirty="0" smtClean="0">
                <a:solidFill>
                  <a:srgbClr val="323330"/>
                </a:solidFill>
                <a:latin typeface="+mj-lt"/>
              </a:rPr>
              <a:t>        </a:t>
            </a:r>
            <a:r>
              <a:rPr lang="es-ES" sz="2400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return</a:t>
            </a:r>
            <a:r>
              <a:rPr lang="es-ES" sz="24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sz="2400" dirty="0">
                <a:solidFill>
                  <a:srgbClr val="323330"/>
                </a:solidFill>
                <a:latin typeface="+mj-lt"/>
              </a:rPr>
              <a:t>(</a:t>
            </a:r>
            <a:r>
              <a:rPr lang="es-ES" sz="2400" dirty="0">
                <a:solidFill>
                  <a:srgbClr val="C00000"/>
                </a:solidFill>
                <a:latin typeface="+mj-lt"/>
              </a:rPr>
              <a:t>'</a:t>
            </a:r>
            <a:r>
              <a:rPr lang="es-ES" sz="2400" dirty="0" err="1">
                <a:solidFill>
                  <a:srgbClr val="C00000"/>
                </a:solidFill>
                <a:latin typeface="+mj-lt"/>
              </a:rPr>
              <a:t>Joust</a:t>
            </a:r>
            <a:r>
              <a:rPr lang="es-ES" sz="2400" dirty="0" smtClean="0">
                <a:solidFill>
                  <a:srgbClr val="C00000"/>
                </a:solidFill>
                <a:latin typeface="+mj-lt"/>
              </a:rPr>
              <a:t>'</a:t>
            </a:r>
            <a:r>
              <a:rPr lang="es-ES" sz="2400" dirty="0" smtClean="0">
                <a:solidFill>
                  <a:srgbClr val="323330"/>
                </a:solidFill>
                <a:latin typeface="+mj-lt"/>
              </a:rPr>
              <a:t>);</a:t>
            </a:r>
            <a:br>
              <a:rPr lang="es-ES" sz="2400" dirty="0" smtClean="0">
                <a:solidFill>
                  <a:srgbClr val="323330"/>
                </a:solidFill>
                <a:latin typeface="+mj-lt"/>
              </a:rPr>
            </a:br>
            <a:r>
              <a:rPr lang="es-ES" sz="2400" dirty="0" smtClean="0">
                <a:solidFill>
                  <a:srgbClr val="323330"/>
                </a:solidFill>
                <a:latin typeface="+mj-lt"/>
              </a:rPr>
              <a:t>    }</a:t>
            </a:r>
            <a:br>
              <a:rPr lang="es-ES" sz="2400" dirty="0" smtClean="0">
                <a:solidFill>
                  <a:srgbClr val="323330"/>
                </a:solidFill>
                <a:latin typeface="+mj-lt"/>
              </a:rPr>
            </a:br>
            <a:r>
              <a:rPr lang="es-ES" sz="2400" dirty="0" smtClean="0">
                <a:solidFill>
                  <a:srgbClr val="323330"/>
                </a:solidFill>
                <a:latin typeface="+mj-lt"/>
              </a:rPr>
              <a:t>}</a:t>
            </a:r>
            <a:endParaRPr lang="es-ES" sz="2400" dirty="0">
              <a:solidFill>
                <a:srgbClr val="323330"/>
              </a:solidFill>
              <a:latin typeface="+mj-lt"/>
            </a:endParaRPr>
          </a:p>
          <a:p>
            <a:r>
              <a:rPr lang="es-ES" sz="2400" dirty="0" err="1">
                <a:solidFill>
                  <a:srgbClr val="323330"/>
                </a:solidFill>
                <a:latin typeface="+mj-lt"/>
              </a:rPr>
              <a:t>getGame</a:t>
            </a:r>
            <a:r>
              <a:rPr lang="es-ES" sz="2400" dirty="0">
                <a:solidFill>
                  <a:srgbClr val="323330"/>
                </a:solidFill>
                <a:latin typeface="+mj-lt"/>
              </a:rPr>
              <a:t>(); </a:t>
            </a:r>
            <a:r>
              <a:rPr lang="es-ES" sz="2400" dirty="0" smtClean="0">
                <a:solidFill>
                  <a:srgbClr val="323330"/>
                </a:solidFill>
                <a:latin typeface="+mj-lt"/>
              </a:rPr>
              <a:t/>
            </a:r>
            <a:br>
              <a:rPr lang="es-ES" sz="2400" dirty="0" smtClean="0">
                <a:solidFill>
                  <a:srgbClr val="323330"/>
                </a:solidFill>
                <a:latin typeface="+mj-lt"/>
              </a:rPr>
            </a:br>
            <a:r>
              <a:rPr lang="es-ES" sz="2400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//el resultado variará en función del navegador</a:t>
            </a:r>
          </a:p>
          <a:p>
            <a:r>
              <a:rPr lang="es-ES" sz="2400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//NO HACER ESTO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985686" y="1318053"/>
            <a:ext cx="4498539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smtClean="0">
                <a:solidFill>
                  <a:srgbClr val="323330"/>
                </a:solidFill>
                <a:latin typeface="+mj-lt"/>
              </a:rPr>
              <a:t>var </a:t>
            </a:r>
            <a:r>
              <a:rPr lang="es-ES" sz="2400" dirty="0" err="1" smtClean="0">
                <a:solidFill>
                  <a:srgbClr val="323330"/>
                </a:solidFill>
                <a:latin typeface="+mj-lt"/>
              </a:rPr>
              <a:t>getGame</a:t>
            </a:r>
            <a:r>
              <a:rPr lang="es-ES" sz="2400" dirty="0" smtClean="0">
                <a:solidFill>
                  <a:srgbClr val="323330"/>
                </a:solidFill>
                <a:latin typeface="+mj-lt"/>
              </a:rPr>
              <a:t>;</a:t>
            </a:r>
            <a:br>
              <a:rPr lang="es-ES" sz="2400" dirty="0" smtClean="0">
                <a:solidFill>
                  <a:srgbClr val="323330"/>
                </a:solidFill>
                <a:latin typeface="+mj-lt"/>
              </a:rPr>
            </a:br>
            <a:r>
              <a:rPr lang="es-ES" sz="2400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if</a:t>
            </a:r>
            <a:r>
              <a:rPr lang="es-ES" sz="24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sz="2400" dirty="0">
                <a:solidFill>
                  <a:srgbClr val="323330"/>
                </a:solidFill>
                <a:latin typeface="+mj-lt"/>
              </a:rPr>
              <a:t>(</a:t>
            </a:r>
            <a:r>
              <a:rPr lang="es-ES" sz="24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true</a:t>
            </a:r>
            <a:r>
              <a:rPr lang="es-ES" sz="2400" dirty="0">
                <a:solidFill>
                  <a:srgbClr val="323330"/>
                </a:solidFill>
                <a:latin typeface="+mj-lt"/>
              </a:rPr>
              <a:t>) </a:t>
            </a:r>
            <a:r>
              <a:rPr lang="es-ES" sz="2400" dirty="0" smtClean="0">
                <a:solidFill>
                  <a:srgbClr val="323330"/>
                </a:solidFill>
                <a:latin typeface="+mj-lt"/>
              </a:rPr>
              <a:t>{</a:t>
            </a:r>
            <a:br>
              <a:rPr lang="es-ES" sz="2400" dirty="0" smtClean="0">
                <a:solidFill>
                  <a:srgbClr val="323330"/>
                </a:solidFill>
                <a:latin typeface="+mj-lt"/>
              </a:rPr>
            </a:br>
            <a:r>
              <a:rPr lang="es-ES" sz="2400" dirty="0" smtClean="0">
                <a:solidFill>
                  <a:srgbClr val="323330"/>
                </a:solidFill>
                <a:latin typeface="+mj-lt"/>
              </a:rPr>
              <a:t>    </a:t>
            </a:r>
            <a:r>
              <a:rPr lang="es-ES" sz="2400" dirty="0" err="1" smtClean="0">
                <a:solidFill>
                  <a:srgbClr val="323330"/>
                </a:solidFill>
                <a:latin typeface="+mj-lt"/>
              </a:rPr>
              <a:t>getGame</a:t>
            </a:r>
            <a:r>
              <a:rPr lang="es-ES" sz="2400" dirty="0" smtClean="0">
                <a:solidFill>
                  <a:srgbClr val="323330"/>
                </a:solidFill>
                <a:latin typeface="+mj-lt"/>
              </a:rPr>
              <a:t> </a:t>
            </a:r>
            <a:r>
              <a:rPr lang="es-ES" sz="2400" dirty="0">
                <a:solidFill>
                  <a:srgbClr val="323330"/>
                </a:solidFill>
                <a:latin typeface="+mj-lt"/>
              </a:rPr>
              <a:t>= </a:t>
            </a:r>
            <a:r>
              <a:rPr lang="es-ES" sz="2400" dirty="0" err="1">
                <a:solidFill>
                  <a:schemeClr val="accent1">
                    <a:lumMod val="75000"/>
                  </a:schemeClr>
                </a:solidFill>
                <a:latin typeface="+mj-lt"/>
              </a:rPr>
              <a:t>function</a:t>
            </a:r>
            <a:r>
              <a:rPr lang="es-ES" sz="24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sz="2400" dirty="0">
                <a:solidFill>
                  <a:srgbClr val="323330"/>
                </a:solidFill>
                <a:latin typeface="+mj-lt"/>
              </a:rPr>
              <a:t>() </a:t>
            </a:r>
            <a:r>
              <a:rPr lang="es-ES" sz="2400" dirty="0" smtClean="0">
                <a:solidFill>
                  <a:srgbClr val="323330"/>
                </a:solidFill>
                <a:latin typeface="+mj-lt"/>
              </a:rPr>
              <a:t>{</a:t>
            </a:r>
            <a:br>
              <a:rPr lang="es-ES" sz="2400" dirty="0" smtClean="0">
                <a:solidFill>
                  <a:srgbClr val="323330"/>
                </a:solidFill>
                <a:latin typeface="+mj-lt"/>
              </a:rPr>
            </a:br>
            <a:r>
              <a:rPr lang="es-ES" sz="2400" dirty="0" smtClean="0">
                <a:solidFill>
                  <a:srgbClr val="323330"/>
                </a:solidFill>
                <a:latin typeface="+mj-lt"/>
              </a:rPr>
              <a:t>        </a:t>
            </a:r>
            <a:r>
              <a:rPr lang="es-ES" sz="2400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return</a:t>
            </a:r>
            <a:r>
              <a:rPr lang="es-ES" sz="24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sz="2400" dirty="0">
                <a:solidFill>
                  <a:srgbClr val="323330"/>
                </a:solidFill>
                <a:latin typeface="+mj-lt"/>
              </a:rPr>
              <a:t>(</a:t>
            </a:r>
            <a:r>
              <a:rPr lang="es-ES" sz="2400" dirty="0">
                <a:solidFill>
                  <a:srgbClr val="C00000"/>
                </a:solidFill>
                <a:latin typeface="+mj-lt"/>
              </a:rPr>
              <a:t>'</a:t>
            </a:r>
            <a:r>
              <a:rPr lang="es-ES" sz="2400" dirty="0" err="1">
                <a:solidFill>
                  <a:srgbClr val="C00000"/>
                </a:solidFill>
                <a:latin typeface="+mj-lt"/>
              </a:rPr>
              <a:t>Livingstone</a:t>
            </a:r>
            <a:r>
              <a:rPr lang="es-ES" sz="2400" dirty="0">
                <a:solidFill>
                  <a:srgbClr val="C00000"/>
                </a:solidFill>
                <a:latin typeface="+mj-lt"/>
              </a:rPr>
              <a:t> supongo</a:t>
            </a:r>
            <a:r>
              <a:rPr lang="es-ES" sz="2400" dirty="0" smtClean="0">
                <a:solidFill>
                  <a:srgbClr val="C00000"/>
                </a:solidFill>
                <a:latin typeface="+mj-lt"/>
              </a:rPr>
              <a:t>'</a:t>
            </a:r>
            <a:r>
              <a:rPr lang="es-ES" sz="2400" dirty="0" smtClean="0">
                <a:solidFill>
                  <a:srgbClr val="323330"/>
                </a:solidFill>
                <a:latin typeface="+mj-lt"/>
              </a:rPr>
              <a:t>);</a:t>
            </a:r>
            <a:br>
              <a:rPr lang="es-ES" sz="2400" dirty="0" smtClean="0">
                <a:solidFill>
                  <a:srgbClr val="323330"/>
                </a:solidFill>
                <a:latin typeface="+mj-lt"/>
              </a:rPr>
            </a:br>
            <a:r>
              <a:rPr lang="es-ES" sz="2400" dirty="0" smtClean="0">
                <a:solidFill>
                  <a:srgbClr val="323330"/>
                </a:solidFill>
                <a:latin typeface="+mj-lt"/>
              </a:rPr>
              <a:t>    };</a:t>
            </a:r>
            <a:br>
              <a:rPr lang="es-ES" sz="2400" dirty="0" smtClean="0">
                <a:solidFill>
                  <a:srgbClr val="323330"/>
                </a:solidFill>
                <a:latin typeface="+mj-lt"/>
              </a:rPr>
            </a:br>
            <a:r>
              <a:rPr lang="es-ES" sz="2400" dirty="0" smtClean="0">
                <a:solidFill>
                  <a:srgbClr val="323330"/>
                </a:solidFill>
                <a:latin typeface="+mj-lt"/>
              </a:rPr>
              <a:t>} </a:t>
            </a:r>
            <a:r>
              <a:rPr lang="es-ES" sz="2400" dirty="0" err="1">
                <a:solidFill>
                  <a:schemeClr val="accent1">
                    <a:lumMod val="75000"/>
                  </a:schemeClr>
                </a:solidFill>
                <a:latin typeface="+mj-lt"/>
              </a:rPr>
              <a:t>else</a:t>
            </a:r>
            <a:r>
              <a:rPr lang="es-ES" sz="24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sz="2400" dirty="0" smtClean="0">
                <a:solidFill>
                  <a:srgbClr val="323330"/>
                </a:solidFill>
                <a:latin typeface="+mj-lt"/>
              </a:rPr>
              <a:t>{</a:t>
            </a:r>
            <a:br>
              <a:rPr lang="es-ES" sz="2400" dirty="0" smtClean="0">
                <a:solidFill>
                  <a:srgbClr val="323330"/>
                </a:solidFill>
                <a:latin typeface="+mj-lt"/>
              </a:rPr>
            </a:br>
            <a:r>
              <a:rPr lang="es-ES" sz="2400" dirty="0" smtClean="0">
                <a:solidFill>
                  <a:srgbClr val="323330"/>
                </a:solidFill>
                <a:latin typeface="+mj-lt"/>
              </a:rPr>
              <a:t>    </a:t>
            </a:r>
            <a:r>
              <a:rPr lang="es-ES" sz="2400" dirty="0" err="1" smtClean="0">
                <a:solidFill>
                  <a:srgbClr val="323330"/>
                </a:solidFill>
                <a:latin typeface="+mj-lt"/>
              </a:rPr>
              <a:t>getGame</a:t>
            </a:r>
            <a:r>
              <a:rPr lang="es-ES" sz="2400" dirty="0" smtClean="0">
                <a:solidFill>
                  <a:srgbClr val="323330"/>
                </a:solidFill>
                <a:latin typeface="+mj-lt"/>
              </a:rPr>
              <a:t> </a:t>
            </a:r>
            <a:r>
              <a:rPr lang="es-ES" sz="2400" dirty="0">
                <a:solidFill>
                  <a:srgbClr val="323330"/>
                </a:solidFill>
                <a:latin typeface="+mj-lt"/>
              </a:rPr>
              <a:t>= </a:t>
            </a:r>
            <a:r>
              <a:rPr lang="es-ES" sz="2400" dirty="0" err="1">
                <a:solidFill>
                  <a:schemeClr val="accent1">
                    <a:lumMod val="75000"/>
                  </a:schemeClr>
                </a:solidFill>
                <a:latin typeface="+mj-lt"/>
              </a:rPr>
              <a:t>function</a:t>
            </a:r>
            <a:r>
              <a:rPr lang="es-ES" sz="24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sz="2400" dirty="0">
                <a:solidFill>
                  <a:srgbClr val="323330"/>
                </a:solidFill>
                <a:latin typeface="+mj-lt"/>
              </a:rPr>
              <a:t>() </a:t>
            </a:r>
            <a:r>
              <a:rPr lang="es-ES" sz="2400" dirty="0" smtClean="0">
                <a:solidFill>
                  <a:srgbClr val="323330"/>
                </a:solidFill>
                <a:latin typeface="+mj-lt"/>
              </a:rPr>
              <a:t>{</a:t>
            </a:r>
            <a:br>
              <a:rPr lang="es-ES" sz="2400" dirty="0" smtClean="0">
                <a:solidFill>
                  <a:srgbClr val="323330"/>
                </a:solidFill>
                <a:latin typeface="+mj-lt"/>
              </a:rPr>
            </a:br>
            <a:r>
              <a:rPr lang="es-ES" sz="2400" dirty="0" smtClean="0">
                <a:solidFill>
                  <a:srgbClr val="323330"/>
                </a:solidFill>
                <a:latin typeface="+mj-lt"/>
              </a:rPr>
              <a:t>        </a:t>
            </a:r>
            <a:r>
              <a:rPr lang="es-ES" sz="2400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return</a:t>
            </a:r>
            <a:r>
              <a:rPr lang="es-ES" sz="24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sz="2400" dirty="0">
                <a:solidFill>
                  <a:srgbClr val="323330"/>
                </a:solidFill>
                <a:latin typeface="+mj-lt"/>
              </a:rPr>
              <a:t>(</a:t>
            </a:r>
            <a:r>
              <a:rPr lang="es-ES" sz="2400" dirty="0">
                <a:solidFill>
                  <a:srgbClr val="C00000"/>
                </a:solidFill>
                <a:latin typeface="+mj-lt"/>
              </a:rPr>
              <a:t>'</a:t>
            </a:r>
            <a:r>
              <a:rPr lang="es-ES" sz="2400" dirty="0" err="1">
                <a:solidFill>
                  <a:srgbClr val="C00000"/>
                </a:solidFill>
                <a:latin typeface="+mj-lt"/>
              </a:rPr>
              <a:t>Joust</a:t>
            </a:r>
            <a:r>
              <a:rPr lang="es-ES" sz="2400" dirty="0" smtClean="0">
                <a:solidFill>
                  <a:srgbClr val="C00000"/>
                </a:solidFill>
                <a:latin typeface="+mj-lt"/>
              </a:rPr>
              <a:t>'</a:t>
            </a:r>
            <a:r>
              <a:rPr lang="es-ES" sz="2400" dirty="0" smtClean="0">
                <a:solidFill>
                  <a:srgbClr val="323330"/>
                </a:solidFill>
                <a:latin typeface="+mj-lt"/>
              </a:rPr>
              <a:t>);</a:t>
            </a:r>
            <a:br>
              <a:rPr lang="es-ES" sz="2400" dirty="0" smtClean="0">
                <a:solidFill>
                  <a:srgbClr val="323330"/>
                </a:solidFill>
                <a:latin typeface="+mj-lt"/>
              </a:rPr>
            </a:br>
            <a:r>
              <a:rPr lang="es-ES" sz="2400" dirty="0" smtClean="0">
                <a:solidFill>
                  <a:srgbClr val="323330"/>
                </a:solidFill>
                <a:latin typeface="+mj-lt"/>
              </a:rPr>
              <a:t>    };</a:t>
            </a:r>
            <a:br>
              <a:rPr lang="es-ES" sz="2400" dirty="0" smtClean="0">
                <a:solidFill>
                  <a:srgbClr val="323330"/>
                </a:solidFill>
                <a:latin typeface="+mj-lt"/>
              </a:rPr>
            </a:br>
            <a:r>
              <a:rPr lang="es-ES" sz="2400" dirty="0" smtClean="0">
                <a:solidFill>
                  <a:srgbClr val="323330"/>
                </a:solidFill>
                <a:latin typeface="+mj-lt"/>
              </a:rPr>
              <a:t>}</a:t>
            </a:r>
            <a:endParaRPr lang="es-ES" sz="2400" dirty="0">
              <a:solidFill>
                <a:srgbClr val="323330"/>
              </a:solidFill>
              <a:latin typeface="+mj-lt"/>
            </a:endParaRPr>
          </a:p>
          <a:p>
            <a:r>
              <a:rPr lang="es-ES" sz="2400" dirty="0" err="1">
                <a:solidFill>
                  <a:srgbClr val="323330"/>
                </a:solidFill>
                <a:latin typeface="+mj-lt"/>
              </a:rPr>
              <a:t>getGame</a:t>
            </a:r>
            <a:r>
              <a:rPr lang="es-ES" sz="2400" dirty="0">
                <a:solidFill>
                  <a:srgbClr val="323330"/>
                </a:solidFill>
                <a:latin typeface="+mj-lt"/>
              </a:rPr>
              <a:t>(); </a:t>
            </a:r>
            <a:r>
              <a:rPr lang="es-ES" sz="2400" dirty="0" smtClean="0">
                <a:solidFill>
                  <a:srgbClr val="323330"/>
                </a:solidFill>
                <a:latin typeface="+mj-lt"/>
              </a:rPr>
              <a:t> </a:t>
            </a:r>
            <a:r>
              <a:rPr lang="es-ES" sz="2400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</a:t>
            </a:r>
            <a:r>
              <a:rPr lang="es-ES" sz="2400" dirty="0" err="1">
                <a:solidFill>
                  <a:schemeClr val="accent6">
                    <a:lumMod val="75000"/>
                  </a:schemeClr>
                </a:solidFill>
                <a:latin typeface="+mj-lt"/>
              </a:rPr>
              <a:t>Livingstone</a:t>
            </a:r>
            <a:r>
              <a:rPr lang="es-ES" sz="2400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 supongo</a:t>
            </a:r>
            <a:endParaRPr lang="es-ES" sz="2400" dirty="0" smtClean="0">
              <a:solidFill>
                <a:schemeClr val="accent6">
                  <a:lumMod val="7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22455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Function Expressions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lvl="1" indent="-342900">
              <a:spcBef>
                <a:spcPts val="1000"/>
              </a:spcBef>
            </a:pPr>
            <a:r>
              <a:rPr lang="es-ES" sz="2800" dirty="0" smtClean="0">
                <a:solidFill>
                  <a:srgbClr val="323330"/>
                </a:solidFill>
              </a:rPr>
              <a:t>El término </a:t>
            </a:r>
            <a:r>
              <a:rPr lang="es-ES" sz="2800" i="1" dirty="0" smtClean="0">
                <a:solidFill>
                  <a:srgbClr val="323330"/>
                </a:solidFill>
              </a:rPr>
              <a:t>closure</a:t>
            </a:r>
            <a:r>
              <a:rPr lang="es-ES" sz="2800" dirty="0" smtClean="0">
                <a:solidFill>
                  <a:srgbClr val="323330"/>
                </a:solidFill>
              </a:rPr>
              <a:t> y </a:t>
            </a:r>
            <a:r>
              <a:rPr lang="es-ES" sz="2800" i="1" dirty="0" smtClean="0">
                <a:solidFill>
                  <a:srgbClr val="323330"/>
                </a:solidFill>
              </a:rPr>
              <a:t>función anónima </a:t>
            </a:r>
            <a:r>
              <a:rPr lang="es-ES" sz="2800" dirty="0" smtClean="0">
                <a:solidFill>
                  <a:srgbClr val="323330"/>
                </a:solidFill>
              </a:rPr>
              <a:t>a veces se usan incorrectamente como sinónimos.</a:t>
            </a:r>
          </a:p>
          <a:p>
            <a:pPr marL="342900" lvl="1" indent="-342900">
              <a:spcBef>
                <a:spcPts val="1000"/>
              </a:spcBef>
            </a:pPr>
            <a:r>
              <a:rPr lang="es-ES" sz="2800" dirty="0" smtClean="0">
                <a:solidFill>
                  <a:srgbClr val="323330"/>
                </a:solidFill>
              </a:rPr>
              <a:t>Recordemos que una </a:t>
            </a:r>
            <a:r>
              <a:rPr lang="es-ES" sz="2800" i="1" dirty="0" smtClean="0">
                <a:solidFill>
                  <a:srgbClr val="323330"/>
                </a:solidFill>
              </a:rPr>
              <a:t>closure</a:t>
            </a:r>
            <a:r>
              <a:rPr lang="es-ES" sz="2800" dirty="0" smtClean="0">
                <a:solidFill>
                  <a:srgbClr val="323330"/>
                </a:solidFill>
              </a:rPr>
              <a:t> es una función que tiene acceso a variables del </a:t>
            </a:r>
            <a:r>
              <a:rPr lang="es-ES" sz="2800" i="1" dirty="0" smtClean="0">
                <a:solidFill>
                  <a:srgbClr val="323330"/>
                </a:solidFill>
              </a:rPr>
              <a:t>scope</a:t>
            </a:r>
            <a:r>
              <a:rPr lang="es-ES" sz="2800" dirty="0" smtClean="0">
                <a:solidFill>
                  <a:srgbClr val="323330"/>
                </a:solidFill>
              </a:rPr>
              <a:t> de otra función.</a:t>
            </a:r>
          </a:p>
          <a:p>
            <a:pPr marL="342900" lvl="1" indent="-342900">
              <a:spcBef>
                <a:spcPts val="1000"/>
              </a:spcBef>
            </a:pPr>
            <a:r>
              <a:rPr lang="es-ES" sz="2800" dirty="0" smtClean="0">
                <a:solidFill>
                  <a:srgbClr val="323330"/>
                </a:solidFill>
              </a:rPr>
              <a:t>Esto se logra habitualmente anidando funciones.</a:t>
            </a:r>
            <a:endParaRPr lang="es-ES" sz="1400" dirty="0" smtClean="0">
              <a:solidFill>
                <a:srgbClr val="323330"/>
              </a:solidFill>
            </a:endParaRPr>
          </a:p>
          <a:p>
            <a:pPr marL="342900" lvl="1" indent="-342900">
              <a:spcBef>
                <a:spcPts val="1000"/>
              </a:spcBef>
              <a:spcAft>
                <a:spcPts val="600"/>
              </a:spcAft>
            </a:pPr>
            <a:endParaRPr lang="es-ES" sz="2800" dirty="0">
              <a:solidFill>
                <a:srgbClr val="323330"/>
              </a:solidFill>
            </a:endParaRPr>
          </a:p>
          <a:p>
            <a:pPr marL="0" indent="0">
              <a:buNone/>
            </a:pP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858897" y="270933"/>
            <a:ext cx="3362259" cy="572031"/>
          </a:xfrm>
        </p:spPr>
        <p:txBody>
          <a:bodyPr/>
          <a:lstStyle/>
          <a:p>
            <a:r>
              <a:rPr lang="es-ES" dirty="0" smtClean="0"/>
              <a:t>Closures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75709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Function Expressions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lvl="1" indent="0">
              <a:spcBef>
                <a:spcPts val="1000"/>
              </a:spcBef>
              <a:spcAft>
                <a:spcPts val="600"/>
              </a:spcAft>
              <a:buNone/>
            </a:pPr>
            <a:r>
              <a:rPr lang="es-ES" sz="2000" dirty="0" err="1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s-ES" sz="20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sz="2000" dirty="0" err="1">
                <a:solidFill>
                  <a:srgbClr val="323330"/>
                </a:solidFill>
              </a:rPr>
              <a:t>createComparisonFunction</a:t>
            </a:r>
            <a:r>
              <a:rPr lang="es-ES" sz="2000" dirty="0">
                <a:solidFill>
                  <a:srgbClr val="323330"/>
                </a:solidFill>
              </a:rPr>
              <a:t>(</a:t>
            </a:r>
            <a:r>
              <a:rPr lang="es-ES" sz="2000" dirty="0" err="1">
                <a:solidFill>
                  <a:srgbClr val="323330"/>
                </a:solidFill>
              </a:rPr>
              <a:t>propertyName</a:t>
            </a:r>
            <a:r>
              <a:rPr lang="es-ES" sz="2000" dirty="0">
                <a:solidFill>
                  <a:srgbClr val="323330"/>
                </a:solidFill>
              </a:rPr>
              <a:t>) {</a:t>
            </a:r>
            <a:br>
              <a:rPr lang="es-ES" sz="2000" dirty="0">
                <a:solidFill>
                  <a:srgbClr val="323330"/>
                </a:solidFill>
              </a:rPr>
            </a:br>
            <a:r>
              <a:rPr lang="es-ES" sz="2000" dirty="0">
                <a:solidFill>
                  <a:srgbClr val="323330"/>
                </a:solidFill>
              </a:rPr>
              <a:t>    </a:t>
            </a:r>
            <a:r>
              <a:rPr lang="es-ES" sz="2000" dirty="0" err="1">
                <a:solidFill>
                  <a:schemeClr val="accent1">
                    <a:lumMod val="75000"/>
                  </a:schemeClr>
                </a:solidFill>
              </a:rPr>
              <a:t>return</a:t>
            </a:r>
            <a:r>
              <a:rPr lang="es-ES" sz="20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sz="2000" dirty="0" err="1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s-ES" sz="20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sz="2000" dirty="0">
                <a:solidFill>
                  <a:srgbClr val="323330"/>
                </a:solidFill>
              </a:rPr>
              <a:t>(object1, object2) </a:t>
            </a:r>
            <a:r>
              <a:rPr lang="es-ES" sz="2000" dirty="0" smtClean="0">
                <a:solidFill>
                  <a:srgbClr val="323330"/>
                </a:solidFill>
              </a:rPr>
              <a:t>{</a:t>
            </a:r>
            <a:br>
              <a:rPr lang="es-ES" sz="2000" dirty="0" smtClean="0">
                <a:solidFill>
                  <a:srgbClr val="323330"/>
                </a:solidFill>
              </a:rPr>
            </a:br>
            <a:r>
              <a:rPr lang="es-ES" sz="2000" dirty="0" smtClean="0">
                <a:solidFill>
                  <a:srgbClr val="323330"/>
                </a:solidFill>
              </a:rPr>
              <a:t>        </a:t>
            </a:r>
            <a:r>
              <a:rPr lang="es-ES" sz="2000" dirty="0" smtClean="0">
                <a:solidFill>
                  <a:schemeClr val="accent6">
                    <a:lumMod val="75000"/>
                  </a:schemeClr>
                </a:solidFill>
              </a:rPr>
              <a:t>//</a:t>
            </a:r>
            <a:r>
              <a:rPr lang="es-ES" sz="2000" dirty="0">
                <a:solidFill>
                  <a:schemeClr val="accent6">
                    <a:lumMod val="75000"/>
                  </a:schemeClr>
                </a:solidFill>
              </a:rPr>
              <a:t>uso de la variable </a:t>
            </a:r>
            <a:r>
              <a:rPr lang="es-ES" sz="2000" i="1" dirty="0" err="1">
                <a:solidFill>
                  <a:schemeClr val="accent6">
                    <a:lumMod val="75000"/>
                  </a:schemeClr>
                </a:solidFill>
              </a:rPr>
              <a:t>propertyName</a:t>
            </a:r>
            <a:r>
              <a:rPr lang="es-ES" sz="2000" dirty="0">
                <a:solidFill>
                  <a:schemeClr val="accent6">
                    <a:lumMod val="75000"/>
                  </a:schemeClr>
                </a:solidFill>
              </a:rPr>
              <a:t> perteneciente a la función contenedora</a:t>
            </a:r>
            <a:r>
              <a:rPr lang="es-ES" sz="2000" dirty="0">
                <a:solidFill>
                  <a:srgbClr val="323330"/>
                </a:solidFill>
              </a:rPr>
              <a:t/>
            </a:r>
            <a:br>
              <a:rPr lang="es-ES" sz="2000" dirty="0">
                <a:solidFill>
                  <a:srgbClr val="323330"/>
                </a:solidFill>
              </a:rPr>
            </a:br>
            <a:r>
              <a:rPr lang="es-ES" sz="2000" dirty="0">
                <a:solidFill>
                  <a:srgbClr val="323330"/>
                </a:solidFill>
              </a:rPr>
              <a:t>        </a:t>
            </a:r>
            <a:r>
              <a:rPr lang="es-ES" sz="2000" dirty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sz="2000" dirty="0">
                <a:solidFill>
                  <a:srgbClr val="323330"/>
                </a:solidFill>
              </a:rPr>
              <a:t> value1 = object1[</a:t>
            </a:r>
            <a:r>
              <a:rPr lang="es-ES" sz="2000" dirty="0" err="1">
                <a:solidFill>
                  <a:srgbClr val="323330"/>
                </a:solidFill>
              </a:rPr>
              <a:t>propertyName</a:t>
            </a:r>
            <a:r>
              <a:rPr lang="es-ES" sz="2000" dirty="0">
                <a:solidFill>
                  <a:srgbClr val="323330"/>
                </a:solidFill>
              </a:rPr>
              <a:t>]; </a:t>
            </a:r>
            <a:br>
              <a:rPr lang="es-ES" sz="2000" dirty="0">
                <a:solidFill>
                  <a:srgbClr val="323330"/>
                </a:solidFill>
              </a:rPr>
            </a:br>
            <a:r>
              <a:rPr lang="es-ES" sz="2000" dirty="0">
                <a:solidFill>
                  <a:srgbClr val="323330"/>
                </a:solidFill>
              </a:rPr>
              <a:t>        </a:t>
            </a:r>
            <a:r>
              <a:rPr lang="es-ES" sz="2000" dirty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sz="2000" dirty="0">
                <a:solidFill>
                  <a:srgbClr val="323330"/>
                </a:solidFill>
              </a:rPr>
              <a:t> value2 = object2[</a:t>
            </a:r>
            <a:r>
              <a:rPr lang="es-ES" sz="2000" dirty="0" err="1">
                <a:solidFill>
                  <a:srgbClr val="323330"/>
                </a:solidFill>
              </a:rPr>
              <a:t>propertyName</a:t>
            </a:r>
            <a:r>
              <a:rPr lang="es-ES" sz="2000" dirty="0">
                <a:solidFill>
                  <a:srgbClr val="323330"/>
                </a:solidFill>
              </a:rPr>
              <a:t>]; </a:t>
            </a:r>
            <a:br>
              <a:rPr lang="es-ES" sz="2000" dirty="0">
                <a:solidFill>
                  <a:srgbClr val="323330"/>
                </a:solidFill>
              </a:rPr>
            </a:br>
            <a:r>
              <a:rPr lang="es-ES" sz="2000" dirty="0">
                <a:solidFill>
                  <a:srgbClr val="323330"/>
                </a:solidFill>
              </a:rPr>
              <a:t>        </a:t>
            </a:r>
            <a:r>
              <a:rPr lang="es-ES" sz="2000" dirty="0" err="1">
                <a:solidFill>
                  <a:schemeClr val="accent1">
                    <a:lumMod val="75000"/>
                  </a:schemeClr>
                </a:solidFill>
              </a:rPr>
              <a:t>if</a:t>
            </a:r>
            <a:r>
              <a:rPr lang="es-ES" sz="20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sz="2000" dirty="0">
                <a:solidFill>
                  <a:srgbClr val="323330"/>
                </a:solidFill>
              </a:rPr>
              <a:t>(value1 &lt; value2) {</a:t>
            </a:r>
            <a:br>
              <a:rPr lang="es-ES" sz="2000" dirty="0">
                <a:solidFill>
                  <a:srgbClr val="323330"/>
                </a:solidFill>
              </a:rPr>
            </a:br>
            <a:r>
              <a:rPr lang="es-ES" sz="2000" dirty="0">
                <a:solidFill>
                  <a:srgbClr val="323330"/>
                </a:solidFill>
              </a:rPr>
              <a:t>             </a:t>
            </a:r>
            <a:r>
              <a:rPr lang="es-ES" sz="2000" dirty="0" err="1">
                <a:solidFill>
                  <a:schemeClr val="accent1">
                    <a:lumMod val="75000"/>
                  </a:schemeClr>
                </a:solidFill>
              </a:rPr>
              <a:t>return</a:t>
            </a:r>
            <a:r>
              <a:rPr lang="es-ES" sz="20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sz="2000" dirty="0">
                <a:solidFill>
                  <a:srgbClr val="00B050"/>
                </a:solidFill>
              </a:rPr>
              <a:t>-1</a:t>
            </a:r>
            <a:r>
              <a:rPr lang="es-ES" sz="2000" dirty="0">
                <a:solidFill>
                  <a:srgbClr val="323330"/>
                </a:solidFill>
              </a:rPr>
              <a:t>;</a:t>
            </a:r>
            <a:br>
              <a:rPr lang="es-ES" sz="2000" dirty="0">
                <a:solidFill>
                  <a:srgbClr val="323330"/>
                </a:solidFill>
              </a:rPr>
            </a:br>
            <a:r>
              <a:rPr lang="es-ES" sz="2000" dirty="0">
                <a:solidFill>
                  <a:srgbClr val="323330"/>
                </a:solidFill>
              </a:rPr>
              <a:t>        } </a:t>
            </a:r>
            <a:r>
              <a:rPr lang="es-ES" sz="2000" dirty="0" err="1">
                <a:solidFill>
                  <a:schemeClr val="accent1">
                    <a:lumMod val="75000"/>
                  </a:schemeClr>
                </a:solidFill>
              </a:rPr>
              <a:t>else</a:t>
            </a:r>
            <a:r>
              <a:rPr lang="es-ES" sz="20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sz="2000" dirty="0" err="1">
                <a:solidFill>
                  <a:schemeClr val="accent1">
                    <a:lumMod val="75000"/>
                  </a:schemeClr>
                </a:solidFill>
              </a:rPr>
              <a:t>if</a:t>
            </a:r>
            <a:r>
              <a:rPr lang="es-ES" sz="2000" dirty="0">
                <a:solidFill>
                  <a:srgbClr val="323330"/>
                </a:solidFill>
              </a:rPr>
              <a:t> (value1 &gt; value2) {</a:t>
            </a:r>
            <a:br>
              <a:rPr lang="es-ES" sz="2000" dirty="0">
                <a:solidFill>
                  <a:srgbClr val="323330"/>
                </a:solidFill>
              </a:rPr>
            </a:br>
            <a:r>
              <a:rPr lang="es-ES" sz="2000" dirty="0">
                <a:solidFill>
                  <a:srgbClr val="323330"/>
                </a:solidFill>
              </a:rPr>
              <a:t>             </a:t>
            </a:r>
            <a:r>
              <a:rPr lang="es-ES" sz="2000" dirty="0" err="1">
                <a:solidFill>
                  <a:schemeClr val="accent1">
                    <a:lumMod val="75000"/>
                  </a:schemeClr>
                </a:solidFill>
              </a:rPr>
              <a:t>return</a:t>
            </a:r>
            <a:r>
              <a:rPr lang="es-ES" sz="20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sz="2000" dirty="0">
                <a:solidFill>
                  <a:srgbClr val="00B050"/>
                </a:solidFill>
              </a:rPr>
              <a:t>1</a:t>
            </a:r>
            <a:r>
              <a:rPr lang="es-ES" sz="2000" dirty="0">
                <a:solidFill>
                  <a:srgbClr val="323330"/>
                </a:solidFill>
              </a:rPr>
              <a:t>;</a:t>
            </a:r>
            <a:br>
              <a:rPr lang="es-ES" sz="2000" dirty="0">
                <a:solidFill>
                  <a:srgbClr val="323330"/>
                </a:solidFill>
              </a:rPr>
            </a:br>
            <a:r>
              <a:rPr lang="es-ES" sz="2000" dirty="0">
                <a:solidFill>
                  <a:srgbClr val="323330"/>
                </a:solidFill>
              </a:rPr>
              <a:t>        } </a:t>
            </a:r>
            <a:r>
              <a:rPr lang="es-ES" sz="2000" dirty="0" err="1">
                <a:solidFill>
                  <a:srgbClr val="323330"/>
                </a:solidFill>
              </a:rPr>
              <a:t>else</a:t>
            </a:r>
            <a:r>
              <a:rPr lang="es-ES" sz="2000" dirty="0">
                <a:solidFill>
                  <a:srgbClr val="323330"/>
                </a:solidFill>
              </a:rPr>
              <a:t> {</a:t>
            </a:r>
            <a:br>
              <a:rPr lang="es-ES" sz="2000" dirty="0">
                <a:solidFill>
                  <a:srgbClr val="323330"/>
                </a:solidFill>
              </a:rPr>
            </a:br>
            <a:r>
              <a:rPr lang="es-ES" sz="2000" dirty="0">
                <a:solidFill>
                  <a:srgbClr val="323330"/>
                </a:solidFill>
              </a:rPr>
              <a:t>             </a:t>
            </a:r>
            <a:r>
              <a:rPr lang="es-ES" sz="2000" dirty="0" err="1">
                <a:solidFill>
                  <a:schemeClr val="accent1">
                    <a:lumMod val="75000"/>
                  </a:schemeClr>
                </a:solidFill>
              </a:rPr>
              <a:t>return</a:t>
            </a:r>
            <a:r>
              <a:rPr lang="es-ES" sz="20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sz="2000" dirty="0">
                <a:solidFill>
                  <a:srgbClr val="00B050"/>
                </a:solidFill>
              </a:rPr>
              <a:t>0</a:t>
            </a:r>
            <a:r>
              <a:rPr lang="es-ES" sz="2000" dirty="0">
                <a:solidFill>
                  <a:srgbClr val="323330"/>
                </a:solidFill>
              </a:rPr>
              <a:t>;</a:t>
            </a:r>
            <a:br>
              <a:rPr lang="es-ES" sz="2000" dirty="0">
                <a:solidFill>
                  <a:srgbClr val="323330"/>
                </a:solidFill>
              </a:rPr>
            </a:br>
            <a:r>
              <a:rPr lang="es-ES" sz="2000" dirty="0">
                <a:solidFill>
                  <a:srgbClr val="323330"/>
                </a:solidFill>
              </a:rPr>
              <a:t>        }</a:t>
            </a:r>
            <a:br>
              <a:rPr lang="es-ES" sz="2000" dirty="0">
                <a:solidFill>
                  <a:srgbClr val="323330"/>
                </a:solidFill>
              </a:rPr>
            </a:br>
            <a:r>
              <a:rPr lang="es-ES" sz="2000" dirty="0">
                <a:solidFill>
                  <a:srgbClr val="323330"/>
                </a:solidFill>
              </a:rPr>
              <a:t>   };</a:t>
            </a:r>
            <a:br>
              <a:rPr lang="es-ES" sz="2000" dirty="0">
                <a:solidFill>
                  <a:srgbClr val="323330"/>
                </a:solidFill>
              </a:rPr>
            </a:br>
            <a:r>
              <a:rPr lang="es-ES" sz="2000" dirty="0" smtClean="0">
                <a:solidFill>
                  <a:srgbClr val="323330"/>
                </a:solidFill>
              </a:rPr>
              <a:t>}</a:t>
            </a:r>
          </a:p>
          <a:p>
            <a:pPr marL="0" lvl="1" indent="0">
              <a:spcBef>
                <a:spcPts val="1000"/>
              </a:spcBef>
              <a:spcAft>
                <a:spcPts val="600"/>
              </a:spcAft>
              <a:buNone/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n-US" sz="2000" dirty="0">
                <a:solidFill>
                  <a:srgbClr val="323330"/>
                </a:solidFill>
              </a:rPr>
              <a:t> compare = </a:t>
            </a:r>
            <a:r>
              <a:rPr lang="en-US" sz="2000" dirty="0" err="1">
                <a:solidFill>
                  <a:srgbClr val="323330"/>
                </a:solidFill>
              </a:rPr>
              <a:t>createComparisonFunction</a:t>
            </a:r>
            <a:r>
              <a:rPr lang="en-US" sz="2000" dirty="0">
                <a:solidFill>
                  <a:srgbClr val="323330"/>
                </a:solidFill>
              </a:rPr>
              <a:t>(</a:t>
            </a:r>
            <a:r>
              <a:rPr lang="en-US" sz="2000" dirty="0">
                <a:solidFill>
                  <a:srgbClr val="C00000"/>
                </a:solidFill>
              </a:rPr>
              <a:t>'title</a:t>
            </a:r>
            <a:r>
              <a:rPr lang="en-US" sz="2000" dirty="0" smtClean="0">
                <a:solidFill>
                  <a:srgbClr val="C00000"/>
                </a:solidFill>
              </a:rPr>
              <a:t>'</a:t>
            </a:r>
            <a:r>
              <a:rPr lang="en-US" sz="2000" dirty="0" smtClean="0">
                <a:solidFill>
                  <a:srgbClr val="323330"/>
                </a:solidFill>
              </a:rPr>
              <a:t>);</a:t>
            </a:r>
            <a:br>
              <a:rPr lang="en-US" sz="2000" dirty="0" smtClean="0">
                <a:solidFill>
                  <a:srgbClr val="323330"/>
                </a:solidFill>
              </a:rPr>
            </a:br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n-US" sz="2000" dirty="0" smtClean="0">
                <a:solidFill>
                  <a:srgbClr val="323330"/>
                </a:solidFill>
              </a:rPr>
              <a:t> </a:t>
            </a:r>
            <a:r>
              <a:rPr lang="en-US" sz="2000" dirty="0">
                <a:solidFill>
                  <a:srgbClr val="323330"/>
                </a:solidFill>
              </a:rPr>
              <a:t>result = compare({ title: </a:t>
            </a:r>
            <a:r>
              <a:rPr lang="en-US" sz="2000" dirty="0">
                <a:solidFill>
                  <a:srgbClr val="C00000"/>
                </a:solidFill>
              </a:rPr>
              <a:t>'Rampage'</a:t>
            </a:r>
            <a:r>
              <a:rPr lang="en-US" sz="2000" dirty="0">
                <a:solidFill>
                  <a:srgbClr val="323330"/>
                </a:solidFill>
              </a:rPr>
              <a:t> }, { title: </a:t>
            </a:r>
            <a:r>
              <a:rPr lang="en-US" sz="2000" dirty="0">
                <a:solidFill>
                  <a:srgbClr val="C00000"/>
                </a:solidFill>
              </a:rPr>
              <a:t>'Out Run'</a:t>
            </a:r>
            <a:r>
              <a:rPr lang="en-US" sz="2000" dirty="0">
                <a:solidFill>
                  <a:srgbClr val="323330"/>
                </a:solidFill>
              </a:rPr>
              <a:t> </a:t>
            </a:r>
            <a:r>
              <a:rPr lang="en-US" sz="2000" dirty="0" smtClean="0">
                <a:solidFill>
                  <a:srgbClr val="323330"/>
                </a:solidFill>
              </a:rPr>
              <a:t>});</a:t>
            </a:r>
            <a:br>
              <a:rPr lang="en-US" sz="2000" dirty="0" smtClean="0">
                <a:solidFill>
                  <a:srgbClr val="323330"/>
                </a:solidFill>
              </a:rPr>
            </a:br>
            <a:r>
              <a:rPr lang="en-US" sz="2000" dirty="0" smtClean="0">
                <a:solidFill>
                  <a:srgbClr val="323330"/>
                </a:solidFill>
              </a:rPr>
              <a:t>compare = null; </a:t>
            </a:r>
            <a:r>
              <a:rPr lang="en-US" sz="2000" dirty="0" smtClean="0">
                <a:solidFill>
                  <a:schemeClr val="accent6">
                    <a:lumMod val="75000"/>
                  </a:schemeClr>
                </a:solidFill>
              </a:rPr>
              <a:t>//el activation object de </a:t>
            </a:r>
            <a:r>
              <a:rPr lang="en-US" sz="2000" dirty="0" err="1" smtClean="0">
                <a:solidFill>
                  <a:schemeClr val="accent6">
                    <a:lumMod val="75000"/>
                  </a:schemeClr>
                </a:solidFill>
              </a:rPr>
              <a:t>createComparisonFunction</a:t>
            </a:r>
            <a:r>
              <a:rPr lang="en-US" sz="2000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accent6">
                    <a:lumMod val="75000"/>
                  </a:schemeClr>
                </a:solidFill>
              </a:rPr>
              <a:t>podrá</a:t>
            </a:r>
            <a:r>
              <a:rPr lang="en-US" sz="2000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accent6">
                    <a:lumMod val="75000"/>
                  </a:schemeClr>
                </a:solidFill>
              </a:rPr>
              <a:t>ser</a:t>
            </a:r>
            <a:r>
              <a:rPr lang="en-US" sz="2000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accent6">
                    <a:lumMod val="75000"/>
                  </a:schemeClr>
                </a:solidFill>
              </a:rPr>
              <a:t>destruido</a:t>
            </a:r>
            <a:r>
              <a:rPr lang="en-US" sz="2000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accent6">
                    <a:lumMod val="75000"/>
                  </a:schemeClr>
                </a:solidFill>
              </a:rPr>
              <a:t>por</a:t>
            </a:r>
            <a:r>
              <a:rPr lang="en-US" sz="2000" dirty="0" smtClean="0">
                <a:solidFill>
                  <a:schemeClr val="accent6">
                    <a:lumMod val="75000"/>
                  </a:schemeClr>
                </a:solidFill>
              </a:rPr>
              <a:t> el GC.</a:t>
            </a:r>
            <a:endParaRPr lang="es-ES" sz="2000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marL="0" lvl="1" indent="0">
              <a:spcBef>
                <a:spcPts val="1000"/>
              </a:spcBef>
              <a:spcAft>
                <a:spcPts val="600"/>
              </a:spcAft>
              <a:buNone/>
            </a:pPr>
            <a:endParaRPr lang="es-ES" sz="2000" dirty="0">
              <a:solidFill>
                <a:srgbClr val="323330"/>
              </a:solidFill>
            </a:endParaRPr>
          </a:p>
          <a:p>
            <a:pPr marL="0" indent="0">
              <a:buNone/>
            </a:pPr>
            <a:endParaRPr lang="es-ES" sz="20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858897" y="270933"/>
            <a:ext cx="3362259" cy="572031"/>
          </a:xfrm>
        </p:spPr>
        <p:txBody>
          <a:bodyPr/>
          <a:lstStyle/>
          <a:p>
            <a:r>
              <a:rPr lang="es-ES" dirty="0" smtClean="0"/>
              <a:t>Closures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36924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Function Expressions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lvl="1" indent="-342900">
              <a:spcBef>
                <a:spcPts val="1000"/>
              </a:spcBef>
            </a:pPr>
            <a:r>
              <a:rPr lang="es-ES" sz="2800" dirty="0" smtClean="0">
                <a:solidFill>
                  <a:srgbClr val="323330"/>
                </a:solidFill>
              </a:rPr>
              <a:t>IIFE = </a:t>
            </a:r>
            <a:r>
              <a:rPr lang="es-ES" sz="2800" dirty="0" err="1" smtClean="0">
                <a:solidFill>
                  <a:srgbClr val="323330"/>
                </a:solidFill>
              </a:rPr>
              <a:t>Immediately-Invoked</a:t>
            </a:r>
            <a:r>
              <a:rPr lang="es-ES" sz="2800" dirty="0" smtClean="0">
                <a:solidFill>
                  <a:srgbClr val="323330"/>
                </a:solidFill>
              </a:rPr>
              <a:t> Function Expressions.</a:t>
            </a:r>
          </a:p>
          <a:p>
            <a:pPr marL="342900" lvl="1" indent="-342900">
              <a:spcBef>
                <a:spcPts val="1000"/>
              </a:spcBef>
            </a:pPr>
            <a:r>
              <a:rPr lang="es-ES" sz="2800" dirty="0" smtClean="0">
                <a:solidFill>
                  <a:srgbClr val="323330"/>
                </a:solidFill>
              </a:rPr>
              <a:t>El término fue acuñado por </a:t>
            </a:r>
            <a:r>
              <a:rPr lang="es-ES" sz="2800" dirty="0" smtClean="0">
                <a:solidFill>
                  <a:srgbClr val="323330"/>
                </a:solidFill>
                <a:hlinkClick r:id="rId2"/>
              </a:rPr>
              <a:t>Ben </a:t>
            </a:r>
            <a:r>
              <a:rPr lang="es-ES" sz="2800" dirty="0" err="1" smtClean="0">
                <a:solidFill>
                  <a:srgbClr val="323330"/>
                </a:solidFill>
                <a:hlinkClick r:id="rId2"/>
              </a:rPr>
              <a:t>Alman</a:t>
            </a:r>
            <a:r>
              <a:rPr lang="es-ES" sz="2800" dirty="0" smtClean="0">
                <a:solidFill>
                  <a:srgbClr val="323330"/>
                </a:solidFill>
              </a:rPr>
              <a:t>.</a:t>
            </a:r>
          </a:p>
          <a:p>
            <a:pPr marL="0" lvl="1" indent="0">
              <a:spcBef>
                <a:spcPts val="1000"/>
              </a:spcBef>
              <a:buNone/>
            </a:pPr>
            <a:endParaRPr lang="es-ES" sz="2800" dirty="0" smtClean="0">
              <a:solidFill>
                <a:srgbClr val="323330"/>
              </a:solidFill>
            </a:endParaRPr>
          </a:p>
          <a:p>
            <a:pPr marL="0" lvl="1" indent="0">
              <a:spcBef>
                <a:spcPts val="1000"/>
              </a:spcBef>
              <a:spcAft>
                <a:spcPts val="600"/>
              </a:spcAft>
              <a:buNone/>
            </a:pPr>
            <a:r>
              <a:rPr lang="en-US" sz="4400" dirty="0">
                <a:solidFill>
                  <a:srgbClr val="323330"/>
                </a:solidFill>
              </a:rPr>
              <a:t>(</a:t>
            </a:r>
            <a:r>
              <a:rPr lang="en-US" sz="4400" dirty="0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n-US" sz="4400" dirty="0">
                <a:solidFill>
                  <a:srgbClr val="323330"/>
                </a:solidFill>
              </a:rPr>
              <a:t>(){ </a:t>
            </a:r>
            <a:r>
              <a:rPr lang="en-US" sz="4400" dirty="0">
                <a:solidFill>
                  <a:schemeClr val="accent6">
                    <a:lumMod val="75000"/>
                  </a:schemeClr>
                </a:solidFill>
              </a:rPr>
              <a:t>/*code here*/ </a:t>
            </a:r>
            <a:r>
              <a:rPr lang="en-US" sz="4400" dirty="0" smtClean="0">
                <a:solidFill>
                  <a:srgbClr val="323330"/>
                </a:solidFill>
              </a:rPr>
              <a:t>})();</a:t>
            </a:r>
          </a:p>
          <a:p>
            <a:pPr marL="0" lvl="1" indent="0">
              <a:spcBef>
                <a:spcPts val="1000"/>
              </a:spcBef>
              <a:spcAft>
                <a:spcPts val="600"/>
              </a:spcAft>
              <a:buNone/>
            </a:pPr>
            <a:r>
              <a:rPr lang="en-US" sz="4400" dirty="0" smtClean="0">
                <a:solidFill>
                  <a:srgbClr val="323330"/>
                </a:solidFill>
              </a:rPr>
              <a:t/>
            </a:r>
            <a:br>
              <a:rPr lang="en-US" sz="4400" dirty="0" smtClean="0">
                <a:solidFill>
                  <a:srgbClr val="323330"/>
                </a:solidFill>
              </a:rPr>
            </a:br>
            <a:r>
              <a:rPr lang="en-US" sz="4400" dirty="0" smtClean="0">
                <a:solidFill>
                  <a:srgbClr val="323330"/>
                </a:solidFill>
              </a:rPr>
              <a:t>(</a:t>
            </a:r>
            <a:r>
              <a:rPr lang="en-US" sz="4400" dirty="0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n-US" sz="4400" dirty="0">
                <a:solidFill>
                  <a:srgbClr val="323330"/>
                </a:solidFill>
              </a:rPr>
              <a:t>($){ </a:t>
            </a:r>
            <a:r>
              <a:rPr lang="en-US" sz="4400" dirty="0">
                <a:solidFill>
                  <a:schemeClr val="accent6">
                    <a:lumMod val="75000"/>
                  </a:schemeClr>
                </a:solidFill>
              </a:rPr>
              <a:t>/*code here*/ </a:t>
            </a:r>
            <a:r>
              <a:rPr lang="en-US" sz="4400" dirty="0">
                <a:solidFill>
                  <a:srgbClr val="323330"/>
                </a:solidFill>
              </a:rPr>
              <a:t>})(jQuery);</a:t>
            </a:r>
            <a:endParaRPr lang="es-ES" sz="4400" dirty="0">
              <a:solidFill>
                <a:srgbClr val="323330"/>
              </a:solidFill>
            </a:endParaRPr>
          </a:p>
          <a:p>
            <a:pPr marL="0" indent="0">
              <a:buNone/>
            </a:pP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858897" y="270933"/>
            <a:ext cx="3362259" cy="572031"/>
          </a:xfrm>
        </p:spPr>
        <p:txBody>
          <a:bodyPr/>
          <a:lstStyle/>
          <a:p>
            <a:r>
              <a:rPr lang="es-ES" dirty="0" smtClean="0"/>
              <a:t>IIFE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97582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Function Expressions</a:t>
            </a: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858897" y="270933"/>
            <a:ext cx="3362259" cy="572031"/>
          </a:xfrm>
        </p:spPr>
        <p:txBody>
          <a:bodyPr/>
          <a:lstStyle/>
          <a:p>
            <a:r>
              <a:rPr lang="es-ES" dirty="0" smtClean="0"/>
              <a:t>Closures y variables</a:t>
            </a:r>
            <a:endParaRPr lang="es-ES" dirty="0"/>
          </a:p>
        </p:txBody>
      </p:sp>
      <p:sp>
        <p:nvSpPr>
          <p:cNvPr id="6" name="Rectangle 5"/>
          <p:cNvSpPr/>
          <p:nvPr/>
        </p:nvSpPr>
        <p:spPr>
          <a:xfrm>
            <a:off x="222421" y="1536526"/>
            <a:ext cx="4629665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400" dirty="0" err="1">
                <a:solidFill>
                  <a:schemeClr val="accent1">
                    <a:lumMod val="75000"/>
                  </a:schemeClr>
                </a:solidFill>
                <a:latin typeface="+mj-lt"/>
              </a:rPr>
              <a:t>function</a:t>
            </a:r>
            <a:r>
              <a:rPr lang="es-ES" sz="24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sz="2400" dirty="0" err="1">
                <a:latin typeface="+mj-lt"/>
              </a:rPr>
              <a:t>createFunctions</a:t>
            </a:r>
            <a:r>
              <a:rPr lang="es-ES" sz="2400" dirty="0">
                <a:latin typeface="+mj-lt"/>
              </a:rPr>
              <a:t>() </a:t>
            </a:r>
            <a:r>
              <a:rPr lang="es-ES" sz="2400" dirty="0" smtClean="0">
                <a:latin typeface="+mj-lt"/>
              </a:rPr>
              <a:t>{</a:t>
            </a:r>
            <a:br>
              <a:rPr lang="es-ES" sz="2400" dirty="0" smtClean="0">
                <a:latin typeface="+mj-lt"/>
              </a:rPr>
            </a:br>
            <a:r>
              <a:rPr lang="es-ES" sz="2400" dirty="0" smtClean="0">
                <a:latin typeface="+mj-lt"/>
              </a:rPr>
              <a:t>    </a:t>
            </a:r>
            <a:r>
              <a:rPr lang="es-ES" sz="24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sz="2400" dirty="0" smtClean="0">
                <a:latin typeface="+mj-lt"/>
              </a:rPr>
              <a:t> </a:t>
            </a:r>
            <a:r>
              <a:rPr lang="es-ES" sz="2400" dirty="0" err="1">
                <a:latin typeface="+mj-lt"/>
              </a:rPr>
              <a:t>result</a:t>
            </a:r>
            <a:r>
              <a:rPr lang="es-ES" sz="2400" dirty="0">
                <a:latin typeface="+mj-lt"/>
              </a:rPr>
              <a:t> = </a:t>
            </a:r>
            <a:r>
              <a:rPr lang="es-ES" sz="2400" dirty="0" smtClean="0">
                <a:latin typeface="+mj-lt"/>
              </a:rPr>
              <a:t>[];</a:t>
            </a:r>
            <a:br>
              <a:rPr lang="es-ES" sz="2400" dirty="0" smtClean="0">
                <a:latin typeface="+mj-lt"/>
              </a:rPr>
            </a:br>
            <a:r>
              <a:rPr lang="es-ES" sz="2400" dirty="0" smtClean="0">
                <a:latin typeface="+mj-lt"/>
              </a:rPr>
              <a:t>    </a:t>
            </a:r>
            <a:r>
              <a:rPr lang="es-ES" sz="2400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for</a:t>
            </a:r>
            <a:r>
              <a:rPr lang="es-ES" sz="24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sz="2400" dirty="0">
                <a:latin typeface="+mj-lt"/>
              </a:rPr>
              <a:t>(</a:t>
            </a:r>
            <a:r>
              <a:rPr lang="es-ES" sz="24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sz="2400" dirty="0">
                <a:latin typeface="+mj-lt"/>
              </a:rPr>
              <a:t> i = 0; i &lt; 10; i++) </a:t>
            </a:r>
            <a:r>
              <a:rPr lang="es-ES" sz="2400" dirty="0" smtClean="0">
                <a:latin typeface="+mj-lt"/>
              </a:rPr>
              <a:t>{</a:t>
            </a:r>
            <a:br>
              <a:rPr lang="es-ES" sz="2400" dirty="0" smtClean="0">
                <a:latin typeface="+mj-lt"/>
              </a:rPr>
            </a:br>
            <a:r>
              <a:rPr lang="es-ES" sz="2400" dirty="0" smtClean="0">
                <a:latin typeface="+mj-lt"/>
              </a:rPr>
              <a:t>        </a:t>
            </a:r>
            <a:r>
              <a:rPr lang="es-ES" sz="2400" dirty="0" err="1" smtClean="0">
                <a:latin typeface="+mj-lt"/>
              </a:rPr>
              <a:t>result</a:t>
            </a:r>
            <a:r>
              <a:rPr lang="es-ES" sz="2400" dirty="0" smtClean="0">
                <a:latin typeface="+mj-lt"/>
              </a:rPr>
              <a:t>[i</a:t>
            </a:r>
            <a:r>
              <a:rPr lang="es-ES" sz="2400" dirty="0">
                <a:latin typeface="+mj-lt"/>
              </a:rPr>
              <a:t>] = </a:t>
            </a:r>
            <a:r>
              <a:rPr lang="es-ES" sz="2400" dirty="0" err="1">
                <a:solidFill>
                  <a:schemeClr val="accent1">
                    <a:lumMod val="75000"/>
                  </a:schemeClr>
                </a:solidFill>
                <a:latin typeface="+mj-lt"/>
              </a:rPr>
              <a:t>function</a:t>
            </a:r>
            <a:r>
              <a:rPr lang="es-ES" sz="24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sz="2400" dirty="0">
                <a:latin typeface="+mj-lt"/>
              </a:rPr>
              <a:t>() </a:t>
            </a:r>
            <a:r>
              <a:rPr lang="es-ES" sz="2400" dirty="0" smtClean="0">
                <a:latin typeface="+mj-lt"/>
              </a:rPr>
              <a:t>{</a:t>
            </a:r>
            <a:br>
              <a:rPr lang="es-ES" sz="2400" dirty="0" smtClean="0">
                <a:latin typeface="+mj-lt"/>
              </a:rPr>
            </a:br>
            <a:r>
              <a:rPr lang="es-ES" sz="2400" dirty="0" smtClean="0">
                <a:latin typeface="+mj-lt"/>
              </a:rPr>
              <a:t>            </a:t>
            </a:r>
            <a:r>
              <a:rPr lang="es-ES" sz="2400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return</a:t>
            </a:r>
            <a:r>
              <a:rPr lang="es-ES" sz="24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sz="2400" dirty="0">
                <a:latin typeface="+mj-lt"/>
              </a:rPr>
              <a:t>i; </a:t>
            </a:r>
            <a:r>
              <a:rPr lang="es-ES" sz="2400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//siempre 10</a:t>
            </a:r>
            <a:r>
              <a:rPr lang="es-ES" sz="2400" dirty="0" smtClean="0">
                <a:latin typeface="+mj-lt"/>
              </a:rPr>
              <a:t/>
            </a:r>
            <a:br>
              <a:rPr lang="es-ES" sz="2400" dirty="0" smtClean="0">
                <a:latin typeface="+mj-lt"/>
              </a:rPr>
            </a:br>
            <a:r>
              <a:rPr lang="es-ES" sz="2400" dirty="0" smtClean="0">
                <a:latin typeface="+mj-lt"/>
              </a:rPr>
              <a:t>        };</a:t>
            </a:r>
            <a:br>
              <a:rPr lang="es-ES" sz="2400" dirty="0" smtClean="0">
                <a:latin typeface="+mj-lt"/>
              </a:rPr>
            </a:br>
            <a:r>
              <a:rPr lang="es-ES" sz="2400" dirty="0" smtClean="0">
                <a:latin typeface="+mj-lt"/>
              </a:rPr>
              <a:t>    }</a:t>
            </a:r>
            <a:br>
              <a:rPr lang="es-ES" sz="2400" dirty="0" smtClean="0">
                <a:latin typeface="+mj-lt"/>
              </a:rPr>
            </a:br>
            <a:r>
              <a:rPr lang="es-ES" sz="2400" dirty="0" smtClean="0">
                <a:latin typeface="+mj-lt"/>
              </a:rPr>
              <a:t>    </a:t>
            </a:r>
            <a:r>
              <a:rPr lang="es-ES" sz="2400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return</a:t>
            </a:r>
            <a:r>
              <a:rPr lang="es-ES" sz="24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sz="2400" dirty="0" err="1">
                <a:latin typeface="+mj-lt"/>
              </a:rPr>
              <a:t>result</a:t>
            </a:r>
            <a:r>
              <a:rPr lang="es-ES" sz="2400" dirty="0" smtClean="0">
                <a:latin typeface="+mj-lt"/>
              </a:rPr>
              <a:t>;</a:t>
            </a:r>
            <a:br>
              <a:rPr lang="es-ES" sz="2400" dirty="0" smtClean="0">
                <a:latin typeface="+mj-lt"/>
              </a:rPr>
            </a:br>
            <a:r>
              <a:rPr lang="es-ES" sz="2400" dirty="0" smtClean="0">
                <a:latin typeface="+mj-lt"/>
              </a:rPr>
              <a:t>}</a:t>
            </a:r>
            <a:endParaRPr lang="es-ES" sz="2400" dirty="0">
              <a:latin typeface="+mj-lt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083643" y="1536526"/>
            <a:ext cx="4629665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400" dirty="0" err="1">
                <a:solidFill>
                  <a:schemeClr val="accent1">
                    <a:lumMod val="75000"/>
                  </a:schemeClr>
                </a:solidFill>
                <a:latin typeface="+mj-lt"/>
              </a:rPr>
              <a:t>function</a:t>
            </a:r>
            <a:r>
              <a:rPr lang="es-ES" sz="24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sz="2400" dirty="0" err="1">
                <a:latin typeface="+mj-lt"/>
              </a:rPr>
              <a:t>createFunctions</a:t>
            </a:r>
            <a:r>
              <a:rPr lang="es-ES" sz="2400" dirty="0">
                <a:latin typeface="+mj-lt"/>
              </a:rPr>
              <a:t>() </a:t>
            </a:r>
            <a:r>
              <a:rPr lang="es-ES" sz="2400" dirty="0" smtClean="0">
                <a:latin typeface="+mj-lt"/>
              </a:rPr>
              <a:t>{</a:t>
            </a:r>
            <a:br>
              <a:rPr lang="es-ES" sz="2400" dirty="0" smtClean="0">
                <a:latin typeface="+mj-lt"/>
              </a:rPr>
            </a:br>
            <a:r>
              <a:rPr lang="es-ES" sz="2400" dirty="0" smtClean="0">
                <a:latin typeface="+mj-lt"/>
              </a:rPr>
              <a:t>    </a:t>
            </a:r>
            <a:r>
              <a:rPr lang="es-ES" sz="24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sz="2400" dirty="0" smtClean="0">
                <a:latin typeface="+mj-lt"/>
              </a:rPr>
              <a:t> </a:t>
            </a:r>
            <a:r>
              <a:rPr lang="es-ES" sz="2400" dirty="0" err="1">
                <a:latin typeface="+mj-lt"/>
              </a:rPr>
              <a:t>result</a:t>
            </a:r>
            <a:r>
              <a:rPr lang="es-ES" sz="2400" dirty="0">
                <a:latin typeface="+mj-lt"/>
              </a:rPr>
              <a:t> = </a:t>
            </a:r>
            <a:r>
              <a:rPr lang="es-ES" sz="2400" dirty="0" smtClean="0">
                <a:latin typeface="+mj-lt"/>
              </a:rPr>
              <a:t>[];</a:t>
            </a:r>
            <a:br>
              <a:rPr lang="es-ES" sz="2400" dirty="0" smtClean="0">
                <a:latin typeface="+mj-lt"/>
              </a:rPr>
            </a:br>
            <a:r>
              <a:rPr lang="es-ES" sz="2400" dirty="0" smtClean="0">
                <a:latin typeface="+mj-lt"/>
              </a:rPr>
              <a:t>    </a:t>
            </a:r>
            <a:r>
              <a:rPr lang="es-ES" sz="2400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for</a:t>
            </a:r>
            <a:r>
              <a:rPr lang="es-ES" sz="24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sz="2400" dirty="0">
                <a:latin typeface="+mj-lt"/>
              </a:rPr>
              <a:t>(</a:t>
            </a:r>
            <a:r>
              <a:rPr lang="es-ES" sz="24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sz="2400" dirty="0">
                <a:latin typeface="+mj-lt"/>
              </a:rPr>
              <a:t> i = 0; i &lt; 10; i++) </a:t>
            </a:r>
            <a:r>
              <a:rPr lang="es-ES" sz="2400" dirty="0" smtClean="0">
                <a:latin typeface="+mj-lt"/>
              </a:rPr>
              <a:t>{</a:t>
            </a:r>
            <a:br>
              <a:rPr lang="es-ES" sz="2400" dirty="0" smtClean="0">
                <a:latin typeface="+mj-lt"/>
              </a:rPr>
            </a:br>
            <a:r>
              <a:rPr lang="es-ES" sz="2400" dirty="0" smtClean="0">
                <a:latin typeface="+mj-lt"/>
              </a:rPr>
              <a:t>        </a:t>
            </a:r>
            <a:r>
              <a:rPr lang="es-ES" sz="2400" dirty="0" err="1" smtClean="0">
                <a:latin typeface="+mj-lt"/>
              </a:rPr>
              <a:t>result</a:t>
            </a:r>
            <a:r>
              <a:rPr lang="es-ES" sz="2400" dirty="0" smtClean="0">
                <a:latin typeface="+mj-lt"/>
              </a:rPr>
              <a:t>[i</a:t>
            </a:r>
            <a:r>
              <a:rPr lang="es-ES" sz="2400" dirty="0">
                <a:latin typeface="+mj-lt"/>
              </a:rPr>
              <a:t>] = </a:t>
            </a:r>
            <a:r>
              <a:rPr lang="es-ES" sz="2400" dirty="0" smtClean="0">
                <a:latin typeface="+mj-lt"/>
              </a:rPr>
              <a:t>(</a:t>
            </a:r>
            <a:r>
              <a:rPr lang="es-ES" sz="2400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function</a:t>
            </a:r>
            <a:r>
              <a:rPr lang="es-ES" sz="24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sz="2400" dirty="0" smtClean="0">
                <a:latin typeface="+mj-lt"/>
              </a:rPr>
              <a:t>(</a:t>
            </a:r>
            <a:r>
              <a:rPr lang="es-ES" sz="2400" dirty="0" err="1" smtClean="0">
                <a:latin typeface="+mj-lt"/>
              </a:rPr>
              <a:t>num</a:t>
            </a:r>
            <a:r>
              <a:rPr lang="es-ES" sz="2400" dirty="0" smtClean="0">
                <a:latin typeface="+mj-lt"/>
              </a:rPr>
              <a:t>) {</a:t>
            </a:r>
            <a:br>
              <a:rPr lang="es-ES" sz="2400" dirty="0" smtClean="0">
                <a:latin typeface="+mj-lt"/>
              </a:rPr>
            </a:br>
            <a:r>
              <a:rPr lang="es-ES" sz="2400" dirty="0" smtClean="0">
                <a:latin typeface="+mj-lt"/>
              </a:rPr>
              <a:t>            </a:t>
            </a:r>
            <a:r>
              <a:rPr lang="es-ES" sz="2400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return</a:t>
            </a:r>
            <a:r>
              <a:rPr lang="es-ES" sz="2400" dirty="0" smtClean="0">
                <a:latin typeface="+mj-lt"/>
              </a:rPr>
              <a:t>  </a:t>
            </a:r>
            <a:r>
              <a:rPr lang="es-ES" sz="2400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function</a:t>
            </a:r>
            <a:r>
              <a:rPr lang="es-ES" sz="2400" dirty="0" smtClean="0">
                <a:latin typeface="+mj-lt"/>
              </a:rPr>
              <a:t>(){</a:t>
            </a:r>
            <a:br>
              <a:rPr lang="es-ES" sz="2400" dirty="0" smtClean="0">
                <a:latin typeface="+mj-lt"/>
              </a:rPr>
            </a:br>
            <a:r>
              <a:rPr lang="es-ES" sz="2400" dirty="0" smtClean="0">
                <a:latin typeface="+mj-lt"/>
              </a:rPr>
              <a:t>                 </a:t>
            </a:r>
            <a:r>
              <a:rPr lang="es-ES" sz="2400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return</a:t>
            </a:r>
            <a:r>
              <a:rPr lang="es-ES" sz="24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sz="2400" dirty="0" err="1" smtClean="0">
                <a:latin typeface="+mj-lt"/>
              </a:rPr>
              <a:t>num</a:t>
            </a:r>
            <a:r>
              <a:rPr lang="es-ES" sz="2400" dirty="0" smtClean="0">
                <a:latin typeface="+mj-lt"/>
              </a:rPr>
              <a:t>;</a:t>
            </a:r>
            <a:br>
              <a:rPr lang="es-ES" sz="2400" dirty="0" smtClean="0">
                <a:latin typeface="+mj-lt"/>
              </a:rPr>
            </a:br>
            <a:r>
              <a:rPr lang="es-ES" sz="2400" dirty="0" smtClean="0">
                <a:latin typeface="+mj-lt"/>
              </a:rPr>
              <a:t>             };</a:t>
            </a:r>
            <a:br>
              <a:rPr lang="es-ES" sz="2400" dirty="0" smtClean="0">
                <a:latin typeface="+mj-lt"/>
              </a:rPr>
            </a:br>
            <a:r>
              <a:rPr lang="es-ES" sz="2400" dirty="0" smtClean="0">
                <a:latin typeface="+mj-lt"/>
              </a:rPr>
              <a:t>        })(i);</a:t>
            </a:r>
            <a:br>
              <a:rPr lang="es-ES" sz="2400" dirty="0" smtClean="0">
                <a:latin typeface="+mj-lt"/>
              </a:rPr>
            </a:br>
            <a:r>
              <a:rPr lang="es-ES" sz="2400" dirty="0" smtClean="0">
                <a:latin typeface="+mj-lt"/>
              </a:rPr>
              <a:t>    }</a:t>
            </a:r>
            <a:br>
              <a:rPr lang="es-ES" sz="2400" dirty="0" smtClean="0">
                <a:latin typeface="+mj-lt"/>
              </a:rPr>
            </a:br>
            <a:r>
              <a:rPr lang="es-ES" sz="2400" dirty="0" smtClean="0">
                <a:latin typeface="+mj-lt"/>
              </a:rPr>
              <a:t>    </a:t>
            </a:r>
            <a:r>
              <a:rPr lang="es-ES" sz="2400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return</a:t>
            </a:r>
            <a:r>
              <a:rPr lang="es-ES" sz="24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sz="2400" dirty="0" err="1">
                <a:latin typeface="+mj-lt"/>
              </a:rPr>
              <a:t>result</a:t>
            </a:r>
            <a:r>
              <a:rPr lang="es-ES" sz="2400" dirty="0" smtClean="0">
                <a:latin typeface="+mj-lt"/>
              </a:rPr>
              <a:t>;</a:t>
            </a:r>
            <a:br>
              <a:rPr lang="es-ES" sz="2400" dirty="0" smtClean="0">
                <a:latin typeface="+mj-lt"/>
              </a:rPr>
            </a:br>
            <a:r>
              <a:rPr lang="es-ES" sz="2400" dirty="0" smtClean="0">
                <a:latin typeface="+mj-lt"/>
              </a:rPr>
              <a:t>}</a:t>
            </a:r>
            <a:endParaRPr lang="es-ES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43620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Function Expressions</a:t>
            </a: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858897" y="270933"/>
            <a:ext cx="3362259" cy="572031"/>
          </a:xfrm>
        </p:spPr>
        <p:txBody>
          <a:bodyPr/>
          <a:lstStyle/>
          <a:p>
            <a:r>
              <a:rPr lang="es-ES" dirty="0" smtClean="0"/>
              <a:t>Closures y this</a:t>
            </a:r>
            <a:endParaRPr lang="es-ES" dirty="0"/>
          </a:p>
        </p:txBody>
      </p:sp>
      <p:sp>
        <p:nvSpPr>
          <p:cNvPr id="6" name="Rectangle 5"/>
          <p:cNvSpPr/>
          <p:nvPr/>
        </p:nvSpPr>
        <p:spPr>
          <a:xfrm>
            <a:off x="222421" y="1536526"/>
            <a:ext cx="4629665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4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sz="2400" dirty="0">
                <a:solidFill>
                  <a:srgbClr val="323330"/>
                </a:solidFill>
                <a:latin typeface="+mj-lt"/>
              </a:rPr>
              <a:t> </a:t>
            </a:r>
            <a:r>
              <a:rPr lang="es-ES" sz="2400" dirty="0" err="1">
                <a:solidFill>
                  <a:srgbClr val="323330"/>
                </a:solidFill>
                <a:latin typeface="+mj-lt"/>
              </a:rPr>
              <a:t>title</a:t>
            </a:r>
            <a:r>
              <a:rPr lang="es-ES" sz="2400" dirty="0">
                <a:solidFill>
                  <a:srgbClr val="323330"/>
                </a:solidFill>
                <a:latin typeface="+mj-lt"/>
              </a:rPr>
              <a:t> = </a:t>
            </a:r>
            <a:r>
              <a:rPr lang="es-ES" sz="2400" dirty="0">
                <a:solidFill>
                  <a:srgbClr val="C00000"/>
                </a:solidFill>
                <a:latin typeface="+mj-lt"/>
              </a:rPr>
              <a:t>'</a:t>
            </a:r>
            <a:r>
              <a:rPr lang="es-ES" sz="2400" dirty="0" err="1">
                <a:solidFill>
                  <a:srgbClr val="C00000"/>
                </a:solidFill>
                <a:latin typeface="+mj-lt"/>
              </a:rPr>
              <a:t>Bubble</a:t>
            </a:r>
            <a:r>
              <a:rPr lang="es-ES" sz="2400" dirty="0">
                <a:solidFill>
                  <a:srgbClr val="C00000"/>
                </a:solidFill>
                <a:latin typeface="+mj-lt"/>
              </a:rPr>
              <a:t> </a:t>
            </a:r>
            <a:r>
              <a:rPr lang="es-ES" sz="2400" dirty="0" err="1">
                <a:solidFill>
                  <a:srgbClr val="C00000"/>
                </a:solidFill>
                <a:latin typeface="+mj-lt"/>
              </a:rPr>
              <a:t>Bobble</a:t>
            </a:r>
            <a:r>
              <a:rPr lang="es-ES" sz="2400" dirty="0" smtClean="0">
                <a:solidFill>
                  <a:srgbClr val="C00000"/>
                </a:solidFill>
                <a:latin typeface="+mj-lt"/>
              </a:rPr>
              <a:t>'</a:t>
            </a:r>
            <a:r>
              <a:rPr lang="es-ES" sz="2400" dirty="0" smtClean="0">
                <a:solidFill>
                  <a:srgbClr val="323330"/>
                </a:solidFill>
                <a:latin typeface="+mj-lt"/>
              </a:rPr>
              <a:t>;</a:t>
            </a:r>
            <a:br>
              <a:rPr lang="es-ES" sz="2400" dirty="0" smtClean="0">
                <a:solidFill>
                  <a:srgbClr val="323330"/>
                </a:solidFill>
                <a:latin typeface="+mj-lt"/>
              </a:rPr>
            </a:br>
            <a:r>
              <a:rPr lang="es-ES" sz="24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sz="2400" dirty="0" smtClean="0">
                <a:solidFill>
                  <a:srgbClr val="323330"/>
                </a:solidFill>
                <a:latin typeface="+mj-lt"/>
              </a:rPr>
              <a:t> </a:t>
            </a:r>
            <a:r>
              <a:rPr lang="es-ES" sz="2400" dirty="0" err="1">
                <a:solidFill>
                  <a:srgbClr val="323330"/>
                </a:solidFill>
                <a:latin typeface="+mj-lt"/>
              </a:rPr>
              <a:t>game</a:t>
            </a:r>
            <a:r>
              <a:rPr lang="es-ES" sz="2400" dirty="0">
                <a:solidFill>
                  <a:srgbClr val="323330"/>
                </a:solidFill>
                <a:latin typeface="+mj-lt"/>
              </a:rPr>
              <a:t> = </a:t>
            </a:r>
            <a:r>
              <a:rPr lang="es-ES" sz="2400" dirty="0" smtClean="0">
                <a:solidFill>
                  <a:srgbClr val="323330"/>
                </a:solidFill>
                <a:latin typeface="+mj-lt"/>
              </a:rPr>
              <a:t>{</a:t>
            </a:r>
            <a:br>
              <a:rPr lang="es-ES" sz="2400" dirty="0" smtClean="0">
                <a:solidFill>
                  <a:srgbClr val="323330"/>
                </a:solidFill>
                <a:latin typeface="+mj-lt"/>
              </a:rPr>
            </a:br>
            <a:r>
              <a:rPr lang="es-ES" sz="2400" dirty="0" smtClean="0">
                <a:solidFill>
                  <a:srgbClr val="323330"/>
                </a:solidFill>
                <a:latin typeface="+mj-lt"/>
              </a:rPr>
              <a:t>    </a:t>
            </a:r>
            <a:r>
              <a:rPr lang="es-ES" sz="2400" dirty="0" err="1" smtClean="0">
                <a:solidFill>
                  <a:srgbClr val="323330"/>
                </a:solidFill>
                <a:latin typeface="+mj-lt"/>
              </a:rPr>
              <a:t>title</a:t>
            </a:r>
            <a:r>
              <a:rPr lang="es-ES" sz="2400" dirty="0">
                <a:solidFill>
                  <a:srgbClr val="323330"/>
                </a:solidFill>
                <a:latin typeface="+mj-lt"/>
              </a:rPr>
              <a:t>: </a:t>
            </a:r>
            <a:r>
              <a:rPr lang="es-ES" sz="2400" dirty="0">
                <a:solidFill>
                  <a:srgbClr val="C00000"/>
                </a:solidFill>
                <a:latin typeface="+mj-lt"/>
              </a:rPr>
              <a:t>'1942</a:t>
            </a:r>
            <a:r>
              <a:rPr lang="es-ES" sz="2400" dirty="0" smtClean="0">
                <a:solidFill>
                  <a:srgbClr val="C00000"/>
                </a:solidFill>
                <a:latin typeface="+mj-lt"/>
              </a:rPr>
              <a:t>'</a:t>
            </a:r>
            <a:r>
              <a:rPr lang="es-ES" sz="2400" dirty="0" smtClean="0">
                <a:solidFill>
                  <a:srgbClr val="323330"/>
                </a:solidFill>
                <a:latin typeface="+mj-lt"/>
              </a:rPr>
              <a:t>,</a:t>
            </a:r>
            <a:br>
              <a:rPr lang="es-ES" sz="2400" dirty="0" smtClean="0">
                <a:solidFill>
                  <a:srgbClr val="323330"/>
                </a:solidFill>
                <a:latin typeface="+mj-lt"/>
              </a:rPr>
            </a:br>
            <a:r>
              <a:rPr lang="es-ES" sz="2400" dirty="0" smtClean="0">
                <a:solidFill>
                  <a:srgbClr val="323330"/>
                </a:solidFill>
                <a:latin typeface="+mj-lt"/>
              </a:rPr>
              <a:t>    </a:t>
            </a:r>
            <a:r>
              <a:rPr lang="es-ES" sz="2400" dirty="0" err="1" smtClean="0">
                <a:solidFill>
                  <a:srgbClr val="323330"/>
                </a:solidFill>
                <a:latin typeface="+mj-lt"/>
              </a:rPr>
              <a:t>getTitle</a:t>
            </a:r>
            <a:r>
              <a:rPr lang="es-ES" sz="2400" dirty="0">
                <a:solidFill>
                  <a:srgbClr val="323330"/>
                </a:solidFill>
                <a:latin typeface="+mj-lt"/>
              </a:rPr>
              <a:t>: </a:t>
            </a:r>
            <a:r>
              <a:rPr lang="es-ES" sz="2400" dirty="0" err="1">
                <a:solidFill>
                  <a:schemeClr val="accent1">
                    <a:lumMod val="75000"/>
                  </a:schemeClr>
                </a:solidFill>
                <a:latin typeface="+mj-lt"/>
              </a:rPr>
              <a:t>function</a:t>
            </a:r>
            <a:r>
              <a:rPr lang="es-ES" sz="2400" dirty="0" smtClean="0">
                <a:solidFill>
                  <a:srgbClr val="323330"/>
                </a:solidFill>
                <a:latin typeface="+mj-lt"/>
              </a:rPr>
              <a:t>(){</a:t>
            </a:r>
            <a:br>
              <a:rPr lang="es-ES" sz="2400" dirty="0" smtClean="0">
                <a:solidFill>
                  <a:srgbClr val="323330"/>
                </a:solidFill>
                <a:latin typeface="+mj-lt"/>
              </a:rPr>
            </a:br>
            <a:r>
              <a:rPr lang="es-ES" sz="2400" dirty="0" smtClean="0">
                <a:solidFill>
                  <a:srgbClr val="323330"/>
                </a:solidFill>
                <a:latin typeface="+mj-lt"/>
              </a:rPr>
              <a:t>         </a:t>
            </a:r>
            <a:r>
              <a:rPr lang="es-ES" sz="2400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return</a:t>
            </a:r>
            <a:r>
              <a:rPr lang="es-ES" sz="24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sz="2400" dirty="0" err="1">
                <a:solidFill>
                  <a:schemeClr val="accent1">
                    <a:lumMod val="75000"/>
                  </a:schemeClr>
                </a:solidFill>
                <a:latin typeface="+mj-lt"/>
              </a:rPr>
              <a:t>function</a:t>
            </a:r>
            <a:r>
              <a:rPr lang="es-ES" sz="2400" dirty="0" smtClean="0">
                <a:solidFill>
                  <a:srgbClr val="323330"/>
                </a:solidFill>
                <a:latin typeface="+mj-lt"/>
              </a:rPr>
              <a:t>(){</a:t>
            </a:r>
            <a:br>
              <a:rPr lang="es-ES" sz="2400" dirty="0" smtClean="0">
                <a:solidFill>
                  <a:srgbClr val="323330"/>
                </a:solidFill>
                <a:latin typeface="+mj-lt"/>
              </a:rPr>
            </a:br>
            <a:r>
              <a:rPr lang="es-ES" sz="2400" dirty="0" smtClean="0">
                <a:solidFill>
                  <a:srgbClr val="323330"/>
                </a:solidFill>
                <a:latin typeface="+mj-lt"/>
              </a:rPr>
              <a:t>             </a:t>
            </a:r>
            <a:r>
              <a:rPr lang="es-ES" sz="2400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return</a:t>
            </a:r>
            <a:r>
              <a:rPr lang="es-ES" sz="24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sz="2400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this</a:t>
            </a:r>
            <a:r>
              <a:rPr lang="es-ES" sz="2400" dirty="0" err="1" smtClean="0">
                <a:solidFill>
                  <a:srgbClr val="323330"/>
                </a:solidFill>
                <a:latin typeface="+mj-lt"/>
              </a:rPr>
              <a:t>.title</a:t>
            </a:r>
            <a:r>
              <a:rPr lang="es-ES" sz="2400" dirty="0" smtClean="0">
                <a:solidFill>
                  <a:srgbClr val="323330"/>
                </a:solidFill>
                <a:latin typeface="+mj-lt"/>
              </a:rPr>
              <a:t>;</a:t>
            </a:r>
            <a:br>
              <a:rPr lang="es-ES" sz="2400" dirty="0" smtClean="0">
                <a:solidFill>
                  <a:srgbClr val="323330"/>
                </a:solidFill>
                <a:latin typeface="+mj-lt"/>
              </a:rPr>
            </a:br>
            <a:r>
              <a:rPr lang="es-ES" sz="2400" dirty="0" smtClean="0">
                <a:solidFill>
                  <a:srgbClr val="323330"/>
                </a:solidFill>
                <a:latin typeface="+mj-lt"/>
              </a:rPr>
              <a:t>         };</a:t>
            </a:r>
            <a:br>
              <a:rPr lang="es-ES" sz="2400" dirty="0" smtClean="0">
                <a:solidFill>
                  <a:srgbClr val="323330"/>
                </a:solidFill>
                <a:latin typeface="+mj-lt"/>
              </a:rPr>
            </a:br>
            <a:r>
              <a:rPr lang="es-ES" sz="2400" dirty="0" smtClean="0">
                <a:solidFill>
                  <a:srgbClr val="323330"/>
                </a:solidFill>
                <a:latin typeface="+mj-lt"/>
              </a:rPr>
              <a:t>    }</a:t>
            </a:r>
            <a:endParaRPr lang="es-ES" sz="2400" dirty="0">
              <a:solidFill>
                <a:srgbClr val="323330"/>
              </a:solidFill>
              <a:latin typeface="+mj-lt"/>
            </a:endParaRPr>
          </a:p>
          <a:p>
            <a:r>
              <a:rPr lang="es-ES" sz="2400" dirty="0">
                <a:solidFill>
                  <a:srgbClr val="323330"/>
                </a:solidFill>
                <a:latin typeface="+mj-lt"/>
              </a:rPr>
              <a:t>};</a:t>
            </a:r>
          </a:p>
          <a:p>
            <a:r>
              <a:rPr lang="es-ES" sz="2400" dirty="0" err="1">
                <a:solidFill>
                  <a:srgbClr val="323330"/>
                </a:solidFill>
                <a:latin typeface="+mj-lt"/>
              </a:rPr>
              <a:t>game.getTitle</a:t>
            </a:r>
            <a:r>
              <a:rPr lang="es-ES" sz="2400" dirty="0" smtClean="0">
                <a:solidFill>
                  <a:srgbClr val="323330"/>
                </a:solidFill>
                <a:latin typeface="+mj-lt"/>
              </a:rPr>
              <a:t>()(); </a:t>
            </a:r>
            <a:r>
              <a:rPr lang="es-ES" sz="2400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// </a:t>
            </a:r>
            <a:r>
              <a:rPr lang="es-ES" sz="2400" dirty="0" err="1">
                <a:solidFill>
                  <a:schemeClr val="accent6">
                    <a:lumMod val="75000"/>
                  </a:schemeClr>
                </a:solidFill>
                <a:latin typeface="+mj-lt"/>
              </a:rPr>
              <a:t>Bubble</a:t>
            </a:r>
            <a:r>
              <a:rPr lang="es-ES" sz="2400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 </a:t>
            </a:r>
            <a:r>
              <a:rPr lang="es-ES" sz="2400" dirty="0" err="1">
                <a:solidFill>
                  <a:schemeClr val="accent6">
                    <a:lumMod val="75000"/>
                  </a:schemeClr>
                </a:solidFill>
                <a:latin typeface="+mj-lt"/>
              </a:rPr>
              <a:t>Booble</a:t>
            </a:r>
            <a:endParaRPr lang="es-ES" sz="2400" dirty="0">
              <a:solidFill>
                <a:schemeClr val="accent6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083643" y="1536526"/>
            <a:ext cx="4629665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4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sz="2400" dirty="0">
                <a:solidFill>
                  <a:srgbClr val="323330"/>
                </a:solidFill>
                <a:latin typeface="+mj-lt"/>
              </a:rPr>
              <a:t> </a:t>
            </a:r>
            <a:r>
              <a:rPr lang="es-ES" sz="2400" dirty="0" err="1">
                <a:solidFill>
                  <a:srgbClr val="323330"/>
                </a:solidFill>
                <a:latin typeface="+mj-lt"/>
              </a:rPr>
              <a:t>title</a:t>
            </a:r>
            <a:r>
              <a:rPr lang="es-ES" sz="2400" dirty="0">
                <a:solidFill>
                  <a:srgbClr val="323330"/>
                </a:solidFill>
                <a:latin typeface="+mj-lt"/>
              </a:rPr>
              <a:t> = </a:t>
            </a:r>
            <a:r>
              <a:rPr lang="es-ES" sz="2400" dirty="0">
                <a:solidFill>
                  <a:srgbClr val="C00000"/>
                </a:solidFill>
                <a:latin typeface="+mj-lt"/>
              </a:rPr>
              <a:t>'</a:t>
            </a:r>
            <a:r>
              <a:rPr lang="es-ES" sz="2400" dirty="0" err="1">
                <a:solidFill>
                  <a:srgbClr val="C00000"/>
                </a:solidFill>
                <a:latin typeface="+mj-lt"/>
              </a:rPr>
              <a:t>Bubble</a:t>
            </a:r>
            <a:r>
              <a:rPr lang="es-ES" sz="2400" dirty="0">
                <a:solidFill>
                  <a:srgbClr val="C00000"/>
                </a:solidFill>
                <a:latin typeface="+mj-lt"/>
              </a:rPr>
              <a:t> </a:t>
            </a:r>
            <a:r>
              <a:rPr lang="es-ES" sz="2400" dirty="0" err="1">
                <a:solidFill>
                  <a:srgbClr val="C00000"/>
                </a:solidFill>
                <a:latin typeface="+mj-lt"/>
              </a:rPr>
              <a:t>Bobble</a:t>
            </a:r>
            <a:r>
              <a:rPr lang="es-ES" sz="2400" dirty="0">
                <a:solidFill>
                  <a:srgbClr val="C00000"/>
                </a:solidFill>
                <a:latin typeface="+mj-lt"/>
              </a:rPr>
              <a:t>'</a:t>
            </a:r>
            <a:r>
              <a:rPr lang="es-ES" sz="2400" dirty="0">
                <a:solidFill>
                  <a:srgbClr val="323330"/>
                </a:solidFill>
                <a:latin typeface="+mj-lt"/>
              </a:rPr>
              <a:t>;</a:t>
            </a:r>
            <a:br>
              <a:rPr lang="es-ES" sz="2400" dirty="0">
                <a:solidFill>
                  <a:srgbClr val="323330"/>
                </a:solidFill>
                <a:latin typeface="+mj-lt"/>
              </a:rPr>
            </a:br>
            <a:r>
              <a:rPr lang="es-ES" sz="24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sz="2400" dirty="0">
                <a:solidFill>
                  <a:srgbClr val="323330"/>
                </a:solidFill>
                <a:latin typeface="+mj-lt"/>
              </a:rPr>
              <a:t> </a:t>
            </a:r>
            <a:r>
              <a:rPr lang="es-ES" sz="2400" dirty="0" err="1">
                <a:solidFill>
                  <a:srgbClr val="323330"/>
                </a:solidFill>
                <a:latin typeface="+mj-lt"/>
              </a:rPr>
              <a:t>game</a:t>
            </a:r>
            <a:r>
              <a:rPr lang="es-ES" sz="2400" dirty="0">
                <a:solidFill>
                  <a:srgbClr val="323330"/>
                </a:solidFill>
                <a:latin typeface="+mj-lt"/>
              </a:rPr>
              <a:t> = {</a:t>
            </a:r>
            <a:br>
              <a:rPr lang="es-ES" sz="2400" dirty="0">
                <a:solidFill>
                  <a:srgbClr val="323330"/>
                </a:solidFill>
                <a:latin typeface="+mj-lt"/>
              </a:rPr>
            </a:br>
            <a:r>
              <a:rPr lang="es-ES" sz="2400" dirty="0">
                <a:solidFill>
                  <a:srgbClr val="323330"/>
                </a:solidFill>
                <a:latin typeface="+mj-lt"/>
              </a:rPr>
              <a:t>    </a:t>
            </a:r>
            <a:r>
              <a:rPr lang="es-ES" sz="2400" dirty="0" err="1">
                <a:solidFill>
                  <a:srgbClr val="323330"/>
                </a:solidFill>
                <a:latin typeface="+mj-lt"/>
              </a:rPr>
              <a:t>title</a:t>
            </a:r>
            <a:r>
              <a:rPr lang="es-ES" sz="2400" dirty="0">
                <a:solidFill>
                  <a:srgbClr val="323330"/>
                </a:solidFill>
                <a:latin typeface="+mj-lt"/>
              </a:rPr>
              <a:t>: </a:t>
            </a:r>
            <a:r>
              <a:rPr lang="es-ES" sz="2400" dirty="0">
                <a:solidFill>
                  <a:srgbClr val="C00000"/>
                </a:solidFill>
                <a:latin typeface="+mj-lt"/>
              </a:rPr>
              <a:t>'1942'</a:t>
            </a:r>
            <a:r>
              <a:rPr lang="es-ES" sz="2400" dirty="0">
                <a:solidFill>
                  <a:srgbClr val="323330"/>
                </a:solidFill>
                <a:latin typeface="+mj-lt"/>
              </a:rPr>
              <a:t>,</a:t>
            </a:r>
            <a:br>
              <a:rPr lang="es-ES" sz="2400" dirty="0">
                <a:solidFill>
                  <a:srgbClr val="323330"/>
                </a:solidFill>
                <a:latin typeface="+mj-lt"/>
              </a:rPr>
            </a:br>
            <a:r>
              <a:rPr lang="es-ES" sz="2400" dirty="0">
                <a:solidFill>
                  <a:srgbClr val="323330"/>
                </a:solidFill>
                <a:latin typeface="+mj-lt"/>
              </a:rPr>
              <a:t>    </a:t>
            </a:r>
            <a:r>
              <a:rPr lang="es-ES" sz="2400" dirty="0" err="1">
                <a:solidFill>
                  <a:srgbClr val="323330"/>
                </a:solidFill>
                <a:latin typeface="+mj-lt"/>
              </a:rPr>
              <a:t>getTitle</a:t>
            </a:r>
            <a:r>
              <a:rPr lang="es-ES" sz="2400" dirty="0">
                <a:solidFill>
                  <a:srgbClr val="323330"/>
                </a:solidFill>
                <a:latin typeface="+mj-lt"/>
              </a:rPr>
              <a:t>: </a:t>
            </a:r>
            <a:r>
              <a:rPr lang="es-ES" sz="2400" dirty="0" err="1">
                <a:solidFill>
                  <a:schemeClr val="accent1">
                    <a:lumMod val="75000"/>
                  </a:schemeClr>
                </a:solidFill>
                <a:latin typeface="+mj-lt"/>
              </a:rPr>
              <a:t>function</a:t>
            </a:r>
            <a:r>
              <a:rPr lang="es-ES" sz="2400" dirty="0" smtClean="0">
                <a:solidFill>
                  <a:srgbClr val="323330"/>
                </a:solidFill>
                <a:latin typeface="+mj-lt"/>
              </a:rPr>
              <a:t>(){</a:t>
            </a:r>
            <a:br>
              <a:rPr lang="es-ES" sz="2400" dirty="0" smtClean="0">
                <a:solidFill>
                  <a:srgbClr val="323330"/>
                </a:solidFill>
                <a:latin typeface="+mj-lt"/>
              </a:rPr>
            </a:br>
            <a:r>
              <a:rPr lang="es-ES" sz="2400" dirty="0" smtClean="0">
                <a:solidFill>
                  <a:srgbClr val="323330"/>
                </a:solidFill>
                <a:latin typeface="+mj-lt"/>
              </a:rPr>
              <a:t>         </a:t>
            </a:r>
            <a:r>
              <a:rPr lang="es-ES" sz="24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sz="2400" dirty="0" smtClean="0">
                <a:solidFill>
                  <a:srgbClr val="323330"/>
                </a:solidFill>
                <a:latin typeface="+mj-lt"/>
              </a:rPr>
              <a:t> </a:t>
            </a:r>
            <a:r>
              <a:rPr lang="es-ES" sz="2400" dirty="0" err="1" smtClean="0">
                <a:solidFill>
                  <a:srgbClr val="323330"/>
                </a:solidFill>
                <a:latin typeface="+mj-lt"/>
              </a:rPr>
              <a:t>self</a:t>
            </a:r>
            <a:r>
              <a:rPr lang="es-ES" sz="2400" dirty="0" smtClean="0">
                <a:solidFill>
                  <a:srgbClr val="323330"/>
                </a:solidFill>
                <a:latin typeface="+mj-lt"/>
              </a:rPr>
              <a:t> = </a:t>
            </a:r>
            <a:r>
              <a:rPr lang="es-ES" sz="24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this</a:t>
            </a:r>
            <a:r>
              <a:rPr lang="es-ES" sz="2400" dirty="0" smtClean="0">
                <a:solidFill>
                  <a:srgbClr val="323330"/>
                </a:solidFill>
                <a:latin typeface="+mj-lt"/>
              </a:rPr>
              <a:t>;</a:t>
            </a:r>
            <a:r>
              <a:rPr lang="es-ES" sz="2400" dirty="0">
                <a:solidFill>
                  <a:srgbClr val="323330"/>
                </a:solidFill>
                <a:latin typeface="+mj-lt"/>
              </a:rPr>
              <a:t/>
            </a:r>
            <a:br>
              <a:rPr lang="es-ES" sz="2400" dirty="0">
                <a:solidFill>
                  <a:srgbClr val="323330"/>
                </a:solidFill>
                <a:latin typeface="+mj-lt"/>
              </a:rPr>
            </a:br>
            <a:r>
              <a:rPr lang="es-ES" sz="2400" dirty="0">
                <a:solidFill>
                  <a:srgbClr val="323330"/>
                </a:solidFill>
                <a:latin typeface="+mj-lt"/>
              </a:rPr>
              <a:t>         </a:t>
            </a:r>
            <a:r>
              <a:rPr lang="es-ES" sz="2400" dirty="0" err="1">
                <a:solidFill>
                  <a:schemeClr val="accent1">
                    <a:lumMod val="75000"/>
                  </a:schemeClr>
                </a:solidFill>
                <a:latin typeface="+mj-lt"/>
              </a:rPr>
              <a:t>return</a:t>
            </a:r>
            <a:r>
              <a:rPr lang="es-ES" sz="24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sz="2400" dirty="0" err="1">
                <a:solidFill>
                  <a:schemeClr val="accent1">
                    <a:lumMod val="75000"/>
                  </a:schemeClr>
                </a:solidFill>
                <a:latin typeface="+mj-lt"/>
              </a:rPr>
              <a:t>function</a:t>
            </a:r>
            <a:r>
              <a:rPr lang="es-ES" sz="2400" dirty="0">
                <a:solidFill>
                  <a:srgbClr val="323330"/>
                </a:solidFill>
                <a:latin typeface="+mj-lt"/>
              </a:rPr>
              <a:t>(){</a:t>
            </a:r>
            <a:br>
              <a:rPr lang="es-ES" sz="2400" dirty="0">
                <a:solidFill>
                  <a:srgbClr val="323330"/>
                </a:solidFill>
                <a:latin typeface="+mj-lt"/>
              </a:rPr>
            </a:br>
            <a:r>
              <a:rPr lang="es-ES" sz="2400" dirty="0">
                <a:solidFill>
                  <a:srgbClr val="323330"/>
                </a:solidFill>
                <a:latin typeface="+mj-lt"/>
              </a:rPr>
              <a:t>             </a:t>
            </a:r>
            <a:r>
              <a:rPr lang="es-ES" sz="2400" dirty="0" err="1">
                <a:solidFill>
                  <a:schemeClr val="accent1">
                    <a:lumMod val="75000"/>
                  </a:schemeClr>
                </a:solidFill>
                <a:latin typeface="+mj-lt"/>
              </a:rPr>
              <a:t>return</a:t>
            </a:r>
            <a:r>
              <a:rPr lang="es-ES" sz="24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sz="2400" dirty="0" err="1" smtClean="0">
                <a:solidFill>
                  <a:srgbClr val="323330"/>
                </a:solidFill>
                <a:latin typeface="+mj-lt"/>
              </a:rPr>
              <a:t>self.title</a:t>
            </a:r>
            <a:r>
              <a:rPr lang="es-ES" sz="2400" dirty="0">
                <a:solidFill>
                  <a:srgbClr val="323330"/>
                </a:solidFill>
                <a:latin typeface="+mj-lt"/>
              </a:rPr>
              <a:t>;</a:t>
            </a:r>
            <a:br>
              <a:rPr lang="es-ES" sz="2400" dirty="0">
                <a:solidFill>
                  <a:srgbClr val="323330"/>
                </a:solidFill>
                <a:latin typeface="+mj-lt"/>
              </a:rPr>
            </a:br>
            <a:r>
              <a:rPr lang="es-ES" sz="2400" dirty="0">
                <a:solidFill>
                  <a:srgbClr val="323330"/>
                </a:solidFill>
                <a:latin typeface="+mj-lt"/>
              </a:rPr>
              <a:t>         };</a:t>
            </a:r>
            <a:br>
              <a:rPr lang="es-ES" sz="2400" dirty="0">
                <a:solidFill>
                  <a:srgbClr val="323330"/>
                </a:solidFill>
                <a:latin typeface="+mj-lt"/>
              </a:rPr>
            </a:br>
            <a:r>
              <a:rPr lang="es-ES" sz="2400" dirty="0">
                <a:solidFill>
                  <a:srgbClr val="323330"/>
                </a:solidFill>
                <a:latin typeface="+mj-lt"/>
              </a:rPr>
              <a:t>    }</a:t>
            </a:r>
          </a:p>
          <a:p>
            <a:r>
              <a:rPr lang="es-ES" sz="2400" dirty="0">
                <a:solidFill>
                  <a:srgbClr val="323330"/>
                </a:solidFill>
                <a:latin typeface="+mj-lt"/>
              </a:rPr>
              <a:t>};</a:t>
            </a:r>
          </a:p>
          <a:p>
            <a:r>
              <a:rPr lang="es-ES" sz="2400" dirty="0" err="1">
                <a:solidFill>
                  <a:srgbClr val="323330"/>
                </a:solidFill>
                <a:latin typeface="+mj-lt"/>
              </a:rPr>
              <a:t>game.getTitle</a:t>
            </a:r>
            <a:r>
              <a:rPr lang="es-ES" sz="2400" dirty="0" smtClean="0">
                <a:solidFill>
                  <a:srgbClr val="323330"/>
                </a:solidFill>
                <a:latin typeface="+mj-lt"/>
              </a:rPr>
              <a:t>()(); </a:t>
            </a:r>
            <a:r>
              <a:rPr lang="es-ES" sz="2400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// </a:t>
            </a:r>
            <a:r>
              <a:rPr lang="es-ES" sz="2400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1942</a:t>
            </a:r>
            <a:endParaRPr lang="es-ES" sz="2400" dirty="0">
              <a:solidFill>
                <a:schemeClr val="accent6">
                  <a:lumMod val="7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97378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Function Expressions</a:t>
            </a: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858897" y="270933"/>
            <a:ext cx="3362259" cy="572031"/>
          </a:xfrm>
        </p:spPr>
        <p:txBody>
          <a:bodyPr/>
          <a:lstStyle/>
          <a:p>
            <a:r>
              <a:rPr lang="es-ES" dirty="0" smtClean="0"/>
              <a:t>Fugas de memoria</a:t>
            </a:r>
            <a:endParaRPr lang="es-ES" dirty="0"/>
          </a:p>
        </p:txBody>
      </p:sp>
      <p:sp>
        <p:nvSpPr>
          <p:cNvPr id="6" name="Rectangle 5"/>
          <p:cNvSpPr/>
          <p:nvPr/>
        </p:nvSpPr>
        <p:spPr>
          <a:xfrm>
            <a:off x="238897" y="1441432"/>
            <a:ext cx="715044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000" dirty="0" err="1">
                <a:solidFill>
                  <a:schemeClr val="accent1">
                    <a:lumMod val="75000"/>
                  </a:schemeClr>
                </a:solidFill>
                <a:latin typeface="+mj-lt"/>
              </a:rPr>
              <a:t>function</a:t>
            </a:r>
            <a:r>
              <a:rPr lang="es-ES" sz="20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sz="2000" dirty="0" err="1">
                <a:solidFill>
                  <a:srgbClr val="323330"/>
                </a:solidFill>
                <a:latin typeface="+mj-lt"/>
              </a:rPr>
              <a:t>assignHandler</a:t>
            </a:r>
            <a:r>
              <a:rPr lang="es-ES" sz="2000" dirty="0">
                <a:solidFill>
                  <a:srgbClr val="323330"/>
                </a:solidFill>
                <a:latin typeface="+mj-lt"/>
              </a:rPr>
              <a:t>() </a:t>
            </a:r>
            <a:r>
              <a:rPr lang="es-ES" sz="2000" dirty="0" smtClean="0">
                <a:solidFill>
                  <a:srgbClr val="323330"/>
                </a:solidFill>
                <a:latin typeface="+mj-lt"/>
              </a:rPr>
              <a:t>{</a:t>
            </a:r>
            <a:br>
              <a:rPr lang="es-ES" sz="2000" dirty="0" smtClean="0">
                <a:solidFill>
                  <a:srgbClr val="323330"/>
                </a:solidFill>
                <a:latin typeface="+mj-lt"/>
              </a:rPr>
            </a:br>
            <a:r>
              <a:rPr lang="es-ES" sz="2000" dirty="0" smtClean="0">
                <a:solidFill>
                  <a:srgbClr val="323330"/>
                </a:solidFill>
                <a:latin typeface="+mj-lt"/>
              </a:rPr>
              <a:t>    </a:t>
            </a:r>
            <a:r>
              <a:rPr lang="es-ES" sz="20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sz="2000" dirty="0" smtClean="0">
                <a:solidFill>
                  <a:srgbClr val="323330"/>
                </a:solidFill>
                <a:latin typeface="+mj-lt"/>
              </a:rPr>
              <a:t> </a:t>
            </a:r>
            <a:r>
              <a:rPr lang="es-ES" sz="2000" dirty="0" err="1">
                <a:solidFill>
                  <a:srgbClr val="323330"/>
                </a:solidFill>
                <a:latin typeface="+mj-lt"/>
              </a:rPr>
              <a:t>element</a:t>
            </a:r>
            <a:r>
              <a:rPr lang="es-ES" sz="2000" dirty="0">
                <a:solidFill>
                  <a:srgbClr val="323330"/>
                </a:solidFill>
                <a:latin typeface="+mj-lt"/>
              </a:rPr>
              <a:t> </a:t>
            </a:r>
            <a:r>
              <a:rPr lang="es-ES" sz="2000" dirty="0" smtClean="0">
                <a:solidFill>
                  <a:srgbClr val="323330"/>
                </a:solidFill>
                <a:latin typeface="+mj-lt"/>
              </a:rPr>
              <a:t>= </a:t>
            </a:r>
            <a:r>
              <a:rPr lang="es-ES" sz="2000" dirty="0" err="1" smtClean="0">
                <a:solidFill>
                  <a:srgbClr val="323330"/>
                </a:solidFill>
                <a:latin typeface="+mj-lt"/>
              </a:rPr>
              <a:t>document.getElementById</a:t>
            </a:r>
            <a:r>
              <a:rPr lang="es-ES" sz="2000" dirty="0">
                <a:solidFill>
                  <a:srgbClr val="323330"/>
                </a:solidFill>
                <a:latin typeface="+mj-lt"/>
              </a:rPr>
              <a:t>(</a:t>
            </a:r>
            <a:r>
              <a:rPr lang="es-ES" sz="2000" dirty="0">
                <a:solidFill>
                  <a:srgbClr val="C00000"/>
                </a:solidFill>
                <a:latin typeface="+mj-lt"/>
              </a:rPr>
              <a:t>'</a:t>
            </a:r>
            <a:r>
              <a:rPr lang="es-ES" sz="2000" dirty="0" err="1">
                <a:solidFill>
                  <a:srgbClr val="C00000"/>
                </a:solidFill>
                <a:latin typeface="+mj-lt"/>
              </a:rPr>
              <a:t>element</a:t>
            </a:r>
            <a:r>
              <a:rPr lang="es-ES" sz="2000" dirty="0" smtClean="0">
                <a:solidFill>
                  <a:srgbClr val="C00000"/>
                </a:solidFill>
                <a:latin typeface="+mj-lt"/>
              </a:rPr>
              <a:t>'</a:t>
            </a:r>
            <a:r>
              <a:rPr lang="es-ES" sz="2000" dirty="0" smtClean="0">
                <a:solidFill>
                  <a:srgbClr val="323330"/>
                </a:solidFill>
                <a:latin typeface="+mj-lt"/>
              </a:rPr>
              <a:t>);</a:t>
            </a:r>
            <a:r>
              <a:rPr lang="es-ES" sz="2000" dirty="0">
                <a:solidFill>
                  <a:srgbClr val="323330"/>
                </a:solidFill>
                <a:latin typeface="+mj-lt"/>
              </a:rPr>
              <a:t/>
            </a:r>
            <a:br>
              <a:rPr lang="es-ES" sz="2000" dirty="0">
                <a:solidFill>
                  <a:srgbClr val="323330"/>
                </a:solidFill>
                <a:latin typeface="+mj-lt"/>
              </a:rPr>
            </a:br>
            <a:r>
              <a:rPr lang="es-ES" sz="2000" dirty="0" smtClean="0">
                <a:solidFill>
                  <a:srgbClr val="323330"/>
                </a:solidFill>
                <a:latin typeface="+mj-lt"/>
              </a:rPr>
              <a:t>    </a:t>
            </a:r>
            <a:r>
              <a:rPr lang="es-ES" sz="2000" dirty="0" err="1" smtClean="0">
                <a:solidFill>
                  <a:srgbClr val="323330"/>
                </a:solidFill>
                <a:latin typeface="+mj-lt"/>
              </a:rPr>
              <a:t>element.onclick</a:t>
            </a:r>
            <a:r>
              <a:rPr lang="es-ES" sz="2000" dirty="0" smtClean="0">
                <a:solidFill>
                  <a:srgbClr val="323330"/>
                </a:solidFill>
                <a:latin typeface="+mj-lt"/>
              </a:rPr>
              <a:t> </a:t>
            </a:r>
            <a:r>
              <a:rPr lang="es-ES" sz="2000" dirty="0">
                <a:solidFill>
                  <a:srgbClr val="323330"/>
                </a:solidFill>
                <a:latin typeface="+mj-lt"/>
              </a:rPr>
              <a:t>= </a:t>
            </a:r>
            <a:r>
              <a:rPr lang="es-ES" sz="2000" dirty="0" err="1">
                <a:solidFill>
                  <a:schemeClr val="accent1">
                    <a:lumMod val="75000"/>
                  </a:schemeClr>
                </a:solidFill>
                <a:latin typeface="+mj-lt"/>
              </a:rPr>
              <a:t>function</a:t>
            </a:r>
            <a:r>
              <a:rPr lang="es-ES" sz="20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sz="2000" dirty="0">
                <a:solidFill>
                  <a:srgbClr val="323330"/>
                </a:solidFill>
                <a:latin typeface="+mj-lt"/>
              </a:rPr>
              <a:t>() </a:t>
            </a:r>
            <a:r>
              <a:rPr lang="es-ES" sz="2000" dirty="0" smtClean="0">
                <a:solidFill>
                  <a:srgbClr val="323330"/>
                </a:solidFill>
                <a:latin typeface="+mj-lt"/>
              </a:rPr>
              <a:t>{</a:t>
            </a:r>
            <a:br>
              <a:rPr lang="es-ES" sz="2000" dirty="0" smtClean="0">
                <a:solidFill>
                  <a:srgbClr val="323330"/>
                </a:solidFill>
                <a:latin typeface="+mj-lt"/>
              </a:rPr>
            </a:br>
            <a:r>
              <a:rPr lang="es-ES" sz="2000" dirty="0" smtClean="0">
                <a:solidFill>
                  <a:srgbClr val="323330"/>
                </a:solidFill>
                <a:latin typeface="+mj-lt"/>
              </a:rPr>
              <a:t>        console.log(element.id); </a:t>
            </a:r>
            <a:r>
              <a:rPr lang="es-ES" sz="2000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//el elemento no podrá ser </a:t>
            </a:r>
            <a:r>
              <a:rPr lang="es-ES" sz="2000" dirty="0" err="1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destruído</a:t>
            </a:r>
            <a:r>
              <a:rPr lang="es-ES" sz="2000" dirty="0" smtClean="0">
                <a:solidFill>
                  <a:srgbClr val="323330"/>
                </a:solidFill>
                <a:latin typeface="+mj-lt"/>
              </a:rPr>
              <a:t/>
            </a:r>
            <a:br>
              <a:rPr lang="es-ES" sz="2000" dirty="0" smtClean="0">
                <a:solidFill>
                  <a:srgbClr val="323330"/>
                </a:solidFill>
                <a:latin typeface="+mj-lt"/>
              </a:rPr>
            </a:br>
            <a:r>
              <a:rPr lang="es-ES" sz="2000" dirty="0" smtClean="0">
                <a:solidFill>
                  <a:srgbClr val="323330"/>
                </a:solidFill>
                <a:latin typeface="+mj-lt"/>
              </a:rPr>
              <a:t>    };</a:t>
            </a:r>
            <a:br>
              <a:rPr lang="es-ES" sz="2000" dirty="0" smtClean="0">
                <a:solidFill>
                  <a:srgbClr val="323330"/>
                </a:solidFill>
                <a:latin typeface="+mj-lt"/>
              </a:rPr>
            </a:br>
            <a:r>
              <a:rPr lang="es-ES" sz="2000" dirty="0" smtClean="0">
                <a:solidFill>
                  <a:srgbClr val="323330"/>
                </a:solidFill>
                <a:latin typeface="+mj-lt"/>
              </a:rPr>
              <a:t>}</a:t>
            </a:r>
            <a:endParaRPr lang="es-ES" sz="2000" dirty="0">
              <a:solidFill>
                <a:srgbClr val="323330"/>
              </a:solidFill>
              <a:latin typeface="+mj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097795" y="1441432"/>
            <a:ext cx="3342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rgbClr val="323330"/>
                </a:solidFill>
                <a:latin typeface="+mj-lt"/>
              </a:rPr>
              <a:t>Bug en </a:t>
            </a:r>
            <a:r>
              <a:rPr lang="es-ES" dirty="0" err="1" smtClean="0">
                <a:solidFill>
                  <a:srgbClr val="323330"/>
                </a:solidFill>
                <a:latin typeface="+mj-lt"/>
              </a:rPr>
              <a:t>JScript</a:t>
            </a:r>
            <a:r>
              <a:rPr lang="es-ES" dirty="0" smtClean="0">
                <a:solidFill>
                  <a:srgbClr val="323330"/>
                </a:solidFill>
                <a:latin typeface="+mj-lt"/>
              </a:rPr>
              <a:t> afectando a IE &lt;= 8 </a:t>
            </a:r>
          </a:p>
        </p:txBody>
      </p:sp>
      <p:sp>
        <p:nvSpPr>
          <p:cNvPr id="8" name="Rectangle 7"/>
          <p:cNvSpPr/>
          <p:nvPr/>
        </p:nvSpPr>
        <p:spPr>
          <a:xfrm>
            <a:off x="238897" y="3659119"/>
            <a:ext cx="7150444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000" dirty="0" err="1">
                <a:solidFill>
                  <a:schemeClr val="accent1">
                    <a:lumMod val="75000"/>
                  </a:schemeClr>
                </a:solidFill>
                <a:latin typeface="+mj-lt"/>
              </a:rPr>
              <a:t>function</a:t>
            </a:r>
            <a:r>
              <a:rPr lang="es-ES" sz="20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sz="2000" dirty="0" err="1">
                <a:solidFill>
                  <a:srgbClr val="323330"/>
                </a:solidFill>
                <a:latin typeface="+mj-lt"/>
              </a:rPr>
              <a:t>assignHandler</a:t>
            </a:r>
            <a:r>
              <a:rPr lang="es-ES" sz="2000" dirty="0">
                <a:solidFill>
                  <a:srgbClr val="323330"/>
                </a:solidFill>
                <a:latin typeface="+mj-lt"/>
              </a:rPr>
              <a:t>() </a:t>
            </a:r>
            <a:r>
              <a:rPr lang="es-ES" sz="2000" dirty="0" smtClean="0">
                <a:solidFill>
                  <a:srgbClr val="323330"/>
                </a:solidFill>
                <a:latin typeface="+mj-lt"/>
              </a:rPr>
              <a:t>{</a:t>
            </a:r>
            <a:br>
              <a:rPr lang="es-ES" sz="2000" dirty="0" smtClean="0">
                <a:solidFill>
                  <a:srgbClr val="323330"/>
                </a:solidFill>
                <a:latin typeface="+mj-lt"/>
              </a:rPr>
            </a:br>
            <a:r>
              <a:rPr lang="es-ES" sz="2000" dirty="0" smtClean="0">
                <a:solidFill>
                  <a:srgbClr val="323330"/>
                </a:solidFill>
                <a:latin typeface="+mj-lt"/>
              </a:rPr>
              <a:t>    </a:t>
            </a:r>
            <a:r>
              <a:rPr lang="es-ES" sz="20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sz="2000" dirty="0" smtClean="0">
                <a:solidFill>
                  <a:srgbClr val="323330"/>
                </a:solidFill>
                <a:latin typeface="+mj-lt"/>
              </a:rPr>
              <a:t> </a:t>
            </a:r>
            <a:r>
              <a:rPr lang="es-ES" sz="2000" dirty="0" err="1">
                <a:solidFill>
                  <a:srgbClr val="323330"/>
                </a:solidFill>
                <a:latin typeface="+mj-lt"/>
              </a:rPr>
              <a:t>element</a:t>
            </a:r>
            <a:r>
              <a:rPr lang="es-ES" sz="2000" dirty="0">
                <a:solidFill>
                  <a:srgbClr val="323330"/>
                </a:solidFill>
                <a:latin typeface="+mj-lt"/>
              </a:rPr>
              <a:t> </a:t>
            </a:r>
            <a:r>
              <a:rPr lang="es-ES" sz="2000" dirty="0" smtClean="0">
                <a:solidFill>
                  <a:srgbClr val="323330"/>
                </a:solidFill>
                <a:latin typeface="+mj-lt"/>
              </a:rPr>
              <a:t>= </a:t>
            </a:r>
            <a:r>
              <a:rPr lang="es-ES" sz="2000" dirty="0" err="1" smtClean="0">
                <a:solidFill>
                  <a:srgbClr val="323330"/>
                </a:solidFill>
                <a:latin typeface="+mj-lt"/>
              </a:rPr>
              <a:t>document.getElementById</a:t>
            </a:r>
            <a:r>
              <a:rPr lang="es-ES" sz="2000" dirty="0">
                <a:solidFill>
                  <a:srgbClr val="323330"/>
                </a:solidFill>
                <a:latin typeface="+mj-lt"/>
              </a:rPr>
              <a:t>(</a:t>
            </a:r>
            <a:r>
              <a:rPr lang="es-ES" sz="2000" dirty="0">
                <a:solidFill>
                  <a:srgbClr val="C00000"/>
                </a:solidFill>
                <a:latin typeface="+mj-lt"/>
              </a:rPr>
              <a:t>'</a:t>
            </a:r>
            <a:r>
              <a:rPr lang="es-ES" sz="2000" dirty="0" err="1">
                <a:solidFill>
                  <a:srgbClr val="C00000"/>
                </a:solidFill>
                <a:latin typeface="+mj-lt"/>
              </a:rPr>
              <a:t>element</a:t>
            </a:r>
            <a:r>
              <a:rPr lang="es-ES" sz="2000" dirty="0" smtClean="0">
                <a:solidFill>
                  <a:srgbClr val="C00000"/>
                </a:solidFill>
                <a:latin typeface="+mj-lt"/>
              </a:rPr>
              <a:t>'</a:t>
            </a:r>
            <a:r>
              <a:rPr lang="es-ES" sz="2000" dirty="0" smtClean="0">
                <a:solidFill>
                  <a:srgbClr val="323330"/>
                </a:solidFill>
                <a:latin typeface="+mj-lt"/>
              </a:rPr>
              <a:t>),</a:t>
            </a:r>
            <a:br>
              <a:rPr lang="es-ES" sz="2000" dirty="0" smtClean="0">
                <a:solidFill>
                  <a:srgbClr val="323330"/>
                </a:solidFill>
                <a:latin typeface="+mj-lt"/>
              </a:rPr>
            </a:br>
            <a:r>
              <a:rPr lang="es-ES" sz="2000" dirty="0" smtClean="0">
                <a:solidFill>
                  <a:srgbClr val="323330"/>
                </a:solidFill>
                <a:latin typeface="+mj-lt"/>
              </a:rPr>
              <a:t>           id = element.id;</a:t>
            </a:r>
            <a:r>
              <a:rPr lang="es-ES" sz="2000" dirty="0">
                <a:solidFill>
                  <a:srgbClr val="323330"/>
                </a:solidFill>
                <a:latin typeface="+mj-lt"/>
              </a:rPr>
              <a:t/>
            </a:r>
            <a:br>
              <a:rPr lang="es-ES" sz="2000" dirty="0">
                <a:solidFill>
                  <a:srgbClr val="323330"/>
                </a:solidFill>
                <a:latin typeface="+mj-lt"/>
              </a:rPr>
            </a:br>
            <a:r>
              <a:rPr lang="es-ES" sz="2000" dirty="0" smtClean="0">
                <a:solidFill>
                  <a:srgbClr val="323330"/>
                </a:solidFill>
                <a:latin typeface="+mj-lt"/>
              </a:rPr>
              <a:t>    </a:t>
            </a:r>
            <a:r>
              <a:rPr lang="es-ES" sz="2000" dirty="0" err="1" smtClean="0">
                <a:solidFill>
                  <a:srgbClr val="323330"/>
                </a:solidFill>
                <a:latin typeface="+mj-lt"/>
              </a:rPr>
              <a:t>element.onclick</a:t>
            </a:r>
            <a:r>
              <a:rPr lang="es-ES" sz="2000" dirty="0" smtClean="0">
                <a:solidFill>
                  <a:srgbClr val="323330"/>
                </a:solidFill>
                <a:latin typeface="+mj-lt"/>
              </a:rPr>
              <a:t> </a:t>
            </a:r>
            <a:r>
              <a:rPr lang="es-ES" sz="2000" dirty="0">
                <a:solidFill>
                  <a:srgbClr val="323330"/>
                </a:solidFill>
                <a:latin typeface="+mj-lt"/>
              </a:rPr>
              <a:t>= </a:t>
            </a:r>
            <a:r>
              <a:rPr lang="es-ES" sz="2000" dirty="0" err="1">
                <a:solidFill>
                  <a:schemeClr val="accent1">
                    <a:lumMod val="75000"/>
                  </a:schemeClr>
                </a:solidFill>
                <a:latin typeface="+mj-lt"/>
              </a:rPr>
              <a:t>function</a:t>
            </a:r>
            <a:r>
              <a:rPr lang="es-ES" sz="20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sz="2000" dirty="0">
                <a:solidFill>
                  <a:srgbClr val="323330"/>
                </a:solidFill>
                <a:latin typeface="+mj-lt"/>
              </a:rPr>
              <a:t>() </a:t>
            </a:r>
            <a:r>
              <a:rPr lang="es-ES" sz="2000" dirty="0" smtClean="0">
                <a:solidFill>
                  <a:srgbClr val="323330"/>
                </a:solidFill>
                <a:latin typeface="+mj-lt"/>
              </a:rPr>
              <a:t>{</a:t>
            </a:r>
            <a:br>
              <a:rPr lang="es-ES" sz="2000" dirty="0" smtClean="0">
                <a:solidFill>
                  <a:srgbClr val="323330"/>
                </a:solidFill>
                <a:latin typeface="+mj-lt"/>
              </a:rPr>
            </a:br>
            <a:r>
              <a:rPr lang="es-ES" sz="2000" dirty="0" smtClean="0">
                <a:solidFill>
                  <a:srgbClr val="323330"/>
                </a:solidFill>
                <a:latin typeface="+mj-lt"/>
              </a:rPr>
              <a:t>        console.log(id);</a:t>
            </a:r>
            <a:br>
              <a:rPr lang="es-ES" sz="2000" dirty="0" smtClean="0">
                <a:solidFill>
                  <a:srgbClr val="323330"/>
                </a:solidFill>
                <a:latin typeface="+mj-lt"/>
              </a:rPr>
            </a:br>
            <a:r>
              <a:rPr lang="es-ES" sz="2000" dirty="0" smtClean="0">
                <a:solidFill>
                  <a:srgbClr val="323330"/>
                </a:solidFill>
                <a:latin typeface="+mj-lt"/>
              </a:rPr>
              <a:t>    };</a:t>
            </a:r>
            <a:br>
              <a:rPr lang="es-ES" sz="2000" dirty="0" smtClean="0">
                <a:solidFill>
                  <a:srgbClr val="323330"/>
                </a:solidFill>
                <a:latin typeface="+mj-lt"/>
              </a:rPr>
            </a:br>
            <a:r>
              <a:rPr lang="es-ES" sz="2000" dirty="0" smtClean="0">
                <a:solidFill>
                  <a:srgbClr val="323330"/>
                </a:solidFill>
                <a:latin typeface="+mj-lt"/>
              </a:rPr>
              <a:t>    </a:t>
            </a:r>
            <a:r>
              <a:rPr lang="es-ES" sz="2000" dirty="0" err="1" smtClean="0">
                <a:solidFill>
                  <a:srgbClr val="323330"/>
                </a:solidFill>
                <a:latin typeface="+mj-lt"/>
              </a:rPr>
              <a:t>element</a:t>
            </a:r>
            <a:r>
              <a:rPr lang="es-ES" sz="2000" dirty="0" smtClean="0">
                <a:solidFill>
                  <a:srgbClr val="323330"/>
                </a:solidFill>
                <a:latin typeface="+mj-lt"/>
              </a:rPr>
              <a:t> = </a:t>
            </a:r>
            <a:r>
              <a:rPr lang="es-ES" sz="2000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null</a:t>
            </a:r>
            <a:r>
              <a:rPr lang="es-ES" sz="2000" dirty="0" smtClean="0">
                <a:solidFill>
                  <a:srgbClr val="323330"/>
                </a:solidFill>
                <a:latin typeface="+mj-lt"/>
              </a:rPr>
              <a:t>;</a:t>
            </a:r>
            <a:br>
              <a:rPr lang="es-ES" sz="2000" dirty="0" smtClean="0">
                <a:solidFill>
                  <a:srgbClr val="323330"/>
                </a:solidFill>
                <a:latin typeface="+mj-lt"/>
              </a:rPr>
            </a:br>
            <a:r>
              <a:rPr lang="es-ES" sz="2000" dirty="0" smtClean="0">
                <a:solidFill>
                  <a:srgbClr val="323330"/>
                </a:solidFill>
                <a:latin typeface="+mj-lt"/>
              </a:rPr>
              <a:t>}</a:t>
            </a:r>
            <a:endParaRPr lang="es-ES" sz="2000" dirty="0">
              <a:solidFill>
                <a:srgbClr val="32333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94017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Function Expressions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lvl="1" indent="-342900">
              <a:spcBef>
                <a:spcPts val="1000"/>
              </a:spcBef>
            </a:pPr>
            <a:r>
              <a:rPr lang="es-ES" sz="2800" dirty="0" smtClean="0">
                <a:solidFill>
                  <a:srgbClr val="323330"/>
                </a:solidFill>
              </a:rPr>
              <a:t>En ECMAScript no existe scope a nivel de bloque.</a:t>
            </a:r>
          </a:p>
          <a:p>
            <a:pPr marL="342900" lvl="1" indent="-342900">
              <a:spcBef>
                <a:spcPts val="1000"/>
              </a:spcBef>
            </a:pPr>
            <a:r>
              <a:rPr lang="es-ES" sz="2800" dirty="0" smtClean="0">
                <a:solidFill>
                  <a:srgbClr val="323330"/>
                </a:solidFill>
              </a:rPr>
              <a:t>Podemos usar las </a:t>
            </a:r>
            <a:r>
              <a:rPr lang="es-ES" sz="2800" dirty="0" err="1" smtClean="0">
                <a:solidFill>
                  <a:srgbClr val="323330"/>
                </a:solidFill>
              </a:rPr>
              <a:t>IIFEs</a:t>
            </a:r>
            <a:r>
              <a:rPr lang="es-ES" sz="2800" dirty="0" smtClean="0">
                <a:solidFill>
                  <a:srgbClr val="323330"/>
                </a:solidFill>
              </a:rPr>
              <a:t> para emularlo.</a:t>
            </a:r>
            <a:br>
              <a:rPr lang="es-ES" sz="2800" dirty="0" smtClean="0">
                <a:solidFill>
                  <a:srgbClr val="323330"/>
                </a:solidFill>
              </a:rPr>
            </a:br>
            <a:endParaRPr lang="es-ES" sz="2800" dirty="0" smtClean="0">
              <a:solidFill>
                <a:srgbClr val="323330"/>
              </a:solidFill>
            </a:endParaRPr>
          </a:p>
          <a:p>
            <a:pPr marL="457200" lvl="2" indent="0">
              <a:spcBef>
                <a:spcPts val="1000"/>
              </a:spcBef>
              <a:spcAft>
                <a:spcPts val="600"/>
              </a:spcAft>
              <a:buNone/>
            </a:pPr>
            <a:r>
              <a:rPr lang="es-ES" sz="2800" dirty="0" err="1" smtClean="0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s-ES" sz="28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sz="2800" dirty="0" err="1">
                <a:solidFill>
                  <a:srgbClr val="323330"/>
                </a:solidFill>
              </a:rPr>
              <a:t>outputNumbers</a:t>
            </a:r>
            <a:r>
              <a:rPr lang="es-ES" sz="2800" dirty="0">
                <a:solidFill>
                  <a:srgbClr val="323330"/>
                </a:solidFill>
              </a:rPr>
              <a:t>(</a:t>
            </a:r>
            <a:r>
              <a:rPr lang="es-ES" sz="2800" dirty="0" err="1">
                <a:solidFill>
                  <a:srgbClr val="323330"/>
                </a:solidFill>
              </a:rPr>
              <a:t>count</a:t>
            </a:r>
            <a:r>
              <a:rPr lang="es-ES" sz="2800" dirty="0">
                <a:solidFill>
                  <a:srgbClr val="323330"/>
                </a:solidFill>
              </a:rPr>
              <a:t>) </a:t>
            </a:r>
            <a:r>
              <a:rPr lang="es-ES" sz="2800" dirty="0" smtClean="0">
                <a:solidFill>
                  <a:srgbClr val="323330"/>
                </a:solidFill>
              </a:rPr>
              <a:t>{</a:t>
            </a:r>
            <a:br>
              <a:rPr lang="es-ES" sz="2800" dirty="0" smtClean="0">
                <a:solidFill>
                  <a:srgbClr val="323330"/>
                </a:solidFill>
              </a:rPr>
            </a:br>
            <a:r>
              <a:rPr lang="es-ES" sz="2800" dirty="0" smtClean="0">
                <a:solidFill>
                  <a:srgbClr val="323330"/>
                </a:solidFill>
              </a:rPr>
              <a:t>    (</a:t>
            </a:r>
            <a:r>
              <a:rPr lang="es-ES" sz="2800" dirty="0" err="1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s-ES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sz="2800" dirty="0">
                <a:solidFill>
                  <a:srgbClr val="323330"/>
                </a:solidFill>
              </a:rPr>
              <a:t>() </a:t>
            </a:r>
            <a:r>
              <a:rPr lang="es-ES" sz="2800" dirty="0" smtClean="0">
                <a:solidFill>
                  <a:srgbClr val="323330"/>
                </a:solidFill>
              </a:rPr>
              <a:t>{</a:t>
            </a:r>
            <a:br>
              <a:rPr lang="es-ES" sz="2800" dirty="0" smtClean="0">
                <a:solidFill>
                  <a:srgbClr val="323330"/>
                </a:solidFill>
              </a:rPr>
            </a:br>
            <a:r>
              <a:rPr lang="es-ES" sz="2800" dirty="0" smtClean="0">
                <a:solidFill>
                  <a:srgbClr val="323330"/>
                </a:solidFill>
              </a:rPr>
              <a:t>         </a:t>
            </a:r>
            <a:r>
              <a:rPr lang="es-ES" sz="2800" dirty="0" err="1" smtClean="0">
                <a:solidFill>
                  <a:srgbClr val="323330"/>
                </a:solidFill>
              </a:rPr>
              <a:t>for</a:t>
            </a:r>
            <a:r>
              <a:rPr lang="es-ES" sz="2800" dirty="0" smtClean="0">
                <a:solidFill>
                  <a:srgbClr val="323330"/>
                </a:solidFill>
              </a:rPr>
              <a:t> </a:t>
            </a:r>
            <a:r>
              <a:rPr lang="es-ES" sz="2800" dirty="0">
                <a:solidFill>
                  <a:srgbClr val="323330"/>
                </a:solidFill>
              </a:rPr>
              <a:t>(var i = 0; i &lt; </a:t>
            </a:r>
            <a:r>
              <a:rPr lang="es-ES" sz="2800" dirty="0" err="1">
                <a:solidFill>
                  <a:srgbClr val="323330"/>
                </a:solidFill>
              </a:rPr>
              <a:t>count</a:t>
            </a:r>
            <a:r>
              <a:rPr lang="es-ES" sz="2800" dirty="0">
                <a:solidFill>
                  <a:srgbClr val="323330"/>
                </a:solidFill>
              </a:rPr>
              <a:t>; i++) </a:t>
            </a:r>
            <a:r>
              <a:rPr lang="es-ES" sz="2800" dirty="0" smtClean="0">
                <a:solidFill>
                  <a:srgbClr val="323330"/>
                </a:solidFill>
              </a:rPr>
              <a:t>{</a:t>
            </a:r>
            <a:br>
              <a:rPr lang="es-ES" sz="2800" dirty="0" smtClean="0">
                <a:solidFill>
                  <a:srgbClr val="323330"/>
                </a:solidFill>
              </a:rPr>
            </a:br>
            <a:r>
              <a:rPr lang="es-ES" sz="2800" dirty="0" smtClean="0">
                <a:solidFill>
                  <a:srgbClr val="323330"/>
                </a:solidFill>
              </a:rPr>
              <a:t>             console.log(i); </a:t>
            </a:r>
            <a:br>
              <a:rPr lang="es-ES" sz="2800" dirty="0" smtClean="0">
                <a:solidFill>
                  <a:srgbClr val="323330"/>
                </a:solidFill>
              </a:rPr>
            </a:br>
            <a:r>
              <a:rPr lang="es-ES" sz="2800" dirty="0" smtClean="0">
                <a:solidFill>
                  <a:srgbClr val="323330"/>
                </a:solidFill>
              </a:rPr>
              <a:t>         }</a:t>
            </a:r>
            <a:br>
              <a:rPr lang="es-ES" sz="2800" dirty="0" smtClean="0">
                <a:solidFill>
                  <a:srgbClr val="323330"/>
                </a:solidFill>
              </a:rPr>
            </a:br>
            <a:r>
              <a:rPr lang="es-ES" sz="2800" dirty="0" smtClean="0">
                <a:solidFill>
                  <a:srgbClr val="323330"/>
                </a:solidFill>
              </a:rPr>
              <a:t>     })();</a:t>
            </a:r>
            <a:br>
              <a:rPr lang="es-ES" sz="2800" dirty="0" smtClean="0">
                <a:solidFill>
                  <a:srgbClr val="323330"/>
                </a:solidFill>
              </a:rPr>
            </a:br>
            <a:r>
              <a:rPr lang="es-ES" sz="2800" dirty="0" smtClean="0">
                <a:solidFill>
                  <a:srgbClr val="323330"/>
                </a:solidFill>
              </a:rPr>
              <a:t>     console.log(i</a:t>
            </a:r>
            <a:r>
              <a:rPr lang="es-ES" sz="2800" dirty="0">
                <a:solidFill>
                  <a:srgbClr val="323330"/>
                </a:solidFill>
              </a:rPr>
              <a:t>); </a:t>
            </a:r>
            <a:r>
              <a:rPr lang="es-ES" sz="2800" dirty="0" smtClean="0">
                <a:solidFill>
                  <a:schemeClr val="accent6">
                    <a:lumMod val="75000"/>
                  </a:schemeClr>
                </a:solidFill>
              </a:rPr>
              <a:t>//error, i sólo está disponible dentro de la IIFE.</a:t>
            </a:r>
            <a:r>
              <a:rPr lang="es-ES" sz="2800" dirty="0" smtClean="0">
                <a:solidFill>
                  <a:srgbClr val="323330"/>
                </a:solidFill>
              </a:rPr>
              <a:t/>
            </a:r>
            <a:br>
              <a:rPr lang="es-ES" sz="2800" dirty="0" smtClean="0">
                <a:solidFill>
                  <a:srgbClr val="323330"/>
                </a:solidFill>
              </a:rPr>
            </a:br>
            <a:r>
              <a:rPr lang="es-ES" sz="2800" dirty="0" smtClean="0">
                <a:solidFill>
                  <a:srgbClr val="323330"/>
                </a:solidFill>
              </a:rPr>
              <a:t>}</a:t>
            </a:r>
            <a:endParaRPr lang="es-ES" sz="2800" dirty="0">
              <a:solidFill>
                <a:srgbClr val="323330"/>
              </a:solidFill>
            </a:endParaRPr>
          </a:p>
          <a:p>
            <a:pPr marL="0" indent="0">
              <a:buNone/>
            </a:pP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858897" y="270933"/>
            <a:ext cx="3362259" cy="572031"/>
          </a:xfrm>
        </p:spPr>
        <p:txBody>
          <a:bodyPr/>
          <a:lstStyle/>
          <a:p>
            <a:r>
              <a:rPr lang="es-ES" dirty="0" smtClean="0"/>
              <a:t>Block Scope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65884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Function Expressions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42878" y="1276350"/>
            <a:ext cx="11915771" cy="1779888"/>
          </a:xfrm>
        </p:spPr>
        <p:txBody>
          <a:bodyPr/>
          <a:lstStyle/>
          <a:p>
            <a:pPr marL="342900" lvl="1" indent="-342900">
              <a:spcBef>
                <a:spcPts val="1000"/>
              </a:spcBef>
            </a:pPr>
            <a:r>
              <a:rPr lang="es-ES" sz="2800" dirty="0" smtClean="0">
                <a:solidFill>
                  <a:srgbClr val="323330"/>
                </a:solidFill>
              </a:rPr>
              <a:t>En JavaScript no existen los miembros privados, todas las propiedades de un objeto son públicas.</a:t>
            </a:r>
          </a:p>
          <a:p>
            <a:pPr marL="342900" lvl="1" indent="-342900">
              <a:spcBef>
                <a:spcPts val="1000"/>
              </a:spcBef>
            </a:pPr>
            <a:r>
              <a:rPr lang="es-ES" sz="2800" dirty="0" smtClean="0">
                <a:solidFill>
                  <a:srgbClr val="323330"/>
                </a:solidFill>
              </a:rPr>
              <a:t>Las variables definidas dentro de una función son consideradas como privadas ya que no pueden accederse desde fuera de la función.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858897" y="270933"/>
            <a:ext cx="3362259" cy="572031"/>
          </a:xfrm>
        </p:spPr>
        <p:txBody>
          <a:bodyPr/>
          <a:lstStyle/>
          <a:p>
            <a:r>
              <a:rPr lang="es-ES" dirty="0" smtClean="0"/>
              <a:t>Variables privadas</a:t>
            </a:r>
            <a:endParaRPr lang="es-ES" dirty="0"/>
          </a:p>
        </p:txBody>
      </p:sp>
      <p:sp>
        <p:nvSpPr>
          <p:cNvPr id="2" name="TextBox 1"/>
          <p:cNvSpPr txBox="1"/>
          <p:nvPr/>
        </p:nvSpPr>
        <p:spPr>
          <a:xfrm>
            <a:off x="551934" y="3489624"/>
            <a:ext cx="2891561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solidFill>
                  <a:schemeClr val="accent1">
                    <a:lumMod val="75000"/>
                  </a:schemeClr>
                </a:solidFill>
                <a:latin typeface="+mj-lt"/>
              </a:rPr>
              <a:t>function</a:t>
            </a:r>
            <a:r>
              <a:rPr lang="es-E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dirty="0" err="1">
                <a:solidFill>
                  <a:srgbClr val="323330"/>
                </a:solidFill>
                <a:latin typeface="+mj-lt"/>
              </a:rPr>
              <a:t>Game</a:t>
            </a:r>
            <a:r>
              <a:rPr lang="es-ES" dirty="0" smtClean="0">
                <a:solidFill>
                  <a:srgbClr val="323330"/>
                </a:solidFill>
                <a:latin typeface="+mj-lt"/>
              </a:rPr>
              <a:t>(){</a:t>
            </a:r>
            <a:br>
              <a:rPr lang="es-ES" dirty="0" smtClean="0">
                <a:solidFill>
                  <a:srgbClr val="323330"/>
                </a:solidFill>
                <a:latin typeface="+mj-lt"/>
              </a:rPr>
            </a:br>
            <a:r>
              <a:rPr lang="es-ES" dirty="0" smtClean="0">
                <a:solidFill>
                  <a:srgbClr val="323330"/>
                </a:solidFill>
                <a:latin typeface="+mj-lt"/>
              </a:rPr>
              <a:t>    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dirty="0" smtClean="0">
                <a:solidFill>
                  <a:srgbClr val="323330"/>
                </a:solidFill>
                <a:latin typeface="+mj-lt"/>
              </a:rPr>
              <a:t> </a:t>
            </a:r>
            <a:r>
              <a:rPr lang="es-ES" dirty="0" err="1">
                <a:solidFill>
                  <a:srgbClr val="323330"/>
                </a:solidFill>
                <a:latin typeface="+mj-lt"/>
              </a:rPr>
              <a:t>title</a:t>
            </a:r>
            <a:r>
              <a:rPr lang="es-ES" dirty="0">
                <a:solidFill>
                  <a:srgbClr val="323330"/>
                </a:solidFill>
                <a:latin typeface="+mj-lt"/>
              </a:rPr>
              <a:t> = </a:t>
            </a:r>
            <a:r>
              <a:rPr lang="es-ES" dirty="0">
                <a:solidFill>
                  <a:srgbClr val="C00000"/>
                </a:solidFill>
                <a:latin typeface="+mj-lt"/>
              </a:rPr>
              <a:t>'</a:t>
            </a:r>
            <a:r>
              <a:rPr lang="es-ES" dirty="0" err="1">
                <a:solidFill>
                  <a:srgbClr val="C00000"/>
                </a:solidFill>
                <a:latin typeface="+mj-lt"/>
              </a:rPr>
              <a:t>Donkey</a:t>
            </a:r>
            <a:r>
              <a:rPr lang="es-ES" dirty="0">
                <a:solidFill>
                  <a:srgbClr val="C00000"/>
                </a:solidFill>
                <a:latin typeface="+mj-lt"/>
              </a:rPr>
              <a:t> Kong</a:t>
            </a:r>
            <a:r>
              <a:rPr lang="es-ES" dirty="0" smtClean="0">
                <a:solidFill>
                  <a:srgbClr val="C00000"/>
                </a:solidFill>
                <a:latin typeface="+mj-lt"/>
              </a:rPr>
              <a:t>'</a:t>
            </a:r>
            <a:r>
              <a:rPr lang="es-ES" dirty="0" smtClean="0">
                <a:solidFill>
                  <a:srgbClr val="323330"/>
                </a:solidFill>
                <a:latin typeface="+mj-lt"/>
              </a:rPr>
              <a:t>;</a:t>
            </a:r>
            <a:br>
              <a:rPr lang="es-ES" dirty="0" smtClean="0">
                <a:solidFill>
                  <a:srgbClr val="323330"/>
                </a:solidFill>
                <a:latin typeface="+mj-lt"/>
              </a:rPr>
            </a:br>
            <a:r>
              <a:rPr lang="es-ES" dirty="0" smtClean="0">
                <a:solidFill>
                  <a:srgbClr val="323330"/>
                </a:solidFill>
                <a:latin typeface="+mj-lt"/>
              </a:rPr>
              <a:t>    </a:t>
            </a:r>
            <a:r>
              <a:rPr lang="es-ES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this.getGame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dirty="0">
                <a:solidFill>
                  <a:srgbClr val="323330"/>
                </a:solidFill>
                <a:latin typeface="+mj-lt"/>
              </a:rPr>
              <a:t>= </a:t>
            </a:r>
            <a:r>
              <a:rPr lang="es-ES" dirty="0" err="1">
                <a:solidFill>
                  <a:schemeClr val="accent1">
                    <a:lumMod val="75000"/>
                  </a:schemeClr>
                </a:solidFill>
                <a:latin typeface="+mj-lt"/>
              </a:rPr>
              <a:t>function</a:t>
            </a:r>
            <a:r>
              <a:rPr lang="es-E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dirty="0" smtClean="0">
                <a:solidFill>
                  <a:srgbClr val="323330"/>
                </a:solidFill>
                <a:latin typeface="+mj-lt"/>
              </a:rPr>
              <a:t>(){</a:t>
            </a:r>
            <a:br>
              <a:rPr lang="es-ES" dirty="0" smtClean="0">
                <a:solidFill>
                  <a:srgbClr val="323330"/>
                </a:solidFill>
                <a:latin typeface="+mj-lt"/>
              </a:rPr>
            </a:br>
            <a:r>
              <a:rPr lang="es-ES" dirty="0" smtClean="0">
                <a:solidFill>
                  <a:srgbClr val="323330"/>
                </a:solidFill>
                <a:latin typeface="+mj-lt"/>
              </a:rPr>
              <a:t>        </a:t>
            </a:r>
            <a:r>
              <a:rPr lang="es-ES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return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dirty="0" err="1">
                <a:solidFill>
                  <a:srgbClr val="323330"/>
                </a:solidFill>
                <a:latin typeface="+mj-lt"/>
              </a:rPr>
              <a:t>title</a:t>
            </a:r>
            <a:r>
              <a:rPr lang="es-ES" dirty="0" smtClean="0">
                <a:solidFill>
                  <a:srgbClr val="323330"/>
                </a:solidFill>
                <a:latin typeface="+mj-lt"/>
              </a:rPr>
              <a:t>;</a:t>
            </a:r>
            <a:br>
              <a:rPr lang="es-ES" dirty="0" smtClean="0">
                <a:solidFill>
                  <a:srgbClr val="323330"/>
                </a:solidFill>
                <a:latin typeface="+mj-lt"/>
              </a:rPr>
            </a:br>
            <a:r>
              <a:rPr lang="es-ES" dirty="0" smtClean="0">
                <a:solidFill>
                  <a:srgbClr val="323330"/>
                </a:solidFill>
                <a:latin typeface="+mj-lt"/>
              </a:rPr>
              <a:t>    };</a:t>
            </a:r>
            <a:br>
              <a:rPr lang="es-ES" dirty="0" smtClean="0">
                <a:solidFill>
                  <a:srgbClr val="323330"/>
                </a:solidFill>
                <a:latin typeface="+mj-lt"/>
              </a:rPr>
            </a:br>
            <a:r>
              <a:rPr lang="es-ES" dirty="0" smtClean="0">
                <a:solidFill>
                  <a:srgbClr val="323330"/>
                </a:solidFill>
                <a:latin typeface="+mj-lt"/>
              </a:rPr>
              <a:t>}</a:t>
            </a:r>
            <a:br>
              <a:rPr lang="es-ES" dirty="0" smtClean="0">
                <a:solidFill>
                  <a:srgbClr val="323330"/>
                </a:solidFill>
                <a:latin typeface="+mj-lt"/>
              </a:rPr>
            </a:br>
            <a:r>
              <a:rPr lang="es-ES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dirty="0" smtClean="0">
                <a:solidFill>
                  <a:srgbClr val="323330"/>
                </a:solidFill>
                <a:latin typeface="+mj-lt"/>
              </a:rPr>
              <a:t> g = 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new</a:t>
            </a:r>
            <a:r>
              <a:rPr lang="es-ES" dirty="0" smtClean="0">
                <a:solidFill>
                  <a:srgbClr val="323330"/>
                </a:solidFill>
                <a:latin typeface="+mj-lt"/>
              </a:rPr>
              <a:t> </a:t>
            </a:r>
            <a:r>
              <a:rPr lang="es-ES" dirty="0" err="1" smtClean="0">
                <a:solidFill>
                  <a:srgbClr val="323330"/>
                </a:solidFill>
                <a:latin typeface="+mj-lt"/>
              </a:rPr>
              <a:t>Game</a:t>
            </a:r>
            <a:r>
              <a:rPr lang="es-ES" dirty="0" smtClean="0">
                <a:solidFill>
                  <a:srgbClr val="323330"/>
                </a:solidFill>
                <a:latin typeface="+mj-lt"/>
              </a:rPr>
              <a:t>();</a:t>
            </a:r>
            <a:br>
              <a:rPr lang="es-ES" dirty="0" smtClean="0">
                <a:solidFill>
                  <a:srgbClr val="323330"/>
                </a:solidFill>
                <a:latin typeface="+mj-lt"/>
              </a:rPr>
            </a:br>
            <a:r>
              <a:rPr lang="es-ES" dirty="0" err="1" smtClean="0">
                <a:solidFill>
                  <a:srgbClr val="323330"/>
                </a:solidFill>
                <a:latin typeface="+mj-lt"/>
              </a:rPr>
              <a:t>g.getGame</a:t>
            </a:r>
            <a:r>
              <a:rPr lang="es-ES" dirty="0" smtClean="0">
                <a:solidFill>
                  <a:srgbClr val="323330"/>
                </a:solidFill>
                <a:latin typeface="+mj-lt"/>
              </a:rPr>
              <a:t>();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</a:t>
            </a:r>
            <a:r>
              <a:rPr lang="es-ES" dirty="0" err="1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Donkey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 Kong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193384" y="3494643"/>
            <a:ext cx="3351751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solidFill>
                  <a:schemeClr val="accent1">
                    <a:lumMod val="75000"/>
                  </a:schemeClr>
                </a:solidFill>
                <a:latin typeface="+mj-lt"/>
              </a:rPr>
              <a:t>function</a:t>
            </a:r>
            <a:r>
              <a:rPr lang="es-E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dirty="0" err="1" smtClean="0">
                <a:solidFill>
                  <a:srgbClr val="323330"/>
                </a:solidFill>
                <a:latin typeface="+mj-lt"/>
              </a:rPr>
              <a:t>Game</a:t>
            </a:r>
            <a:r>
              <a:rPr lang="es-ES" dirty="0" smtClean="0">
                <a:solidFill>
                  <a:srgbClr val="323330"/>
                </a:solidFill>
                <a:latin typeface="+mj-lt"/>
              </a:rPr>
              <a:t>(</a:t>
            </a:r>
            <a:r>
              <a:rPr lang="es-ES" dirty="0" err="1" smtClean="0">
                <a:solidFill>
                  <a:srgbClr val="323330"/>
                </a:solidFill>
                <a:latin typeface="+mj-lt"/>
              </a:rPr>
              <a:t>title</a:t>
            </a:r>
            <a:r>
              <a:rPr lang="es-ES" dirty="0" smtClean="0">
                <a:solidFill>
                  <a:srgbClr val="323330"/>
                </a:solidFill>
                <a:latin typeface="+mj-lt"/>
              </a:rPr>
              <a:t>){</a:t>
            </a:r>
            <a:br>
              <a:rPr lang="es-ES" dirty="0" smtClean="0">
                <a:solidFill>
                  <a:srgbClr val="323330"/>
                </a:solidFill>
                <a:latin typeface="+mj-lt"/>
              </a:rPr>
            </a:br>
            <a:r>
              <a:rPr lang="es-ES" b="1" dirty="0" smtClean="0">
                <a:solidFill>
                  <a:srgbClr val="323330"/>
                </a:solidFill>
                <a:latin typeface="+mj-lt"/>
              </a:rPr>
              <a:t>    </a:t>
            </a:r>
            <a:r>
              <a:rPr lang="es-ES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this</a:t>
            </a:r>
            <a:r>
              <a:rPr lang="es-ES" dirty="0" err="1" smtClean="0">
                <a:solidFill>
                  <a:srgbClr val="323330"/>
                </a:solidFill>
                <a:latin typeface="+mj-lt"/>
              </a:rPr>
              <a:t>.getGame</a:t>
            </a:r>
            <a:r>
              <a:rPr lang="es-ES" b="1" dirty="0" smtClean="0">
                <a:solidFill>
                  <a:srgbClr val="323330"/>
                </a:solidFill>
                <a:latin typeface="+mj-lt"/>
              </a:rPr>
              <a:t> </a:t>
            </a:r>
            <a:r>
              <a:rPr lang="es-ES" dirty="0">
                <a:solidFill>
                  <a:srgbClr val="323330"/>
                </a:solidFill>
                <a:latin typeface="+mj-lt"/>
              </a:rPr>
              <a:t>= </a:t>
            </a:r>
            <a:r>
              <a:rPr lang="es-ES" dirty="0" err="1">
                <a:solidFill>
                  <a:schemeClr val="accent1">
                    <a:lumMod val="75000"/>
                  </a:schemeClr>
                </a:solidFill>
                <a:latin typeface="+mj-lt"/>
              </a:rPr>
              <a:t>function</a:t>
            </a:r>
            <a:r>
              <a:rPr lang="es-E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dirty="0" smtClean="0">
                <a:solidFill>
                  <a:srgbClr val="323330"/>
                </a:solidFill>
                <a:latin typeface="+mj-lt"/>
              </a:rPr>
              <a:t>(){</a:t>
            </a:r>
            <a:br>
              <a:rPr lang="es-ES" dirty="0" smtClean="0">
                <a:solidFill>
                  <a:srgbClr val="323330"/>
                </a:solidFill>
                <a:latin typeface="+mj-lt"/>
              </a:rPr>
            </a:br>
            <a:r>
              <a:rPr lang="es-ES" dirty="0" smtClean="0">
                <a:solidFill>
                  <a:srgbClr val="323330"/>
                </a:solidFill>
                <a:latin typeface="+mj-lt"/>
              </a:rPr>
              <a:t>        </a:t>
            </a:r>
            <a:r>
              <a:rPr lang="es-ES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return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dirty="0" err="1">
                <a:solidFill>
                  <a:srgbClr val="323330"/>
                </a:solidFill>
                <a:latin typeface="+mj-lt"/>
              </a:rPr>
              <a:t>title</a:t>
            </a:r>
            <a:r>
              <a:rPr lang="es-ES" dirty="0" smtClean="0">
                <a:solidFill>
                  <a:srgbClr val="323330"/>
                </a:solidFill>
                <a:latin typeface="+mj-lt"/>
              </a:rPr>
              <a:t>;</a:t>
            </a:r>
            <a:br>
              <a:rPr lang="es-ES" dirty="0" smtClean="0">
                <a:solidFill>
                  <a:srgbClr val="323330"/>
                </a:solidFill>
                <a:latin typeface="+mj-lt"/>
              </a:rPr>
            </a:br>
            <a:r>
              <a:rPr lang="es-ES" dirty="0" smtClean="0">
                <a:solidFill>
                  <a:srgbClr val="323330"/>
                </a:solidFill>
                <a:latin typeface="+mj-lt"/>
              </a:rPr>
              <a:t>    };</a:t>
            </a:r>
            <a:br>
              <a:rPr lang="es-ES" dirty="0" smtClean="0">
                <a:solidFill>
                  <a:srgbClr val="323330"/>
                </a:solidFill>
                <a:latin typeface="+mj-lt"/>
              </a:rPr>
            </a:br>
            <a:r>
              <a:rPr lang="es-ES" dirty="0" smtClean="0">
                <a:solidFill>
                  <a:srgbClr val="323330"/>
                </a:solidFill>
                <a:latin typeface="+mj-lt"/>
              </a:rPr>
              <a:t>}</a:t>
            </a:r>
            <a:br>
              <a:rPr lang="es-ES" dirty="0" smtClean="0">
                <a:solidFill>
                  <a:srgbClr val="323330"/>
                </a:solidFill>
                <a:latin typeface="+mj-lt"/>
              </a:rPr>
            </a:br>
            <a:r>
              <a:rPr lang="es-ES" dirty="0" smtClean="0">
                <a:solidFill>
                  <a:srgbClr val="323330"/>
                </a:solidFill>
                <a:latin typeface="+mj-lt"/>
              </a:rPr>
              <a:t/>
            </a:r>
            <a:br>
              <a:rPr lang="es-ES" dirty="0" smtClean="0">
                <a:solidFill>
                  <a:srgbClr val="323330"/>
                </a:solidFill>
                <a:latin typeface="+mj-lt"/>
              </a:rPr>
            </a:br>
            <a:r>
              <a:rPr lang="es-ES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dirty="0" smtClean="0">
                <a:solidFill>
                  <a:srgbClr val="323330"/>
                </a:solidFill>
                <a:latin typeface="+mj-lt"/>
              </a:rPr>
              <a:t> g = 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new</a:t>
            </a:r>
            <a:r>
              <a:rPr lang="es-ES" dirty="0" smtClean="0">
                <a:solidFill>
                  <a:srgbClr val="323330"/>
                </a:solidFill>
                <a:latin typeface="+mj-lt"/>
              </a:rPr>
              <a:t> </a:t>
            </a:r>
            <a:r>
              <a:rPr lang="es-ES" dirty="0" err="1" smtClean="0">
                <a:solidFill>
                  <a:srgbClr val="323330"/>
                </a:solidFill>
                <a:latin typeface="+mj-lt"/>
              </a:rPr>
              <a:t>Game</a:t>
            </a:r>
            <a:r>
              <a:rPr lang="es-ES" dirty="0" smtClean="0">
                <a:solidFill>
                  <a:srgbClr val="323330"/>
                </a:solidFill>
                <a:latin typeface="+mj-lt"/>
              </a:rPr>
              <a:t>(</a:t>
            </a:r>
            <a:r>
              <a:rPr lang="es-ES" dirty="0">
                <a:solidFill>
                  <a:srgbClr val="C00000"/>
                </a:solidFill>
                <a:latin typeface="+mj-lt"/>
              </a:rPr>
              <a:t>'</a:t>
            </a:r>
            <a:r>
              <a:rPr lang="es-ES" dirty="0" err="1">
                <a:solidFill>
                  <a:srgbClr val="C00000"/>
                </a:solidFill>
                <a:latin typeface="+mj-lt"/>
              </a:rPr>
              <a:t>Donkey</a:t>
            </a:r>
            <a:r>
              <a:rPr lang="es-ES" dirty="0">
                <a:solidFill>
                  <a:srgbClr val="C00000"/>
                </a:solidFill>
                <a:latin typeface="+mj-lt"/>
              </a:rPr>
              <a:t> Kong'</a:t>
            </a:r>
            <a:r>
              <a:rPr lang="es-ES" dirty="0" smtClean="0">
                <a:solidFill>
                  <a:srgbClr val="323330"/>
                </a:solidFill>
                <a:latin typeface="+mj-lt"/>
              </a:rPr>
              <a:t>);</a:t>
            </a:r>
            <a:br>
              <a:rPr lang="es-ES" dirty="0" smtClean="0">
                <a:solidFill>
                  <a:srgbClr val="323330"/>
                </a:solidFill>
                <a:latin typeface="+mj-lt"/>
              </a:rPr>
            </a:br>
            <a:r>
              <a:rPr lang="es-ES" dirty="0" err="1" smtClean="0">
                <a:solidFill>
                  <a:srgbClr val="323330"/>
                </a:solidFill>
                <a:latin typeface="+mj-lt"/>
              </a:rPr>
              <a:t>g.getGame</a:t>
            </a:r>
            <a:r>
              <a:rPr lang="es-ES" dirty="0" smtClean="0">
                <a:solidFill>
                  <a:srgbClr val="323330"/>
                </a:solidFill>
                <a:latin typeface="+mj-lt"/>
              </a:rPr>
              <a:t>();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</a:t>
            </a:r>
            <a:r>
              <a:rPr lang="es-ES" dirty="0" err="1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Donkey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 Kong</a:t>
            </a:r>
          </a:p>
        </p:txBody>
      </p:sp>
    </p:spTree>
    <p:extLst>
      <p:ext uri="{BB962C8B-B14F-4D97-AF65-F5344CB8AC3E}">
        <p14:creationId xmlns:p14="http://schemas.microsoft.com/office/powerpoint/2010/main" val="4016979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Function Expressions</a:t>
            </a: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858897" y="270933"/>
            <a:ext cx="3362259" cy="572031"/>
          </a:xfrm>
        </p:spPr>
        <p:txBody>
          <a:bodyPr/>
          <a:lstStyle/>
          <a:p>
            <a:r>
              <a:rPr lang="es-ES" dirty="0" smtClean="0"/>
              <a:t>Variables privadas</a:t>
            </a:r>
            <a:endParaRPr lang="es-ES" dirty="0"/>
          </a:p>
        </p:txBody>
      </p:sp>
      <p:sp>
        <p:nvSpPr>
          <p:cNvPr id="2" name="TextBox 1"/>
          <p:cNvSpPr txBox="1"/>
          <p:nvPr/>
        </p:nvSpPr>
        <p:spPr>
          <a:xfrm>
            <a:off x="345988" y="1186319"/>
            <a:ext cx="5087418" cy="4093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>
                <a:solidFill>
                  <a:srgbClr val="323330"/>
                </a:solidFill>
                <a:latin typeface="+mj-lt"/>
              </a:rPr>
              <a:t>(</a:t>
            </a:r>
            <a:r>
              <a:rPr lang="es-ES" sz="2000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function</a:t>
            </a:r>
            <a:r>
              <a:rPr lang="es-ES" sz="20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sz="2000" dirty="0" smtClean="0">
                <a:solidFill>
                  <a:srgbClr val="323330"/>
                </a:solidFill>
                <a:latin typeface="+mj-lt"/>
              </a:rPr>
              <a:t>(</a:t>
            </a:r>
            <a:r>
              <a:rPr lang="es-ES" sz="2000" dirty="0">
                <a:solidFill>
                  <a:srgbClr val="323330"/>
                </a:solidFill>
                <a:latin typeface="+mj-lt"/>
              </a:rPr>
              <a:t>w</a:t>
            </a:r>
            <a:r>
              <a:rPr lang="es-ES" sz="2000" dirty="0" smtClean="0">
                <a:solidFill>
                  <a:srgbClr val="323330"/>
                </a:solidFill>
                <a:latin typeface="+mj-lt"/>
              </a:rPr>
              <a:t>){</a:t>
            </a:r>
            <a:br>
              <a:rPr lang="es-ES" sz="2000" dirty="0" smtClean="0">
                <a:solidFill>
                  <a:srgbClr val="323330"/>
                </a:solidFill>
                <a:latin typeface="+mj-lt"/>
              </a:rPr>
            </a:br>
            <a:r>
              <a:rPr lang="es-ES" sz="2000" dirty="0" smtClean="0">
                <a:solidFill>
                  <a:srgbClr val="323330"/>
                </a:solidFill>
                <a:latin typeface="+mj-lt"/>
              </a:rPr>
              <a:t>    </a:t>
            </a:r>
            <a:r>
              <a:rPr lang="es-ES" sz="20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sz="2000" dirty="0" smtClean="0">
                <a:solidFill>
                  <a:srgbClr val="323330"/>
                </a:solidFill>
                <a:latin typeface="+mj-lt"/>
              </a:rPr>
              <a:t> </a:t>
            </a:r>
            <a:r>
              <a:rPr lang="es-ES" sz="2000" dirty="0" err="1">
                <a:solidFill>
                  <a:srgbClr val="323330"/>
                </a:solidFill>
                <a:latin typeface="+mj-lt"/>
              </a:rPr>
              <a:t>title</a:t>
            </a:r>
            <a:r>
              <a:rPr lang="es-ES" sz="2000" dirty="0">
                <a:solidFill>
                  <a:srgbClr val="323330"/>
                </a:solidFill>
                <a:latin typeface="+mj-lt"/>
              </a:rPr>
              <a:t> = </a:t>
            </a:r>
            <a:r>
              <a:rPr lang="es-ES" sz="2000" dirty="0" smtClean="0">
                <a:solidFill>
                  <a:srgbClr val="C00000"/>
                </a:solidFill>
                <a:latin typeface="+mj-lt"/>
              </a:rPr>
              <a:t>''</a:t>
            </a:r>
            <a:r>
              <a:rPr lang="es-ES" sz="2000" dirty="0" smtClean="0">
                <a:solidFill>
                  <a:srgbClr val="323330"/>
                </a:solidFill>
                <a:latin typeface="+mj-lt"/>
              </a:rPr>
              <a:t>;</a:t>
            </a:r>
            <a:br>
              <a:rPr lang="es-ES" sz="2000" dirty="0" smtClean="0">
                <a:solidFill>
                  <a:srgbClr val="323330"/>
                </a:solidFill>
                <a:latin typeface="+mj-lt"/>
              </a:rPr>
            </a:br>
            <a:r>
              <a:rPr lang="es-ES" sz="2000" dirty="0" smtClean="0">
                <a:solidFill>
                  <a:srgbClr val="323330"/>
                </a:solidFill>
                <a:latin typeface="+mj-lt"/>
              </a:rPr>
              <a:t>    </a:t>
            </a:r>
            <a:r>
              <a:rPr lang="es-ES" sz="2000" dirty="0" err="1" smtClean="0">
                <a:solidFill>
                  <a:srgbClr val="323330"/>
                </a:solidFill>
                <a:latin typeface="+mj-lt"/>
              </a:rPr>
              <a:t>w.Game</a:t>
            </a:r>
            <a:r>
              <a:rPr lang="es-ES" sz="2000" dirty="0" smtClean="0">
                <a:solidFill>
                  <a:srgbClr val="323330"/>
                </a:solidFill>
                <a:latin typeface="+mj-lt"/>
              </a:rPr>
              <a:t> </a:t>
            </a:r>
            <a:r>
              <a:rPr lang="es-ES" sz="2000" dirty="0">
                <a:solidFill>
                  <a:srgbClr val="323330"/>
                </a:solidFill>
                <a:latin typeface="+mj-lt"/>
              </a:rPr>
              <a:t>= </a:t>
            </a:r>
            <a:r>
              <a:rPr lang="es-ES" sz="2000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function</a:t>
            </a:r>
            <a:r>
              <a:rPr lang="es-ES" sz="20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sz="2000" dirty="0" smtClean="0">
                <a:solidFill>
                  <a:srgbClr val="323330"/>
                </a:solidFill>
                <a:latin typeface="+mj-lt"/>
              </a:rPr>
              <a:t>(</a:t>
            </a:r>
            <a:r>
              <a:rPr lang="es-ES" sz="2000" dirty="0" err="1">
                <a:solidFill>
                  <a:srgbClr val="323330"/>
                </a:solidFill>
                <a:latin typeface="+mj-lt"/>
              </a:rPr>
              <a:t>value</a:t>
            </a:r>
            <a:r>
              <a:rPr lang="es-ES" sz="2000" dirty="0" smtClean="0">
                <a:solidFill>
                  <a:srgbClr val="323330"/>
                </a:solidFill>
                <a:latin typeface="+mj-lt"/>
              </a:rPr>
              <a:t>){</a:t>
            </a:r>
            <a:br>
              <a:rPr lang="es-ES" sz="2000" dirty="0" smtClean="0">
                <a:solidFill>
                  <a:srgbClr val="323330"/>
                </a:solidFill>
                <a:latin typeface="+mj-lt"/>
              </a:rPr>
            </a:br>
            <a:r>
              <a:rPr lang="es-ES" sz="2000" dirty="0" smtClean="0">
                <a:solidFill>
                  <a:srgbClr val="323330"/>
                </a:solidFill>
                <a:latin typeface="+mj-lt"/>
              </a:rPr>
              <a:t>        </a:t>
            </a:r>
            <a:r>
              <a:rPr lang="es-ES" sz="2000" dirty="0" err="1" smtClean="0">
                <a:solidFill>
                  <a:srgbClr val="323330"/>
                </a:solidFill>
                <a:latin typeface="+mj-lt"/>
              </a:rPr>
              <a:t>title</a:t>
            </a:r>
            <a:r>
              <a:rPr lang="es-ES" sz="2000" dirty="0" smtClean="0">
                <a:solidFill>
                  <a:srgbClr val="323330"/>
                </a:solidFill>
                <a:latin typeface="+mj-lt"/>
              </a:rPr>
              <a:t> </a:t>
            </a:r>
            <a:r>
              <a:rPr lang="es-ES" sz="2000" dirty="0">
                <a:solidFill>
                  <a:srgbClr val="323330"/>
                </a:solidFill>
                <a:latin typeface="+mj-lt"/>
              </a:rPr>
              <a:t>= </a:t>
            </a:r>
            <a:r>
              <a:rPr lang="es-ES" sz="2000" dirty="0" err="1">
                <a:solidFill>
                  <a:srgbClr val="323330"/>
                </a:solidFill>
                <a:latin typeface="+mj-lt"/>
              </a:rPr>
              <a:t>value</a:t>
            </a:r>
            <a:r>
              <a:rPr lang="es-ES" sz="2000" dirty="0" smtClean="0">
                <a:solidFill>
                  <a:srgbClr val="323330"/>
                </a:solidFill>
                <a:latin typeface="+mj-lt"/>
              </a:rPr>
              <a:t>;</a:t>
            </a:r>
            <a:br>
              <a:rPr lang="es-ES" sz="2000" dirty="0" smtClean="0">
                <a:solidFill>
                  <a:srgbClr val="323330"/>
                </a:solidFill>
                <a:latin typeface="+mj-lt"/>
              </a:rPr>
            </a:br>
            <a:r>
              <a:rPr lang="es-ES" sz="2000" dirty="0" smtClean="0">
                <a:solidFill>
                  <a:srgbClr val="323330"/>
                </a:solidFill>
                <a:latin typeface="+mj-lt"/>
              </a:rPr>
              <a:t>    };</a:t>
            </a:r>
            <a:br>
              <a:rPr lang="es-ES" sz="2000" dirty="0" smtClean="0">
                <a:solidFill>
                  <a:srgbClr val="323330"/>
                </a:solidFill>
                <a:latin typeface="+mj-lt"/>
              </a:rPr>
            </a:br>
            <a:r>
              <a:rPr lang="es-ES" sz="2000" dirty="0" smtClean="0">
                <a:solidFill>
                  <a:srgbClr val="323330"/>
                </a:solidFill>
                <a:latin typeface="+mj-lt"/>
              </a:rPr>
              <a:t>    </a:t>
            </a:r>
            <a:r>
              <a:rPr lang="es-ES" sz="2000" dirty="0" err="1" smtClean="0">
                <a:solidFill>
                  <a:srgbClr val="323330"/>
                </a:solidFill>
                <a:latin typeface="+mj-lt"/>
              </a:rPr>
              <a:t>w.Game.prototype.getTitle</a:t>
            </a:r>
            <a:r>
              <a:rPr lang="es-ES" sz="2000" dirty="0" smtClean="0">
                <a:solidFill>
                  <a:srgbClr val="323330"/>
                </a:solidFill>
                <a:latin typeface="+mj-lt"/>
              </a:rPr>
              <a:t> </a:t>
            </a:r>
            <a:r>
              <a:rPr lang="es-ES" sz="2000" dirty="0">
                <a:solidFill>
                  <a:srgbClr val="323330"/>
                </a:solidFill>
                <a:latin typeface="+mj-lt"/>
              </a:rPr>
              <a:t>= </a:t>
            </a:r>
            <a:r>
              <a:rPr lang="es-ES" sz="2000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function</a:t>
            </a:r>
            <a:r>
              <a:rPr lang="es-ES" sz="20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sz="2000" dirty="0" smtClean="0">
                <a:solidFill>
                  <a:srgbClr val="323330"/>
                </a:solidFill>
                <a:latin typeface="+mj-lt"/>
              </a:rPr>
              <a:t>(){</a:t>
            </a:r>
            <a:br>
              <a:rPr lang="es-ES" sz="2000" dirty="0" smtClean="0">
                <a:solidFill>
                  <a:srgbClr val="323330"/>
                </a:solidFill>
                <a:latin typeface="+mj-lt"/>
              </a:rPr>
            </a:br>
            <a:r>
              <a:rPr lang="es-ES" sz="2000" dirty="0" smtClean="0">
                <a:solidFill>
                  <a:srgbClr val="323330"/>
                </a:solidFill>
                <a:latin typeface="+mj-lt"/>
              </a:rPr>
              <a:t>        </a:t>
            </a:r>
            <a:r>
              <a:rPr lang="es-ES" sz="2000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return</a:t>
            </a:r>
            <a:r>
              <a:rPr lang="es-ES" sz="20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sz="2000" dirty="0" err="1">
                <a:solidFill>
                  <a:srgbClr val="323330"/>
                </a:solidFill>
                <a:latin typeface="+mj-lt"/>
              </a:rPr>
              <a:t>title</a:t>
            </a:r>
            <a:r>
              <a:rPr lang="es-ES" sz="2000" dirty="0" smtClean="0">
                <a:solidFill>
                  <a:srgbClr val="323330"/>
                </a:solidFill>
                <a:latin typeface="+mj-lt"/>
              </a:rPr>
              <a:t>;</a:t>
            </a:r>
            <a:br>
              <a:rPr lang="es-ES" sz="2000" dirty="0" smtClean="0">
                <a:solidFill>
                  <a:srgbClr val="323330"/>
                </a:solidFill>
                <a:latin typeface="+mj-lt"/>
              </a:rPr>
            </a:br>
            <a:r>
              <a:rPr lang="es-ES" sz="2000" dirty="0" smtClean="0">
                <a:solidFill>
                  <a:srgbClr val="323330"/>
                </a:solidFill>
                <a:latin typeface="+mj-lt"/>
              </a:rPr>
              <a:t>    };</a:t>
            </a:r>
            <a:br>
              <a:rPr lang="es-ES" sz="2000" dirty="0" smtClean="0">
                <a:solidFill>
                  <a:srgbClr val="323330"/>
                </a:solidFill>
                <a:latin typeface="+mj-lt"/>
              </a:rPr>
            </a:br>
            <a:r>
              <a:rPr lang="es-ES" sz="2000" dirty="0" smtClean="0">
                <a:solidFill>
                  <a:srgbClr val="323330"/>
                </a:solidFill>
                <a:latin typeface="+mj-lt"/>
              </a:rPr>
              <a:t>    </a:t>
            </a:r>
            <a:r>
              <a:rPr lang="es-ES" sz="2000" dirty="0" err="1" smtClean="0">
                <a:solidFill>
                  <a:srgbClr val="323330"/>
                </a:solidFill>
                <a:latin typeface="+mj-lt"/>
              </a:rPr>
              <a:t>w.Game.prototype.setTitle</a:t>
            </a:r>
            <a:r>
              <a:rPr lang="es-ES" sz="2000" dirty="0" smtClean="0">
                <a:solidFill>
                  <a:srgbClr val="323330"/>
                </a:solidFill>
                <a:latin typeface="+mj-lt"/>
              </a:rPr>
              <a:t> </a:t>
            </a:r>
            <a:r>
              <a:rPr lang="es-ES" sz="2000" dirty="0">
                <a:solidFill>
                  <a:srgbClr val="323330"/>
                </a:solidFill>
                <a:latin typeface="+mj-lt"/>
              </a:rPr>
              <a:t>= </a:t>
            </a:r>
            <a:r>
              <a:rPr lang="es-ES" sz="2000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function</a:t>
            </a:r>
            <a:r>
              <a:rPr lang="es-ES" sz="20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sz="2000" dirty="0" smtClean="0">
                <a:solidFill>
                  <a:srgbClr val="323330"/>
                </a:solidFill>
                <a:latin typeface="+mj-lt"/>
              </a:rPr>
              <a:t>(</a:t>
            </a:r>
            <a:r>
              <a:rPr lang="es-ES" sz="2000" dirty="0" err="1">
                <a:solidFill>
                  <a:srgbClr val="323330"/>
                </a:solidFill>
                <a:latin typeface="+mj-lt"/>
              </a:rPr>
              <a:t>value</a:t>
            </a:r>
            <a:r>
              <a:rPr lang="es-ES" sz="2000" dirty="0" smtClean="0">
                <a:solidFill>
                  <a:srgbClr val="323330"/>
                </a:solidFill>
                <a:latin typeface="+mj-lt"/>
              </a:rPr>
              <a:t>){</a:t>
            </a:r>
            <a:br>
              <a:rPr lang="es-ES" sz="2000" dirty="0" smtClean="0">
                <a:solidFill>
                  <a:srgbClr val="323330"/>
                </a:solidFill>
                <a:latin typeface="+mj-lt"/>
              </a:rPr>
            </a:br>
            <a:r>
              <a:rPr lang="es-ES" sz="2000" dirty="0" smtClean="0">
                <a:solidFill>
                  <a:srgbClr val="323330"/>
                </a:solidFill>
                <a:latin typeface="+mj-lt"/>
              </a:rPr>
              <a:t>        </a:t>
            </a:r>
            <a:r>
              <a:rPr lang="es-ES" sz="2000" dirty="0" err="1" smtClean="0">
                <a:solidFill>
                  <a:srgbClr val="323330"/>
                </a:solidFill>
                <a:latin typeface="+mj-lt"/>
              </a:rPr>
              <a:t>title</a:t>
            </a:r>
            <a:r>
              <a:rPr lang="es-ES" sz="2000" dirty="0" smtClean="0">
                <a:solidFill>
                  <a:srgbClr val="323330"/>
                </a:solidFill>
                <a:latin typeface="+mj-lt"/>
              </a:rPr>
              <a:t> </a:t>
            </a:r>
            <a:r>
              <a:rPr lang="es-ES" sz="2000" dirty="0">
                <a:solidFill>
                  <a:srgbClr val="323330"/>
                </a:solidFill>
                <a:latin typeface="+mj-lt"/>
              </a:rPr>
              <a:t>= </a:t>
            </a:r>
            <a:r>
              <a:rPr lang="es-ES" sz="2000" dirty="0" err="1">
                <a:solidFill>
                  <a:srgbClr val="323330"/>
                </a:solidFill>
                <a:latin typeface="+mj-lt"/>
              </a:rPr>
              <a:t>value</a:t>
            </a:r>
            <a:r>
              <a:rPr lang="es-ES" sz="2000" dirty="0" smtClean="0">
                <a:solidFill>
                  <a:srgbClr val="323330"/>
                </a:solidFill>
                <a:latin typeface="+mj-lt"/>
              </a:rPr>
              <a:t>;</a:t>
            </a:r>
            <a:br>
              <a:rPr lang="es-ES" sz="2000" dirty="0" smtClean="0">
                <a:solidFill>
                  <a:srgbClr val="323330"/>
                </a:solidFill>
                <a:latin typeface="+mj-lt"/>
              </a:rPr>
            </a:br>
            <a:r>
              <a:rPr lang="es-ES" sz="2000" dirty="0" smtClean="0">
                <a:solidFill>
                  <a:srgbClr val="323330"/>
                </a:solidFill>
                <a:latin typeface="+mj-lt"/>
              </a:rPr>
              <a:t>    };</a:t>
            </a:r>
            <a:br>
              <a:rPr lang="es-ES" sz="2000" dirty="0" smtClean="0">
                <a:solidFill>
                  <a:srgbClr val="323330"/>
                </a:solidFill>
                <a:latin typeface="+mj-lt"/>
              </a:rPr>
            </a:br>
            <a:r>
              <a:rPr lang="es-ES" sz="2000" dirty="0" smtClean="0">
                <a:solidFill>
                  <a:srgbClr val="323330"/>
                </a:solidFill>
                <a:latin typeface="+mj-lt"/>
              </a:rPr>
              <a:t>})(</a:t>
            </a:r>
            <a:r>
              <a:rPr lang="es-ES" sz="2000" dirty="0" err="1">
                <a:solidFill>
                  <a:srgbClr val="323330"/>
                </a:solidFill>
                <a:latin typeface="+mj-lt"/>
              </a:rPr>
              <a:t>window</a:t>
            </a:r>
            <a:r>
              <a:rPr lang="es-ES" sz="2000" dirty="0">
                <a:solidFill>
                  <a:srgbClr val="323330"/>
                </a:solidFill>
                <a:latin typeface="+mj-lt"/>
              </a:rPr>
              <a:t>);</a:t>
            </a:r>
          </a:p>
          <a:p>
            <a:endParaRPr lang="es-ES" sz="2000" dirty="0">
              <a:solidFill>
                <a:schemeClr val="accent1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776734" y="1186319"/>
            <a:ext cx="4444422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sz="2000" dirty="0">
                <a:solidFill>
                  <a:srgbClr val="323330"/>
                </a:solidFill>
                <a:latin typeface="+mj-lt"/>
              </a:rPr>
              <a:t> </a:t>
            </a:r>
            <a:r>
              <a:rPr lang="es-ES" sz="2000" dirty="0" err="1">
                <a:solidFill>
                  <a:srgbClr val="323330"/>
                </a:solidFill>
                <a:latin typeface="+mj-lt"/>
              </a:rPr>
              <a:t>game</a:t>
            </a:r>
            <a:r>
              <a:rPr lang="es-ES" sz="2000" dirty="0">
                <a:solidFill>
                  <a:srgbClr val="323330"/>
                </a:solidFill>
                <a:latin typeface="+mj-lt"/>
              </a:rPr>
              <a:t> = </a:t>
            </a:r>
            <a:r>
              <a:rPr lang="es-ES" sz="20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new</a:t>
            </a:r>
            <a:r>
              <a:rPr lang="es-ES" sz="2000" dirty="0">
                <a:solidFill>
                  <a:srgbClr val="323330"/>
                </a:solidFill>
                <a:latin typeface="+mj-lt"/>
              </a:rPr>
              <a:t> </a:t>
            </a:r>
            <a:r>
              <a:rPr lang="es-ES" sz="2000" dirty="0" err="1">
                <a:solidFill>
                  <a:srgbClr val="323330"/>
                </a:solidFill>
                <a:latin typeface="+mj-lt"/>
              </a:rPr>
              <a:t>Game</a:t>
            </a:r>
            <a:r>
              <a:rPr lang="es-ES" sz="2000" dirty="0">
                <a:solidFill>
                  <a:srgbClr val="323330"/>
                </a:solidFill>
                <a:latin typeface="+mj-lt"/>
              </a:rPr>
              <a:t>(</a:t>
            </a:r>
            <a:r>
              <a:rPr lang="es-ES" sz="2000" dirty="0">
                <a:solidFill>
                  <a:srgbClr val="C00000"/>
                </a:solidFill>
                <a:latin typeface="+mj-lt"/>
              </a:rPr>
              <a:t>'</a:t>
            </a:r>
            <a:r>
              <a:rPr lang="es-ES" sz="2000" dirty="0" err="1">
                <a:solidFill>
                  <a:srgbClr val="C00000"/>
                </a:solidFill>
                <a:latin typeface="+mj-lt"/>
              </a:rPr>
              <a:t>Who</a:t>
            </a:r>
            <a:r>
              <a:rPr lang="es-ES" sz="2000" dirty="0">
                <a:solidFill>
                  <a:srgbClr val="C00000"/>
                </a:solidFill>
                <a:latin typeface="+mj-lt"/>
              </a:rPr>
              <a:t> dares </a:t>
            </a:r>
            <a:r>
              <a:rPr lang="es-ES" sz="2000" dirty="0" err="1">
                <a:solidFill>
                  <a:srgbClr val="C00000"/>
                </a:solidFill>
                <a:latin typeface="+mj-lt"/>
              </a:rPr>
              <a:t>wins</a:t>
            </a:r>
            <a:r>
              <a:rPr lang="es-ES" sz="2000" dirty="0">
                <a:solidFill>
                  <a:srgbClr val="C00000"/>
                </a:solidFill>
                <a:latin typeface="+mj-lt"/>
              </a:rPr>
              <a:t>'</a:t>
            </a:r>
            <a:r>
              <a:rPr lang="es-ES" sz="2000" dirty="0">
                <a:solidFill>
                  <a:srgbClr val="323330"/>
                </a:solidFill>
                <a:latin typeface="+mj-lt"/>
              </a:rPr>
              <a:t>);</a:t>
            </a:r>
          </a:p>
          <a:p>
            <a:r>
              <a:rPr lang="es-ES" sz="2000" dirty="0" err="1">
                <a:solidFill>
                  <a:srgbClr val="323330"/>
                </a:solidFill>
                <a:latin typeface="+mj-lt"/>
              </a:rPr>
              <a:t>game.getTitle</a:t>
            </a:r>
            <a:r>
              <a:rPr lang="es-ES" sz="2000" dirty="0">
                <a:solidFill>
                  <a:srgbClr val="323330"/>
                </a:solidFill>
                <a:latin typeface="+mj-lt"/>
              </a:rPr>
              <a:t>(); </a:t>
            </a:r>
            <a:r>
              <a:rPr lang="es-ES" sz="2000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//</a:t>
            </a:r>
            <a:r>
              <a:rPr lang="es-ES" sz="2000" dirty="0" err="1">
                <a:solidFill>
                  <a:schemeClr val="accent6">
                    <a:lumMod val="75000"/>
                  </a:schemeClr>
                </a:solidFill>
                <a:latin typeface="+mj-lt"/>
              </a:rPr>
              <a:t>Who</a:t>
            </a:r>
            <a:r>
              <a:rPr lang="es-ES" sz="2000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 dares </a:t>
            </a:r>
            <a:r>
              <a:rPr lang="es-ES" sz="2000" dirty="0" err="1">
                <a:solidFill>
                  <a:schemeClr val="accent6">
                    <a:lumMod val="75000"/>
                  </a:schemeClr>
                </a:solidFill>
                <a:latin typeface="+mj-lt"/>
              </a:rPr>
              <a:t>wins</a:t>
            </a:r>
            <a:endParaRPr lang="es-ES" sz="2000" dirty="0">
              <a:solidFill>
                <a:schemeClr val="accent6">
                  <a:lumMod val="75000"/>
                </a:schemeClr>
              </a:solidFill>
              <a:latin typeface="+mj-lt"/>
            </a:endParaRPr>
          </a:p>
          <a:p>
            <a:r>
              <a:rPr lang="es-ES" sz="2000" dirty="0" err="1">
                <a:solidFill>
                  <a:srgbClr val="323330"/>
                </a:solidFill>
                <a:latin typeface="+mj-lt"/>
              </a:rPr>
              <a:t>game.setTitle</a:t>
            </a:r>
            <a:r>
              <a:rPr lang="es-ES" sz="2000" dirty="0">
                <a:solidFill>
                  <a:srgbClr val="323330"/>
                </a:solidFill>
                <a:latin typeface="+mj-lt"/>
              </a:rPr>
              <a:t>(</a:t>
            </a:r>
            <a:r>
              <a:rPr lang="es-ES" sz="2000" dirty="0">
                <a:solidFill>
                  <a:srgbClr val="C00000"/>
                </a:solidFill>
                <a:latin typeface="+mj-lt"/>
              </a:rPr>
              <a:t>'Cabal'</a:t>
            </a:r>
            <a:r>
              <a:rPr lang="es-ES" sz="2000" dirty="0">
                <a:solidFill>
                  <a:srgbClr val="323330"/>
                </a:solidFill>
                <a:latin typeface="+mj-lt"/>
              </a:rPr>
              <a:t>);</a:t>
            </a:r>
          </a:p>
          <a:p>
            <a:r>
              <a:rPr lang="es-ES" sz="2000" dirty="0" err="1">
                <a:solidFill>
                  <a:srgbClr val="323330"/>
                </a:solidFill>
                <a:latin typeface="+mj-lt"/>
              </a:rPr>
              <a:t>game.getTitle</a:t>
            </a:r>
            <a:r>
              <a:rPr lang="es-ES" sz="2000" dirty="0">
                <a:solidFill>
                  <a:srgbClr val="323330"/>
                </a:solidFill>
                <a:latin typeface="+mj-lt"/>
              </a:rPr>
              <a:t>(); </a:t>
            </a:r>
            <a:r>
              <a:rPr lang="es-ES" sz="2000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//</a:t>
            </a:r>
            <a:r>
              <a:rPr lang="es-ES" sz="2000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Cabal</a:t>
            </a:r>
            <a:br>
              <a:rPr lang="es-ES" sz="2000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</a:br>
            <a:r>
              <a:rPr lang="es-ES" sz="2000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/>
            </a:r>
            <a:br>
              <a:rPr lang="es-ES" sz="2000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</a:br>
            <a:r>
              <a:rPr lang="es-ES" sz="20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sz="2000" dirty="0">
                <a:solidFill>
                  <a:srgbClr val="323330"/>
                </a:solidFill>
                <a:latin typeface="+mj-lt"/>
              </a:rPr>
              <a:t> </a:t>
            </a:r>
            <a:r>
              <a:rPr lang="es-ES" sz="2000" dirty="0" smtClean="0">
                <a:solidFill>
                  <a:srgbClr val="323330"/>
                </a:solidFill>
                <a:latin typeface="+mj-lt"/>
              </a:rPr>
              <a:t>game2 </a:t>
            </a:r>
            <a:r>
              <a:rPr lang="es-ES" sz="2000" dirty="0">
                <a:solidFill>
                  <a:srgbClr val="323330"/>
                </a:solidFill>
                <a:latin typeface="+mj-lt"/>
              </a:rPr>
              <a:t>= </a:t>
            </a:r>
            <a:r>
              <a:rPr lang="es-ES" sz="20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new</a:t>
            </a:r>
            <a:r>
              <a:rPr lang="es-ES" sz="2000" dirty="0">
                <a:solidFill>
                  <a:srgbClr val="323330"/>
                </a:solidFill>
                <a:latin typeface="+mj-lt"/>
              </a:rPr>
              <a:t> </a:t>
            </a:r>
            <a:r>
              <a:rPr lang="es-ES" sz="2000" dirty="0" err="1">
                <a:solidFill>
                  <a:srgbClr val="323330"/>
                </a:solidFill>
                <a:latin typeface="+mj-lt"/>
              </a:rPr>
              <a:t>Game</a:t>
            </a:r>
            <a:r>
              <a:rPr lang="es-ES" sz="2000" dirty="0" smtClean="0">
                <a:solidFill>
                  <a:srgbClr val="323330"/>
                </a:solidFill>
                <a:latin typeface="+mj-lt"/>
              </a:rPr>
              <a:t>(</a:t>
            </a:r>
            <a:r>
              <a:rPr lang="es-ES" sz="2000" dirty="0" smtClean="0">
                <a:solidFill>
                  <a:srgbClr val="C00000"/>
                </a:solidFill>
                <a:latin typeface="+mj-lt"/>
              </a:rPr>
              <a:t>'Ninja </a:t>
            </a:r>
            <a:r>
              <a:rPr lang="es-ES" sz="2000" dirty="0" err="1" smtClean="0">
                <a:solidFill>
                  <a:srgbClr val="C00000"/>
                </a:solidFill>
                <a:latin typeface="+mj-lt"/>
              </a:rPr>
              <a:t>Turtles</a:t>
            </a:r>
            <a:r>
              <a:rPr lang="es-ES" sz="2000" dirty="0" smtClean="0">
                <a:solidFill>
                  <a:srgbClr val="C00000"/>
                </a:solidFill>
                <a:latin typeface="+mj-lt"/>
              </a:rPr>
              <a:t>'</a:t>
            </a:r>
            <a:r>
              <a:rPr lang="es-ES" sz="2000" dirty="0" smtClean="0">
                <a:solidFill>
                  <a:srgbClr val="323330"/>
                </a:solidFill>
                <a:latin typeface="+mj-lt"/>
              </a:rPr>
              <a:t>);</a:t>
            </a:r>
            <a:endParaRPr lang="es-ES" sz="2000" dirty="0">
              <a:solidFill>
                <a:srgbClr val="323330"/>
              </a:solidFill>
              <a:latin typeface="+mj-lt"/>
            </a:endParaRPr>
          </a:p>
          <a:p>
            <a:r>
              <a:rPr lang="es-ES" sz="2000" dirty="0" err="1">
                <a:solidFill>
                  <a:srgbClr val="323330"/>
                </a:solidFill>
                <a:latin typeface="+mj-lt"/>
              </a:rPr>
              <a:t>game.getTitle</a:t>
            </a:r>
            <a:r>
              <a:rPr lang="es-ES" sz="2000" dirty="0">
                <a:solidFill>
                  <a:srgbClr val="323330"/>
                </a:solidFill>
                <a:latin typeface="+mj-lt"/>
              </a:rPr>
              <a:t>(); </a:t>
            </a:r>
            <a:r>
              <a:rPr lang="es-ES" sz="2000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</a:t>
            </a:r>
            <a:r>
              <a:rPr lang="es-ES" sz="2000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Ninja </a:t>
            </a:r>
            <a:r>
              <a:rPr lang="es-ES" sz="2000" dirty="0" err="1">
                <a:solidFill>
                  <a:schemeClr val="accent6">
                    <a:lumMod val="75000"/>
                  </a:schemeClr>
                </a:solidFill>
                <a:latin typeface="+mj-lt"/>
              </a:rPr>
              <a:t>Turtles</a:t>
            </a:r>
            <a:endParaRPr lang="es-ES" sz="2000" dirty="0">
              <a:solidFill>
                <a:schemeClr val="accent6">
                  <a:lumMod val="75000"/>
                </a:schemeClr>
              </a:solidFill>
              <a:latin typeface="+mj-lt"/>
            </a:endParaRPr>
          </a:p>
          <a:p>
            <a:r>
              <a:rPr lang="es-ES" sz="2000" dirty="0" smtClean="0">
                <a:solidFill>
                  <a:srgbClr val="323330"/>
                </a:solidFill>
                <a:latin typeface="+mj-lt"/>
              </a:rPr>
              <a:t>game2.getTitle</a:t>
            </a:r>
            <a:r>
              <a:rPr lang="es-ES" sz="2000" dirty="0">
                <a:solidFill>
                  <a:srgbClr val="323330"/>
                </a:solidFill>
                <a:latin typeface="+mj-lt"/>
              </a:rPr>
              <a:t>(); </a:t>
            </a:r>
            <a:r>
              <a:rPr lang="es-ES" sz="2000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</a:t>
            </a:r>
            <a:r>
              <a:rPr lang="es-ES" sz="2000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Ninja </a:t>
            </a:r>
            <a:r>
              <a:rPr lang="es-ES" sz="2000" dirty="0" err="1">
                <a:solidFill>
                  <a:schemeClr val="accent6">
                    <a:lumMod val="75000"/>
                  </a:schemeClr>
                </a:solidFill>
                <a:latin typeface="+mj-lt"/>
              </a:rPr>
              <a:t>Turtles</a:t>
            </a:r>
            <a:endParaRPr lang="es-ES" sz="2000" dirty="0">
              <a:solidFill>
                <a:schemeClr val="accent6">
                  <a:lumMod val="75000"/>
                </a:schemeClr>
              </a:solidFill>
              <a:latin typeface="+mj-lt"/>
            </a:endParaRPr>
          </a:p>
          <a:p>
            <a:endParaRPr lang="es-ES" sz="2000" dirty="0" smtClean="0">
              <a:solidFill>
                <a:srgbClr val="323330"/>
              </a:solidFill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45988" y="5361492"/>
            <a:ext cx="112792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es-ES" sz="2800" dirty="0" smtClean="0">
                <a:solidFill>
                  <a:srgbClr val="323330"/>
                </a:solidFill>
                <a:latin typeface="+mj-lt"/>
              </a:rPr>
              <a:t>En este ejemplo la variable </a:t>
            </a:r>
            <a:r>
              <a:rPr lang="es-ES" sz="2800" i="1" dirty="0" err="1" smtClean="0">
                <a:solidFill>
                  <a:srgbClr val="323330"/>
                </a:solidFill>
                <a:latin typeface="+mj-lt"/>
              </a:rPr>
              <a:t>title</a:t>
            </a:r>
            <a:r>
              <a:rPr lang="es-ES" sz="2800" dirty="0" smtClean="0">
                <a:solidFill>
                  <a:srgbClr val="323330"/>
                </a:solidFill>
                <a:latin typeface="+mj-lt"/>
              </a:rPr>
              <a:t> se convierte en una variable estática privada.</a:t>
            </a:r>
            <a:endParaRPr lang="es-ES" sz="2800" dirty="0">
              <a:solidFill>
                <a:srgbClr val="32333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82013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DOM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El </a:t>
            </a:r>
            <a:r>
              <a:rPr lang="es-ES" dirty="0" err="1" smtClean="0"/>
              <a:t>Document</a:t>
            </a:r>
            <a:r>
              <a:rPr lang="es-ES" dirty="0" smtClean="0"/>
              <a:t> Object </a:t>
            </a:r>
            <a:r>
              <a:rPr lang="es-ES" dirty="0" err="1" smtClean="0"/>
              <a:t>Model</a:t>
            </a:r>
            <a:r>
              <a:rPr lang="es-ES" dirty="0" smtClean="0"/>
              <a:t> (DOM) es una API para XML cuyo uso se extendió al HTML.</a:t>
            </a:r>
          </a:p>
          <a:p>
            <a:r>
              <a:rPr lang="es-ES" dirty="0" smtClean="0"/>
              <a:t>El DOM mapea toda la jerarquía de nodos de una página web. Estos nodos pueden ser creados, modificados, añadidos, borrados…</a:t>
            </a:r>
          </a:p>
          <a:p>
            <a:r>
              <a:rPr lang="es-ES" dirty="0" smtClean="0"/>
              <a:t>El </a:t>
            </a:r>
            <a:r>
              <a:rPr lang="es-ES" dirty="0" err="1" smtClean="0"/>
              <a:t>World</a:t>
            </a:r>
            <a:r>
              <a:rPr lang="es-ES" dirty="0" smtClean="0"/>
              <a:t> Wide Web </a:t>
            </a:r>
            <a:r>
              <a:rPr lang="es-ES" dirty="0" err="1" smtClean="0"/>
              <a:t>Consortium</a:t>
            </a:r>
            <a:r>
              <a:rPr lang="es-ES" dirty="0" smtClean="0"/>
              <a:t> (W3C) se encarga de controlar la evolución del DOM.</a:t>
            </a:r>
          </a:p>
          <a:p>
            <a:r>
              <a:rPr lang="es-ES" dirty="0" smtClean="0"/>
              <a:t>Existen, hasta el momento, 3 versiones o niveles.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s-ES" sz="1800" dirty="0" smtClean="0"/>
              <a:t>Comprueba el soporte del DOM de los diferentes navegadores:</a:t>
            </a:r>
          </a:p>
          <a:p>
            <a:pPr marL="0" indent="0">
              <a:buNone/>
            </a:pPr>
            <a:r>
              <a:rPr lang="es-ES" sz="1800" dirty="0">
                <a:hlinkClick r:id="rId2"/>
              </a:rPr>
              <a:t>http://www.webbrowsercompatibility.com/dom/desktop</a:t>
            </a:r>
            <a:r>
              <a:rPr lang="es-ES" sz="1800" dirty="0" smtClean="0">
                <a:hlinkClick r:id="rId2"/>
              </a:rPr>
              <a:t>/</a:t>
            </a:r>
            <a:r>
              <a:rPr lang="es-ES" sz="1800" dirty="0"/>
              <a:t> </a:t>
            </a:r>
            <a:br>
              <a:rPr lang="es-ES" sz="1800" dirty="0"/>
            </a:br>
            <a:r>
              <a:rPr lang="es-ES" sz="1800" dirty="0">
                <a:hlinkClick r:id="rId3"/>
              </a:rPr>
              <a:t>http://</a:t>
            </a:r>
            <a:r>
              <a:rPr lang="es-ES" sz="1800" dirty="0" smtClean="0">
                <a:hlinkClick r:id="rId3"/>
              </a:rPr>
              <a:t>www.w3.org/2003/02/06-dom-support.html</a:t>
            </a:r>
            <a:r>
              <a:rPr lang="es-ES" sz="1800" dirty="0" smtClean="0"/>
              <a:t> </a:t>
            </a:r>
            <a:endParaRPr lang="es-ES" sz="1800" dirty="0"/>
          </a:p>
        </p:txBody>
      </p:sp>
    </p:spTree>
    <p:extLst>
      <p:ext uri="{BB962C8B-B14F-4D97-AF65-F5344CB8AC3E}">
        <p14:creationId xmlns:p14="http://schemas.microsoft.com/office/powerpoint/2010/main" val="3957853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Module Pattern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14254890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Module Pattern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Son objetos únicos a nivel de instancia. 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En JavaScript se suele usar </a:t>
            </a:r>
            <a:r>
              <a:rPr lang="es-ES" i="1" dirty="0" smtClean="0"/>
              <a:t>notación literal </a:t>
            </a:r>
            <a:r>
              <a:rPr lang="es-ES" dirty="0" smtClean="0"/>
              <a:t>para crearlos.</a:t>
            </a:r>
          </a:p>
          <a:p>
            <a:pPr marL="457200" lvl="1" indent="0">
              <a:buNone/>
            </a:pPr>
            <a:r>
              <a:rPr lang="en-US" sz="3200" dirty="0" smtClean="0"/>
              <a:t/>
            </a:r>
            <a:br>
              <a:rPr lang="en-US" sz="3200" dirty="0" smtClean="0"/>
            </a:br>
            <a:r>
              <a:rPr lang="en-US" sz="3200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n-US" sz="3200" dirty="0" smtClean="0"/>
              <a:t> </a:t>
            </a:r>
            <a:r>
              <a:rPr lang="en-US" sz="3200" dirty="0"/>
              <a:t>singleton = {</a:t>
            </a:r>
            <a:br>
              <a:rPr lang="en-US" sz="3200" dirty="0"/>
            </a:br>
            <a:r>
              <a:rPr lang="en-US" sz="3200" dirty="0"/>
              <a:t>    property: </a:t>
            </a:r>
            <a:r>
              <a:rPr lang="en-US" sz="3200" dirty="0">
                <a:solidFill>
                  <a:srgbClr val="00B050"/>
                </a:solidFill>
              </a:rPr>
              <a:t>1</a:t>
            </a:r>
            <a:r>
              <a:rPr lang="en-US" sz="3200" dirty="0"/>
              <a:t>,</a:t>
            </a:r>
            <a:br>
              <a:rPr lang="en-US" sz="3200" dirty="0"/>
            </a:br>
            <a:r>
              <a:rPr lang="en-US" sz="3200" dirty="0"/>
              <a:t>    method: 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n-US" sz="3200" dirty="0"/>
              <a:t>(){</a:t>
            </a:r>
            <a:br>
              <a:rPr lang="en-US" sz="3200" dirty="0"/>
            </a:br>
            <a:r>
              <a:rPr lang="en-US" sz="3200" dirty="0">
                <a:solidFill>
                  <a:schemeClr val="accent6">
                    <a:lumMod val="75000"/>
                  </a:schemeClr>
                </a:solidFill>
              </a:rPr>
              <a:t>        /*code here*/</a:t>
            </a:r>
            <a:r>
              <a:rPr lang="en-US" sz="3200" dirty="0"/>
              <a:t/>
            </a:r>
            <a:br>
              <a:rPr lang="en-US" sz="3200" dirty="0"/>
            </a:br>
            <a:r>
              <a:rPr lang="en-US" sz="3200" dirty="0"/>
              <a:t>    }</a:t>
            </a:r>
            <a:br>
              <a:rPr lang="en-US" sz="3200" dirty="0"/>
            </a:br>
            <a:r>
              <a:rPr lang="en-US" sz="3200" dirty="0"/>
              <a:t>};</a:t>
            </a:r>
            <a:endParaRPr lang="es-ES" sz="32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 smtClean="0"/>
              <a:t>Singleton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669210186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Module Pattern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42878" y="1276350"/>
            <a:ext cx="6859283" cy="476198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s-ES" dirty="0"/>
              <a:t>El </a:t>
            </a:r>
            <a:r>
              <a:rPr lang="es-ES" i="1" dirty="0"/>
              <a:t>patrón Módulo </a:t>
            </a:r>
            <a:r>
              <a:rPr lang="es-ES" dirty="0"/>
              <a:t>aumenta el </a:t>
            </a:r>
            <a:r>
              <a:rPr lang="es-ES" i="1" dirty="0" err="1"/>
              <a:t>Singleton</a:t>
            </a:r>
            <a:r>
              <a:rPr lang="es-ES" dirty="0"/>
              <a:t> básico permitiendo el uso de variables privadas y métodos </a:t>
            </a:r>
            <a:r>
              <a:rPr lang="es-ES" dirty="0" smtClean="0"/>
              <a:t>privilegiados.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Nos ayudaremos de una IIFE.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Esta función anónima acaba devolviendo un </a:t>
            </a:r>
            <a:r>
              <a:rPr lang="es-ES" i="1" dirty="0" smtClean="0"/>
              <a:t>objeto literal</a:t>
            </a:r>
            <a:r>
              <a:rPr lang="es-ES" dirty="0" smtClean="0"/>
              <a:t> con métodos privilegiados.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El </a:t>
            </a:r>
            <a:r>
              <a:rPr lang="es-ES" i="1" dirty="0" smtClean="0"/>
              <a:t>objeto literal </a:t>
            </a:r>
            <a:r>
              <a:rPr lang="es-ES" dirty="0" smtClean="0"/>
              <a:t>define la interfaz pública del </a:t>
            </a:r>
            <a:r>
              <a:rPr lang="es-ES" i="1" dirty="0" err="1" smtClean="0"/>
              <a:t>singleton</a:t>
            </a:r>
            <a:r>
              <a:rPr lang="es-ES" dirty="0" smtClean="0"/>
              <a:t>.</a:t>
            </a:r>
            <a:endParaRPr lang="es-ES" dirty="0"/>
          </a:p>
          <a:p>
            <a:pPr marL="0" indent="0">
              <a:buNone/>
            </a:pPr>
            <a:endParaRPr lang="es-ES" dirty="0" smtClean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Module Pattern</a:t>
            </a:r>
            <a:endParaRPr lang="es-ES" dirty="0"/>
          </a:p>
        </p:txBody>
      </p:sp>
      <p:sp>
        <p:nvSpPr>
          <p:cNvPr id="2" name="Rectangle 1"/>
          <p:cNvSpPr/>
          <p:nvPr/>
        </p:nvSpPr>
        <p:spPr>
          <a:xfrm>
            <a:off x="7117492" y="1276350"/>
            <a:ext cx="4402216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4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sz="2400" dirty="0">
                <a:latin typeface="+mj-lt"/>
              </a:rPr>
              <a:t> </a:t>
            </a:r>
            <a:r>
              <a:rPr lang="es-ES" sz="2400" dirty="0" err="1">
                <a:latin typeface="+mj-lt"/>
              </a:rPr>
              <a:t>singleton</a:t>
            </a:r>
            <a:r>
              <a:rPr lang="es-ES" sz="2400" dirty="0">
                <a:latin typeface="+mj-lt"/>
              </a:rPr>
              <a:t> = (</a:t>
            </a:r>
            <a:r>
              <a:rPr lang="es-ES" sz="2400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function</a:t>
            </a:r>
            <a:r>
              <a:rPr lang="es-ES" sz="24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sz="2400" dirty="0" smtClean="0">
                <a:latin typeface="+mj-lt"/>
              </a:rPr>
              <a:t>(){</a:t>
            </a:r>
            <a:br>
              <a:rPr lang="es-ES" sz="2400" dirty="0" smtClean="0">
                <a:latin typeface="+mj-lt"/>
              </a:rPr>
            </a:br>
            <a:r>
              <a:rPr lang="es-ES" sz="2400" dirty="0" smtClean="0">
                <a:latin typeface="+mj-lt"/>
              </a:rPr>
              <a:t>    </a:t>
            </a:r>
            <a:r>
              <a:rPr lang="es-ES" sz="24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sz="2400" dirty="0" smtClean="0">
                <a:latin typeface="+mj-lt"/>
              </a:rPr>
              <a:t> </a:t>
            </a:r>
            <a:r>
              <a:rPr lang="es-ES" sz="2400" dirty="0" err="1">
                <a:latin typeface="+mj-lt"/>
              </a:rPr>
              <a:t>privateVar</a:t>
            </a:r>
            <a:r>
              <a:rPr lang="es-ES" sz="2400" dirty="0">
                <a:latin typeface="+mj-lt"/>
              </a:rPr>
              <a:t> = </a:t>
            </a:r>
            <a:r>
              <a:rPr lang="es-ES" sz="2400" dirty="0" smtClean="0">
                <a:solidFill>
                  <a:srgbClr val="00B050"/>
                </a:solidFill>
                <a:latin typeface="+mj-lt"/>
              </a:rPr>
              <a:t>10</a:t>
            </a:r>
            <a:r>
              <a:rPr lang="es-ES" sz="2400" dirty="0" smtClean="0">
                <a:latin typeface="+mj-lt"/>
              </a:rPr>
              <a:t>;</a:t>
            </a:r>
            <a:br>
              <a:rPr lang="es-ES" sz="2400" dirty="0" smtClean="0">
                <a:latin typeface="+mj-lt"/>
              </a:rPr>
            </a:br>
            <a:r>
              <a:rPr lang="es-ES" sz="2400" dirty="0" smtClean="0">
                <a:latin typeface="+mj-lt"/>
              </a:rPr>
              <a:t>    </a:t>
            </a:r>
            <a:r>
              <a:rPr lang="es-ES" sz="2400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function</a:t>
            </a:r>
            <a:r>
              <a:rPr lang="es-ES" sz="24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sz="2400" dirty="0" err="1" smtClean="0">
                <a:latin typeface="+mj-lt"/>
              </a:rPr>
              <a:t>privateFunc</a:t>
            </a:r>
            <a:r>
              <a:rPr lang="es-ES" sz="2400" dirty="0" smtClean="0">
                <a:latin typeface="+mj-lt"/>
              </a:rPr>
              <a:t>(){</a:t>
            </a:r>
            <a:br>
              <a:rPr lang="es-ES" sz="2400" dirty="0" smtClean="0">
                <a:latin typeface="+mj-lt"/>
              </a:rPr>
            </a:br>
            <a:r>
              <a:rPr lang="es-ES" sz="2400" dirty="0" smtClean="0">
                <a:latin typeface="+mj-lt"/>
              </a:rPr>
              <a:t>        </a:t>
            </a:r>
            <a:r>
              <a:rPr lang="es-ES" sz="2400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return</a:t>
            </a:r>
            <a:r>
              <a:rPr lang="es-ES" sz="24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sz="2400" dirty="0" err="1">
                <a:latin typeface="+mj-lt"/>
              </a:rPr>
              <a:t>privateVar</a:t>
            </a:r>
            <a:r>
              <a:rPr lang="es-ES" sz="2400" dirty="0" smtClean="0">
                <a:latin typeface="+mj-lt"/>
              </a:rPr>
              <a:t>;</a:t>
            </a:r>
            <a:br>
              <a:rPr lang="es-ES" sz="2400" dirty="0" smtClean="0">
                <a:latin typeface="+mj-lt"/>
              </a:rPr>
            </a:br>
            <a:r>
              <a:rPr lang="es-ES" sz="2400" dirty="0" smtClean="0">
                <a:latin typeface="+mj-lt"/>
              </a:rPr>
              <a:t>    }</a:t>
            </a:r>
            <a:br>
              <a:rPr lang="es-ES" sz="2400" dirty="0" smtClean="0">
                <a:latin typeface="+mj-lt"/>
              </a:rPr>
            </a:br>
            <a:r>
              <a:rPr lang="es-ES" sz="2400" dirty="0" smtClean="0">
                <a:latin typeface="+mj-lt"/>
              </a:rPr>
              <a:t>    </a:t>
            </a:r>
            <a:r>
              <a:rPr lang="es-ES" sz="2400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return</a:t>
            </a:r>
            <a:r>
              <a:rPr lang="es-ES" sz="24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sz="2400" dirty="0" smtClean="0">
                <a:latin typeface="+mj-lt"/>
              </a:rPr>
              <a:t>{</a:t>
            </a:r>
            <a:br>
              <a:rPr lang="es-ES" sz="2400" dirty="0" smtClean="0">
                <a:latin typeface="+mj-lt"/>
              </a:rPr>
            </a:br>
            <a:r>
              <a:rPr lang="es-ES" sz="2400" dirty="0" smtClean="0">
                <a:latin typeface="+mj-lt"/>
              </a:rPr>
              <a:t>        </a:t>
            </a:r>
            <a:r>
              <a:rPr lang="es-ES" sz="2400" dirty="0" err="1" smtClean="0">
                <a:latin typeface="+mj-lt"/>
              </a:rPr>
              <a:t>publicProp</a:t>
            </a:r>
            <a:r>
              <a:rPr lang="es-ES" sz="2400" dirty="0">
                <a:latin typeface="+mj-lt"/>
              </a:rPr>
              <a:t>: </a:t>
            </a:r>
            <a:r>
              <a:rPr lang="es-ES" sz="2400" dirty="0" smtClean="0">
                <a:latin typeface="+mj-lt"/>
              </a:rPr>
              <a:t>true,</a:t>
            </a:r>
            <a:br>
              <a:rPr lang="es-ES" sz="2400" dirty="0" smtClean="0">
                <a:latin typeface="+mj-lt"/>
              </a:rPr>
            </a:br>
            <a:r>
              <a:rPr lang="es-ES" sz="2400" dirty="0" smtClean="0">
                <a:latin typeface="+mj-lt"/>
              </a:rPr>
              <a:t>        </a:t>
            </a:r>
            <a:r>
              <a:rPr lang="es-ES" sz="2400" dirty="0" err="1" smtClean="0">
                <a:latin typeface="+mj-lt"/>
              </a:rPr>
              <a:t>publicMethod</a:t>
            </a:r>
            <a:r>
              <a:rPr lang="es-ES" sz="2400" dirty="0">
                <a:latin typeface="+mj-lt"/>
              </a:rPr>
              <a:t>: </a:t>
            </a:r>
            <a:r>
              <a:rPr lang="es-ES" sz="2400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function</a:t>
            </a:r>
            <a:r>
              <a:rPr lang="es-ES" sz="24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sz="2400" dirty="0" smtClean="0">
                <a:latin typeface="+mj-lt"/>
              </a:rPr>
              <a:t>(){</a:t>
            </a:r>
            <a:br>
              <a:rPr lang="es-ES" sz="2400" dirty="0" smtClean="0">
                <a:latin typeface="+mj-lt"/>
              </a:rPr>
            </a:br>
            <a:r>
              <a:rPr lang="es-ES" sz="2400" dirty="0" smtClean="0">
                <a:latin typeface="+mj-lt"/>
              </a:rPr>
              <a:t>             </a:t>
            </a:r>
            <a:r>
              <a:rPr lang="es-ES" sz="2400" dirty="0" err="1" smtClean="0">
                <a:latin typeface="+mj-lt"/>
              </a:rPr>
              <a:t>privateVar</a:t>
            </a:r>
            <a:r>
              <a:rPr lang="es-ES" sz="2400" dirty="0" smtClean="0">
                <a:latin typeface="+mj-lt"/>
              </a:rPr>
              <a:t>++;</a:t>
            </a:r>
            <a:br>
              <a:rPr lang="es-ES" sz="2400" dirty="0" smtClean="0">
                <a:latin typeface="+mj-lt"/>
              </a:rPr>
            </a:br>
            <a:r>
              <a:rPr lang="es-ES" sz="2400" dirty="0" smtClean="0">
                <a:latin typeface="+mj-lt"/>
              </a:rPr>
              <a:t>             </a:t>
            </a:r>
            <a:r>
              <a:rPr lang="es-ES" sz="2400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return</a:t>
            </a:r>
            <a:r>
              <a:rPr lang="es-ES" sz="24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sz="2400" dirty="0" err="1">
                <a:latin typeface="+mj-lt"/>
              </a:rPr>
              <a:t>privateFunc</a:t>
            </a:r>
            <a:r>
              <a:rPr lang="es-ES" sz="2400" dirty="0" smtClean="0">
                <a:latin typeface="+mj-lt"/>
              </a:rPr>
              <a:t>();</a:t>
            </a:r>
            <a:br>
              <a:rPr lang="es-ES" sz="2400" dirty="0" smtClean="0">
                <a:latin typeface="+mj-lt"/>
              </a:rPr>
            </a:br>
            <a:r>
              <a:rPr lang="es-ES" sz="2400" dirty="0" smtClean="0">
                <a:latin typeface="+mj-lt"/>
              </a:rPr>
              <a:t>        }</a:t>
            </a:r>
            <a:br>
              <a:rPr lang="es-ES" sz="2400" dirty="0" smtClean="0">
                <a:latin typeface="+mj-lt"/>
              </a:rPr>
            </a:br>
            <a:r>
              <a:rPr lang="es-ES" sz="2400" dirty="0" smtClean="0">
                <a:latin typeface="+mj-lt"/>
              </a:rPr>
              <a:t>    };</a:t>
            </a:r>
            <a:endParaRPr lang="es-ES" sz="2400" dirty="0">
              <a:latin typeface="+mj-lt"/>
            </a:endParaRPr>
          </a:p>
          <a:p>
            <a:r>
              <a:rPr lang="es-ES" sz="2400" dirty="0">
                <a:latin typeface="+mj-lt"/>
              </a:rPr>
              <a:t>})();</a:t>
            </a:r>
          </a:p>
        </p:txBody>
      </p:sp>
    </p:spTree>
    <p:extLst>
      <p:ext uri="{BB962C8B-B14F-4D97-AF65-F5344CB8AC3E}">
        <p14:creationId xmlns:p14="http://schemas.microsoft.com/office/powerpoint/2010/main" val="1327008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Module Pattern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42878" y="1276350"/>
            <a:ext cx="6859283" cy="476198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Es una pequeña variación del patrón módulo que define todos los miembros como privados.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El objeto literal retornado expone referencias a ciertos miembros privados.</a:t>
            </a:r>
            <a:endParaRPr lang="es-ES" dirty="0"/>
          </a:p>
          <a:p>
            <a:pPr marL="0" indent="0">
              <a:buNone/>
            </a:pPr>
            <a:endParaRPr lang="es-ES" dirty="0" smtClean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002161" y="270933"/>
            <a:ext cx="4218995" cy="572031"/>
          </a:xfrm>
        </p:spPr>
        <p:txBody>
          <a:bodyPr/>
          <a:lstStyle/>
          <a:p>
            <a:r>
              <a:rPr lang="es-ES" dirty="0" err="1" smtClean="0"/>
              <a:t>Revealing</a:t>
            </a:r>
            <a:r>
              <a:rPr lang="es-ES" dirty="0" smtClean="0"/>
              <a:t> Module Pattern</a:t>
            </a:r>
            <a:endParaRPr lang="es-ES" dirty="0"/>
          </a:p>
        </p:txBody>
      </p:sp>
      <p:sp>
        <p:nvSpPr>
          <p:cNvPr id="2" name="Rectangle 1"/>
          <p:cNvSpPr/>
          <p:nvPr/>
        </p:nvSpPr>
        <p:spPr>
          <a:xfrm>
            <a:off x="7117492" y="1276350"/>
            <a:ext cx="4402216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4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sz="2400" dirty="0">
                <a:latin typeface="+mj-lt"/>
              </a:rPr>
              <a:t> </a:t>
            </a:r>
            <a:r>
              <a:rPr lang="es-ES" sz="2400" dirty="0" err="1">
                <a:latin typeface="+mj-lt"/>
              </a:rPr>
              <a:t>singleton</a:t>
            </a:r>
            <a:r>
              <a:rPr lang="es-ES" sz="2400" dirty="0">
                <a:latin typeface="+mj-lt"/>
              </a:rPr>
              <a:t> = (</a:t>
            </a:r>
            <a:r>
              <a:rPr lang="es-ES" sz="2400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function</a:t>
            </a:r>
            <a:r>
              <a:rPr lang="es-ES" sz="24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sz="2400" dirty="0" smtClean="0">
                <a:latin typeface="+mj-lt"/>
              </a:rPr>
              <a:t>(){</a:t>
            </a:r>
            <a:br>
              <a:rPr lang="es-ES" sz="2400" dirty="0" smtClean="0">
                <a:latin typeface="+mj-lt"/>
              </a:rPr>
            </a:br>
            <a:r>
              <a:rPr lang="es-ES" sz="2400" dirty="0" smtClean="0">
                <a:latin typeface="+mj-lt"/>
              </a:rPr>
              <a:t>    </a:t>
            </a:r>
            <a:r>
              <a:rPr lang="es-ES" sz="24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sz="2400" dirty="0" smtClean="0">
                <a:latin typeface="+mj-lt"/>
              </a:rPr>
              <a:t> </a:t>
            </a:r>
            <a:r>
              <a:rPr lang="es-ES" sz="2400" dirty="0" err="1">
                <a:latin typeface="+mj-lt"/>
              </a:rPr>
              <a:t>privateVar</a:t>
            </a:r>
            <a:r>
              <a:rPr lang="es-ES" sz="2400" dirty="0">
                <a:latin typeface="+mj-lt"/>
              </a:rPr>
              <a:t> = </a:t>
            </a:r>
            <a:r>
              <a:rPr lang="es-ES" sz="2400" dirty="0" smtClean="0">
                <a:solidFill>
                  <a:srgbClr val="00B050"/>
                </a:solidFill>
                <a:latin typeface="+mj-lt"/>
              </a:rPr>
              <a:t>10</a:t>
            </a:r>
            <a:r>
              <a:rPr lang="es-ES" sz="2400" dirty="0" smtClean="0">
                <a:latin typeface="+mj-lt"/>
              </a:rPr>
              <a:t>;</a:t>
            </a:r>
            <a:br>
              <a:rPr lang="es-ES" sz="2400" dirty="0" smtClean="0">
                <a:latin typeface="+mj-lt"/>
              </a:rPr>
            </a:br>
            <a:r>
              <a:rPr lang="es-ES" sz="2400" dirty="0" smtClean="0">
                <a:latin typeface="+mj-lt"/>
              </a:rPr>
              <a:t>    </a:t>
            </a:r>
            <a:r>
              <a:rPr lang="es-ES" sz="2400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function</a:t>
            </a:r>
            <a:r>
              <a:rPr lang="es-ES" sz="24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sz="2400" dirty="0" err="1" smtClean="0">
                <a:latin typeface="+mj-lt"/>
              </a:rPr>
              <a:t>privateFunc</a:t>
            </a:r>
            <a:r>
              <a:rPr lang="es-ES" sz="2400" dirty="0" smtClean="0">
                <a:latin typeface="+mj-lt"/>
              </a:rPr>
              <a:t>(){</a:t>
            </a:r>
            <a:r>
              <a:rPr lang="es-ES" sz="2400" dirty="0">
                <a:latin typeface="+mj-lt"/>
              </a:rPr>
              <a:t/>
            </a:r>
            <a:br>
              <a:rPr lang="es-ES" sz="2400" dirty="0">
                <a:latin typeface="+mj-lt"/>
              </a:rPr>
            </a:br>
            <a:r>
              <a:rPr lang="es-ES" sz="2400" dirty="0" smtClean="0">
                <a:latin typeface="+mj-lt"/>
              </a:rPr>
              <a:t>        </a:t>
            </a:r>
            <a:r>
              <a:rPr lang="es-ES" sz="2400" dirty="0" err="1" smtClean="0">
                <a:latin typeface="+mj-lt"/>
              </a:rPr>
              <a:t>privateVar</a:t>
            </a:r>
            <a:r>
              <a:rPr lang="es-ES" sz="2400" dirty="0" smtClean="0">
                <a:latin typeface="+mj-lt"/>
              </a:rPr>
              <a:t>++;</a:t>
            </a:r>
            <a:br>
              <a:rPr lang="es-ES" sz="2400" dirty="0" smtClean="0">
                <a:latin typeface="+mj-lt"/>
              </a:rPr>
            </a:br>
            <a:r>
              <a:rPr lang="es-ES" sz="2400" dirty="0" smtClean="0">
                <a:latin typeface="+mj-lt"/>
              </a:rPr>
              <a:t>        </a:t>
            </a:r>
            <a:r>
              <a:rPr lang="es-ES" sz="2400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return</a:t>
            </a:r>
            <a:r>
              <a:rPr lang="es-ES" sz="24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sz="2400" dirty="0" err="1">
                <a:latin typeface="+mj-lt"/>
              </a:rPr>
              <a:t>privateVar</a:t>
            </a:r>
            <a:r>
              <a:rPr lang="es-ES" sz="2400" dirty="0" smtClean="0">
                <a:latin typeface="+mj-lt"/>
              </a:rPr>
              <a:t>;</a:t>
            </a:r>
            <a:br>
              <a:rPr lang="es-ES" sz="2400" dirty="0" smtClean="0">
                <a:latin typeface="+mj-lt"/>
              </a:rPr>
            </a:br>
            <a:r>
              <a:rPr lang="es-ES" sz="2400" dirty="0" smtClean="0">
                <a:latin typeface="+mj-lt"/>
              </a:rPr>
              <a:t>    }</a:t>
            </a:r>
            <a:br>
              <a:rPr lang="es-ES" sz="2400" dirty="0" smtClean="0">
                <a:latin typeface="+mj-lt"/>
              </a:rPr>
            </a:br>
            <a:r>
              <a:rPr lang="es-ES" sz="2400" dirty="0" smtClean="0">
                <a:latin typeface="+mj-lt"/>
              </a:rPr>
              <a:t>    </a:t>
            </a:r>
            <a:r>
              <a:rPr lang="es-ES" sz="2400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return</a:t>
            </a:r>
            <a:r>
              <a:rPr lang="es-ES" sz="24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sz="2400" dirty="0" smtClean="0">
                <a:latin typeface="+mj-lt"/>
              </a:rPr>
              <a:t>{</a:t>
            </a:r>
            <a:br>
              <a:rPr lang="es-ES" sz="2400" dirty="0" smtClean="0">
                <a:latin typeface="+mj-lt"/>
              </a:rPr>
            </a:br>
            <a:r>
              <a:rPr lang="es-ES" sz="2400" dirty="0" smtClean="0">
                <a:latin typeface="+mj-lt"/>
              </a:rPr>
              <a:t>        </a:t>
            </a:r>
            <a:r>
              <a:rPr lang="es-ES" sz="2400" dirty="0" err="1" smtClean="0">
                <a:latin typeface="+mj-lt"/>
              </a:rPr>
              <a:t>publicProp</a:t>
            </a:r>
            <a:r>
              <a:rPr lang="es-ES" sz="2400" dirty="0">
                <a:latin typeface="+mj-lt"/>
              </a:rPr>
              <a:t>: </a:t>
            </a:r>
            <a:r>
              <a:rPr lang="es-ES" sz="2400" dirty="0" err="1" smtClean="0">
                <a:latin typeface="+mj-lt"/>
              </a:rPr>
              <a:t>privateVar</a:t>
            </a:r>
            <a:r>
              <a:rPr lang="es-ES" sz="2400" dirty="0" smtClean="0">
                <a:latin typeface="+mj-lt"/>
              </a:rPr>
              <a:t>,</a:t>
            </a:r>
            <a:br>
              <a:rPr lang="es-ES" sz="2400" dirty="0" smtClean="0">
                <a:latin typeface="+mj-lt"/>
              </a:rPr>
            </a:br>
            <a:r>
              <a:rPr lang="es-ES" sz="2400" dirty="0" smtClean="0">
                <a:latin typeface="+mj-lt"/>
              </a:rPr>
              <a:t>        </a:t>
            </a:r>
            <a:r>
              <a:rPr lang="es-ES" sz="2400" dirty="0" err="1" smtClean="0">
                <a:latin typeface="+mj-lt"/>
              </a:rPr>
              <a:t>publicMethod</a:t>
            </a:r>
            <a:r>
              <a:rPr lang="es-ES" sz="2400" dirty="0" smtClean="0">
                <a:latin typeface="+mj-lt"/>
              </a:rPr>
              <a:t>: </a:t>
            </a:r>
            <a:r>
              <a:rPr lang="es-ES" sz="2400" dirty="0" err="1" smtClean="0">
                <a:latin typeface="+mj-lt"/>
              </a:rPr>
              <a:t>privateFunc</a:t>
            </a:r>
            <a:r>
              <a:rPr lang="es-ES" sz="2400" dirty="0" smtClean="0">
                <a:latin typeface="+mj-lt"/>
              </a:rPr>
              <a:t/>
            </a:r>
            <a:br>
              <a:rPr lang="es-ES" sz="2400" dirty="0" smtClean="0">
                <a:latin typeface="+mj-lt"/>
              </a:rPr>
            </a:br>
            <a:r>
              <a:rPr lang="es-ES" sz="2400" dirty="0" smtClean="0">
                <a:latin typeface="+mj-lt"/>
              </a:rPr>
              <a:t>    };</a:t>
            </a:r>
            <a:endParaRPr lang="es-ES" sz="2400" dirty="0">
              <a:latin typeface="+mj-lt"/>
            </a:endParaRPr>
          </a:p>
          <a:p>
            <a:r>
              <a:rPr lang="es-ES" sz="2400" dirty="0">
                <a:latin typeface="+mj-lt"/>
              </a:rPr>
              <a:t>})();</a:t>
            </a:r>
          </a:p>
        </p:txBody>
      </p:sp>
    </p:spTree>
    <p:extLst>
      <p:ext uri="{BB962C8B-B14F-4D97-AF65-F5344CB8AC3E}">
        <p14:creationId xmlns:p14="http://schemas.microsoft.com/office/powerpoint/2010/main" val="1536315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Objetos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91416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Objetos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854863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Objetos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Según el ECMA-262 se define objeto como: “</a:t>
            </a:r>
            <a:r>
              <a:rPr lang="es-ES" i="1" dirty="0" err="1" smtClean="0"/>
              <a:t>an</a:t>
            </a:r>
            <a:r>
              <a:rPr lang="es-ES" i="1" dirty="0" smtClean="0"/>
              <a:t> </a:t>
            </a:r>
            <a:r>
              <a:rPr lang="en-US" i="1" dirty="0" smtClean="0"/>
              <a:t>unordered </a:t>
            </a:r>
            <a:r>
              <a:rPr lang="en-US" i="1" dirty="0"/>
              <a:t>collection of properties each of which </a:t>
            </a:r>
            <a:r>
              <a:rPr lang="en-US" i="1" dirty="0" smtClean="0"/>
              <a:t>contains a </a:t>
            </a:r>
            <a:r>
              <a:rPr lang="en-US" i="1" dirty="0"/>
              <a:t>primitive value, object, or function</a:t>
            </a:r>
            <a:r>
              <a:rPr lang="en-US" dirty="0"/>
              <a:t>.</a:t>
            </a:r>
            <a:r>
              <a:rPr lang="es-ES" dirty="0" smtClean="0"/>
              <a:t>”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Un objeto es una especia de </a:t>
            </a:r>
            <a:r>
              <a:rPr lang="es-ES" i="1" dirty="0" err="1" smtClean="0"/>
              <a:t>array</a:t>
            </a:r>
            <a:r>
              <a:rPr lang="es-ES" dirty="0" smtClean="0"/>
              <a:t> de valores desordenados.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Cada propiedad o método es identificado por un nombre mapeado a un valor.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Ayuda pensar en los objetos como si fueran </a:t>
            </a:r>
            <a:r>
              <a:rPr lang="es-ES" i="1" dirty="0" smtClean="0"/>
              <a:t>Hash </a:t>
            </a:r>
            <a:r>
              <a:rPr lang="es-ES" i="1" dirty="0" err="1" smtClean="0"/>
              <a:t>Tables</a:t>
            </a:r>
            <a:r>
              <a:rPr lang="es-ES" dirty="0" smtClean="0"/>
              <a:t>, un grupo de pares clave-valor en donde el valor puede ser un dato o una función.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Como hemos visto anteriormente se pueden crear usando formato literal o mediante el constructor </a:t>
            </a:r>
            <a:r>
              <a:rPr lang="es-ES" dirty="0" err="1" smtClean="0"/>
              <a:t>Object</a:t>
            </a:r>
            <a:r>
              <a:rPr lang="es-ES" dirty="0" smtClean="0"/>
              <a:t>.</a:t>
            </a: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Qué son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75145387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Objetos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En ES5 se ofrece la posibilidad de crear propiedades teniendo un mayor grado de control.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Existen dos tipos de propiedades:</a:t>
            </a:r>
          </a:p>
          <a:p>
            <a:pPr lvl="1">
              <a:spcAft>
                <a:spcPts val="600"/>
              </a:spcAft>
            </a:pPr>
            <a:r>
              <a:rPr lang="es-ES" i="1" dirty="0" smtClean="0">
                <a:solidFill>
                  <a:srgbClr val="323330"/>
                </a:solidFill>
              </a:rPr>
              <a:t>Data properties</a:t>
            </a:r>
          </a:p>
          <a:p>
            <a:pPr lvl="1">
              <a:spcAft>
                <a:spcPts val="600"/>
              </a:spcAft>
            </a:pPr>
            <a:r>
              <a:rPr lang="es-ES" i="1" dirty="0" smtClean="0">
                <a:solidFill>
                  <a:srgbClr val="323330"/>
                </a:solidFill>
              </a:rPr>
              <a:t>Accesor properties</a:t>
            </a:r>
            <a:endParaRPr lang="es-ES" i="1" dirty="0">
              <a:solidFill>
                <a:srgbClr val="323330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Propiedades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75566842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Objetos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Contienen una ubicación para almacenar el valor del dato.</a:t>
            </a:r>
          </a:p>
          <a:p>
            <a:r>
              <a:rPr lang="es-ES" dirty="0" smtClean="0"/>
              <a:t>El valor se lee y se escribe directamente en esta ubicación.</a:t>
            </a:r>
          </a:p>
          <a:p>
            <a:r>
              <a:rPr lang="es-ES" dirty="0" smtClean="0"/>
              <a:t>Estas propiedades tienen 4 atributos que describen su comportamiento:</a:t>
            </a:r>
          </a:p>
          <a:p>
            <a:pPr lvl="1">
              <a:spcAft>
                <a:spcPts val="600"/>
              </a:spcAft>
            </a:pPr>
            <a:r>
              <a:rPr lang="es-ES" b="1" dirty="0" smtClean="0">
                <a:solidFill>
                  <a:srgbClr val="323330"/>
                </a:solidFill>
              </a:rPr>
              <a:t>Configurable</a:t>
            </a:r>
            <a:r>
              <a:rPr lang="es-ES" dirty="0" smtClean="0">
                <a:solidFill>
                  <a:srgbClr val="323330"/>
                </a:solidFill>
              </a:rPr>
              <a:t>*: Indica si la propiedad se puede borrar (usando </a:t>
            </a:r>
            <a:r>
              <a:rPr lang="es-ES" i="1" dirty="0" err="1" smtClean="0">
                <a:solidFill>
                  <a:srgbClr val="323330"/>
                </a:solidFill>
              </a:rPr>
              <a:t>delete</a:t>
            </a:r>
            <a:r>
              <a:rPr lang="es-ES" dirty="0" smtClean="0">
                <a:solidFill>
                  <a:srgbClr val="323330"/>
                </a:solidFill>
              </a:rPr>
              <a:t>), cambiar sus atributos o convertirla en una </a:t>
            </a:r>
            <a:r>
              <a:rPr lang="es-ES" i="1" dirty="0" err="1" smtClean="0">
                <a:solidFill>
                  <a:srgbClr val="323330"/>
                </a:solidFill>
              </a:rPr>
              <a:t>accesor</a:t>
            </a:r>
            <a:r>
              <a:rPr lang="es-ES" i="1" dirty="0" smtClean="0">
                <a:solidFill>
                  <a:srgbClr val="323330"/>
                </a:solidFill>
              </a:rPr>
              <a:t> </a:t>
            </a:r>
            <a:r>
              <a:rPr lang="es-ES" i="1" dirty="0" err="1" smtClean="0">
                <a:solidFill>
                  <a:srgbClr val="323330"/>
                </a:solidFill>
              </a:rPr>
              <a:t>property</a:t>
            </a:r>
            <a:r>
              <a:rPr lang="es-ES" dirty="0" smtClean="0">
                <a:solidFill>
                  <a:srgbClr val="323330"/>
                </a:solidFill>
              </a:rPr>
              <a:t>. </a:t>
            </a:r>
          </a:p>
          <a:p>
            <a:pPr lvl="1">
              <a:spcAft>
                <a:spcPts val="600"/>
              </a:spcAft>
            </a:pPr>
            <a:r>
              <a:rPr lang="es-ES" b="1" dirty="0" err="1" smtClean="0">
                <a:solidFill>
                  <a:srgbClr val="323330"/>
                </a:solidFill>
              </a:rPr>
              <a:t>Enumerable</a:t>
            </a:r>
            <a:r>
              <a:rPr lang="es-ES" dirty="0" smtClean="0">
                <a:solidFill>
                  <a:srgbClr val="323330"/>
                </a:solidFill>
              </a:rPr>
              <a:t>*: Indica si se retorna en un bucle</a:t>
            </a:r>
            <a:r>
              <a:rPr lang="es-ES" i="1" dirty="0" smtClean="0">
                <a:solidFill>
                  <a:srgbClr val="323330"/>
                </a:solidFill>
              </a:rPr>
              <a:t> </a:t>
            </a:r>
            <a:r>
              <a:rPr lang="es-ES" i="1" dirty="0" err="1" smtClean="0">
                <a:solidFill>
                  <a:srgbClr val="323330"/>
                </a:solidFill>
              </a:rPr>
              <a:t>for</a:t>
            </a:r>
            <a:r>
              <a:rPr lang="es-ES" i="1" dirty="0" smtClean="0">
                <a:solidFill>
                  <a:srgbClr val="323330"/>
                </a:solidFill>
              </a:rPr>
              <a:t>-in</a:t>
            </a:r>
            <a:r>
              <a:rPr lang="es-ES" dirty="0" smtClean="0">
                <a:solidFill>
                  <a:srgbClr val="323330"/>
                </a:solidFill>
              </a:rPr>
              <a:t>. </a:t>
            </a:r>
          </a:p>
          <a:p>
            <a:pPr lvl="1">
              <a:spcAft>
                <a:spcPts val="600"/>
              </a:spcAft>
            </a:pPr>
            <a:r>
              <a:rPr lang="es-ES" b="1" dirty="0" err="1" smtClean="0">
                <a:solidFill>
                  <a:srgbClr val="323330"/>
                </a:solidFill>
              </a:rPr>
              <a:t>Writable</a:t>
            </a:r>
            <a:r>
              <a:rPr lang="es-ES" dirty="0" smtClean="0">
                <a:solidFill>
                  <a:srgbClr val="323330"/>
                </a:solidFill>
              </a:rPr>
              <a:t>*: Indica si el valor se puede alterar</a:t>
            </a:r>
            <a:r>
              <a:rPr lang="es-ES" dirty="0">
                <a:solidFill>
                  <a:srgbClr val="323330"/>
                </a:solidFill>
              </a:rPr>
              <a:t>. </a:t>
            </a:r>
            <a:endParaRPr lang="es-ES" dirty="0" smtClean="0">
              <a:solidFill>
                <a:srgbClr val="323330"/>
              </a:solidFill>
            </a:endParaRPr>
          </a:p>
          <a:p>
            <a:pPr lvl="1">
              <a:spcAft>
                <a:spcPts val="600"/>
              </a:spcAft>
            </a:pPr>
            <a:r>
              <a:rPr lang="es-ES" b="1" dirty="0" err="1" smtClean="0">
                <a:solidFill>
                  <a:srgbClr val="323330"/>
                </a:solidFill>
              </a:rPr>
              <a:t>Value</a:t>
            </a:r>
            <a:r>
              <a:rPr lang="es-ES" dirty="0" smtClean="0">
                <a:solidFill>
                  <a:srgbClr val="323330"/>
                </a:solidFill>
              </a:rPr>
              <a:t>: Contiene el valor de la propiedad. Por defecto es </a:t>
            </a:r>
            <a:r>
              <a:rPr lang="es-ES" i="1" dirty="0" err="1" smtClean="0">
                <a:solidFill>
                  <a:srgbClr val="323330"/>
                </a:solidFill>
              </a:rPr>
              <a:t>undefined</a:t>
            </a:r>
            <a:r>
              <a:rPr lang="es-ES" dirty="0" smtClean="0">
                <a:solidFill>
                  <a:srgbClr val="323330"/>
                </a:solidFill>
              </a:rPr>
              <a:t>.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s-ES" dirty="0" smtClean="0">
                <a:solidFill>
                  <a:srgbClr val="323330"/>
                </a:solidFill>
              </a:rPr>
              <a:t/>
            </a:r>
            <a:br>
              <a:rPr lang="es-ES" dirty="0" smtClean="0">
                <a:solidFill>
                  <a:srgbClr val="323330"/>
                </a:solidFill>
              </a:rPr>
            </a:br>
            <a:endParaRPr lang="es-ES" dirty="0">
              <a:solidFill>
                <a:srgbClr val="323330"/>
              </a:solidFill>
            </a:endParaRPr>
          </a:p>
          <a:p>
            <a:pPr marL="0" indent="0">
              <a:spcAft>
                <a:spcPts val="600"/>
              </a:spcAft>
              <a:buNone/>
            </a:pPr>
            <a:r>
              <a:rPr lang="es-ES" sz="1600" dirty="0" smtClean="0">
                <a:solidFill>
                  <a:srgbClr val="323330"/>
                </a:solidFill>
              </a:rPr>
              <a:t>*</a:t>
            </a:r>
            <a:r>
              <a:rPr lang="es-ES" sz="1600" i="1" dirty="0" smtClean="0">
                <a:solidFill>
                  <a:srgbClr val="323330"/>
                </a:solidFill>
              </a:rPr>
              <a:t>false</a:t>
            </a:r>
            <a:r>
              <a:rPr lang="es-ES" sz="1600" dirty="0" smtClean="0">
                <a:solidFill>
                  <a:srgbClr val="323330"/>
                </a:solidFill>
              </a:rPr>
              <a:t> </a:t>
            </a:r>
            <a:r>
              <a:rPr lang="es-ES" sz="1600" dirty="0">
                <a:solidFill>
                  <a:srgbClr val="323330"/>
                </a:solidFill>
              </a:rPr>
              <a:t>por defecto, pero </a:t>
            </a:r>
            <a:r>
              <a:rPr lang="es-ES" sz="1600" i="1" dirty="0">
                <a:solidFill>
                  <a:srgbClr val="323330"/>
                </a:solidFill>
              </a:rPr>
              <a:t>true</a:t>
            </a:r>
            <a:r>
              <a:rPr lang="es-ES" sz="1600" dirty="0">
                <a:solidFill>
                  <a:srgbClr val="323330"/>
                </a:solidFill>
              </a:rPr>
              <a:t> para las propiedades definidas directamente (</a:t>
            </a:r>
            <a:r>
              <a:rPr lang="es-ES" sz="1600" dirty="0" err="1">
                <a:solidFill>
                  <a:srgbClr val="323330"/>
                </a:solidFill>
              </a:rPr>
              <a:t>o.prop</a:t>
            </a:r>
            <a:r>
              <a:rPr lang="es-ES" sz="1600" dirty="0">
                <a:solidFill>
                  <a:srgbClr val="323330"/>
                </a:solidFill>
              </a:rPr>
              <a:t> = 123</a:t>
            </a:r>
            <a:r>
              <a:rPr lang="es-ES" sz="1600" dirty="0" smtClean="0">
                <a:solidFill>
                  <a:srgbClr val="323330"/>
                </a:solidFill>
              </a:rPr>
              <a:t>).</a:t>
            </a:r>
            <a:endParaRPr lang="es-ES" sz="1600" dirty="0">
              <a:solidFill>
                <a:srgbClr val="323330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652951" y="270933"/>
            <a:ext cx="3568205" cy="572031"/>
          </a:xfrm>
        </p:spPr>
        <p:txBody>
          <a:bodyPr/>
          <a:lstStyle/>
          <a:p>
            <a:r>
              <a:rPr lang="es-ES" dirty="0" smtClean="0"/>
              <a:t>Data properties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40323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Objetos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Para cambiar o añadir atributos a una propiedad podemos usar el método </a:t>
            </a:r>
            <a:r>
              <a:rPr lang="es-ES" i="1" dirty="0" smtClean="0"/>
              <a:t>Object.defineProperty()</a:t>
            </a:r>
            <a:r>
              <a:rPr lang="es-ES" dirty="0" smtClean="0"/>
              <a:t>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Acepta 3 argumentos:</a:t>
            </a:r>
          </a:p>
          <a:p>
            <a:pPr lvl="1">
              <a:spcAft>
                <a:spcPts val="600"/>
              </a:spcAft>
            </a:pPr>
            <a:r>
              <a:rPr lang="es-ES" dirty="0" smtClean="0">
                <a:solidFill>
                  <a:srgbClr val="323330"/>
                </a:solidFill>
              </a:rPr>
              <a:t>El objeto cuya propiedad vamos a </a:t>
            </a:r>
            <a:r>
              <a:rPr lang="es-ES" dirty="0">
                <a:solidFill>
                  <a:srgbClr val="323330"/>
                </a:solidFill>
              </a:rPr>
              <a:t>añadir o modificar</a:t>
            </a:r>
            <a:r>
              <a:rPr lang="es-ES" dirty="0" smtClean="0">
                <a:solidFill>
                  <a:srgbClr val="323330"/>
                </a:solidFill>
              </a:rPr>
              <a:t>.</a:t>
            </a:r>
          </a:p>
          <a:p>
            <a:pPr lvl="1">
              <a:spcAft>
                <a:spcPts val="600"/>
              </a:spcAft>
            </a:pPr>
            <a:r>
              <a:rPr lang="es-ES" dirty="0" smtClean="0">
                <a:solidFill>
                  <a:srgbClr val="323330"/>
                </a:solidFill>
              </a:rPr>
              <a:t>El nombre de la propiedad a añadir o modificar.</a:t>
            </a:r>
          </a:p>
          <a:p>
            <a:pPr lvl="1">
              <a:spcAft>
                <a:spcPts val="600"/>
              </a:spcAft>
            </a:pPr>
            <a:r>
              <a:rPr lang="es-ES" dirty="0" smtClean="0">
                <a:solidFill>
                  <a:srgbClr val="323330"/>
                </a:solidFill>
              </a:rPr>
              <a:t>Un objeto descriptor con las siguientes propiedades:</a:t>
            </a:r>
          </a:p>
          <a:p>
            <a:pPr lvl="2">
              <a:spcAft>
                <a:spcPts val="600"/>
              </a:spcAft>
            </a:pPr>
            <a:r>
              <a:rPr lang="es-ES" dirty="0" smtClean="0">
                <a:solidFill>
                  <a:srgbClr val="323330"/>
                </a:solidFill>
              </a:rPr>
              <a:t>configurable</a:t>
            </a:r>
          </a:p>
          <a:p>
            <a:pPr lvl="2">
              <a:spcAft>
                <a:spcPts val="600"/>
              </a:spcAft>
            </a:pPr>
            <a:r>
              <a:rPr lang="es-ES" dirty="0" err="1" smtClean="0">
                <a:solidFill>
                  <a:srgbClr val="323330"/>
                </a:solidFill>
              </a:rPr>
              <a:t>enumerable</a:t>
            </a:r>
            <a:endParaRPr lang="es-ES" dirty="0" smtClean="0">
              <a:solidFill>
                <a:srgbClr val="323330"/>
              </a:solidFill>
            </a:endParaRPr>
          </a:p>
          <a:p>
            <a:pPr lvl="2">
              <a:spcAft>
                <a:spcPts val="600"/>
              </a:spcAft>
            </a:pPr>
            <a:r>
              <a:rPr lang="es-ES" dirty="0" err="1" smtClean="0">
                <a:solidFill>
                  <a:srgbClr val="323330"/>
                </a:solidFill>
              </a:rPr>
              <a:t>writable</a:t>
            </a:r>
            <a:endParaRPr lang="es-ES" dirty="0" smtClean="0">
              <a:solidFill>
                <a:srgbClr val="323330"/>
              </a:solidFill>
            </a:endParaRPr>
          </a:p>
          <a:p>
            <a:pPr lvl="2">
              <a:spcAft>
                <a:spcPts val="600"/>
              </a:spcAft>
            </a:pPr>
            <a:r>
              <a:rPr lang="es-ES" dirty="0" err="1" smtClean="0">
                <a:solidFill>
                  <a:srgbClr val="323330"/>
                </a:solidFill>
              </a:rPr>
              <a:t>value</a:t>
            </a:r>
            <a:endParaRPr lang="es-ES" dirty="0" smtClean="0">
              <a:solidFill>
                <a:srgbClr val="323330"/>
              </a:solidFill>
            </a:endParaRPr>
          </a:p>
          <a:p>
            <a:pPr marL="0" indent="0">
              <a:spcAft>
                <a:spcPts val="600"/>
              </a:spcAft>
              <a:buNone/>
            </a:pPr>
            <a:endParaRPr lang="es-ES" dirty="0" smtClean="0"/>
          </a:p>
          <a:p>
            <a:pPr lvl="1"/>
            <a:endParaRPr lang="es-ES" dirty="0" smtClean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652951" y="270933"/>
            <a:ext cx="3568205" cy="572031"/>
          </a:xfrm>
        </p:spPr>
        <p:txBody>
          <a:bodyPr/>
          <a:lstStyle/>
          <a:p>
            <a:r>
              <a:rPr lang="es-ES" dirty="0" smtClean="0"/>
              <a:t>Data properties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204800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BOM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5180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Objetos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dirty="0"/>
              <a:t> </a:t>
            </a:r>
            <a:r>
              <a:rPr lang="es-ES" dirty="0" err="1"/>
              <a:t>book</a:t>
            </a:r>
            <a:r>
              <a:rPr lang="es-ES" dirty="0"/>
              <a:t> = {};</a:t>
            </a:r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dirty="0"/>
              <a:t>Object.defineProperty(</a:t>
            </a:r>
            <a:r>
              <a:rPr lang="es-ES" dirty="0" err="1"/>
              <a:t>book</a:t>
            </a:r>
            <a:r>
              <a:rPr lang="es-ES" dirty="0"/>
              <a:t>, </a:t>
            </a:r>
            <a:r>
              <a:rPr lang="es-ES" dirty="0">
                <a:solidFill>
                  <a:srgbClr val="C00000"/>
                </a:solidFill>
              </a:rPr>
              <a:t>'</a:t>
            </a:r>
            <a:r>
              <a:rPr lang="es-ES" dirty="0" err="1">
                <a:solidFill>
                  <a:srgbClr val="C00000"/>
                </a:solidFill>
              </a:rPr>
              <a:t>name</a:t>
            </a:r>
            <a:r>
              <a:rPr lang="es-ES" dirty="0">
                <a:solidFill>
                  <a:srgbClr val="C00000"/>
                </a:solidFill>
              </a:rPr>
              <a:t>'</a:t>
            </a:r>
            <a:r>
              <a:rPr lang="es-ES" dirty="0"/>
              <a:t>, {</a:t>
            </a:r>
          </a:p>
          <a:p>
            <a:pPr marL="0" indent="0">
              <a:buNone/>
            </a:pPr>
            <a:r>
              <a:rPr lang="es-ES" dirty="0"/>
              <a:t>	configurable: </a:t>
            </a:r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true</a:t>
            </a:r>
            <a:r>
              <a:rPr lang="es-ES" dirty="0"/>
              <a:t>, </a:t>
            </a:r>
            <a:r>
              <a:rPr lang="es-ES" dirty="0" smtClean="0"/>
              <a:t>   //</a:t>
            </a:r>
            <a:r>
              <a:rPr lang="es-ES" dirty="0"/>
              <a:t>default false</a:t>
            </a:r>
          </a:p>
          <a:p>
            <a:pPr marL="0" indent="0">
              <a:buNone/>
            </a:pPr>
            <a:r>
              <a:rPr lang="es-ES" dirty="0"/>
              <a:t>	</a:t>
            </a:r>
            <a:r>
              <a:rPr lang="es-ES" dirty="0" err="1"/>
              <a:t>enumerable</a:t>
            </a:r>
            <a:r>
              <a:rPr lang="es-ES" dirty="0"/>
              <a:t>: </a:t>
            </a:r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false</a:t>
            </a:r>
            <a:r>
              <a:rPr lang="es-ES" dirty="0"/>
              <a:t>, </a:t>
            </a:r>
            <a:r>
              <a:rPr lang="es-ES" dirty="0" smtClean="0"/>
              <a:t>   //</a:t>
            </a:r>
            <a:r>
              <a:rPr lang="es-ES" dirty="0"/>
              <a:t>default true</a:t>
            </a:r>
          </a:p>
          <a:p>
            <a:pPr marL="0" indent="0">
              <a:buNone/>
            </a:pPr>
            <a:r>
              <a:rPr lang="es-ES" dirty="0"/>
              <a:t>	</a:t>
            </a:r>
            <a:r>
              <a:rPr lang="es-ES" dirty="0" err="1"/>
              <a:t>writable</a:t>
            </a:r>
            <a:r>
              <a:rPr lang="es-ES" dirty="0"/>
              <a:t>: </a:t>
            </a:r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true</a:t>
            </a:r>
            <a:r>
              <a:rPr lang="es-ES" dirty="0"/>
              <a:t>, </a:t>
            </a:r>
            <a:r>
              <a:rPr lang="es-ES" dirty="0" smtClean="0"/>
              <a:t>          //</a:t>
            </a:r>
            <a:r>
              <a:rPr lang="es-ES" dirty="0"/>
              <a:t>default false</a:t>
            </a:r>
          </a:p>
          <a:p>
            <a:pPr marL="0" indent="0">
              <a:buNone/>
            </a:pPr>
            <a:r>
              <a:rPr lang="es-ES" dirty="0"/>
              <a:t>	</a:t>
            </a:r>
            <a:r>
              <a:rPr lang="es-ES" dirty="0" err="1"/>
              <a:t>value</a:t>
            </a:r>
            <a:r>
              <a:rPr lang="es-ES" dirty="0"/>
              <a:t>: </a:t>
            </a:r>
            <a:r>
              <a:rPr lang="es-ES" dirty="0">
                <a:solidFill>
                  <a:srgbClr val="C00000"/>
                </a:solidFill>
              </a:rPr>
              <a:t>'Ulises'</a:t>
            </a:r>
          </a:p>
          <a:p>
            <a:pPr marL="0" indent="0">
              <a:buNone/>
            </a:pPr>
            <a:r>
              <a:rPr lang="es-ES" dirty="0"/>
              <a:t>});</a:t>
            </a:r>
            <a:endParaRPr lang="es-ES" dirty="0" smtClean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652951" y="270933"/>
            <a:ext cx="3568205" cy="572031"/>
          </a:xfrm>
        </p:spPr>
        <p:txBody>
          <a:bodyPr/>
          <a:lstStyle/>
          <a:p>
            <a:r>
              <a:rPr lang="es-ES" dirty="0" smtClean="0"/>
              <a:t>Data properties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90583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Objetos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No contienen ningún valor de dato.</a:t>
            </a:r>
          </a:p>
          <a:p>
            <a:r>
              <a:rPr lang="es-ES" dirty="0" smtClean="0"/>
              <a:t>Pueden contener una función </a:t>
            </a:r>
            <a:r>
              <a:rPr lang="es-ES" i="1" dirty="0" err="1" smtClean="0"/>
              <a:t>getter</a:t>
            </a:r>
            <a:r>
              <a:rPr lang="es-ES" dirty="0" smtClean="0"/>
              <a:t> y/o una función </a:t>
            </a:r>
            <a:r>
              <a:rPr lang="es-ES" i="1" dirty="0" smtClean="0"/>
              <a:t>setter</a:t>
            </a:r>
            <a:r>
              <a:rPr lang="es-ES" dirty="0" smtClean="0"/>
              <a:t>.</a:t>
            </a:r>
          </a:p>
          <a:p>
            <a:r>
              <a:rPr lang="es-ES" dirty="0" smtClean="0"/>
              <a:t>Estas propiedades tienen 4 atributos:</a:t>
            </a:r>
          </a:p>
          <a:p>
            <a:pPr lvl="1">
              <a:spcAft>
                <a:spcPts val="600"/>
              </a:spcAft>
            </a:pPr>
            <a:r>
              <a:rPr lang="es-ES" b="1" dirty="0" smtClean="0">
                <a:solidFill>
                  <a:srgbClr val="323330"/>
                </a:solidFill>
              </a:rPr>
              <a:t>Configurable</a:t>
            </a:r>
            <a:r>
              <a:rPr lang="es-ES" dirty="0" smtClean="0">
                <a:solidFill>
                  <a:srgbClr val="323330"/>
                </a:solidFill>
              </a:rPr>
              <a:t>*: Indica si la propiedad se puede borrar (usando </a:t>
            </a:r>
            <a:r>
              <a:rPr lang="es-ES" i="1" dirty="0" err="1" smtClean="0">
                <a:solidFill>
                  <a:srgbClr val="323330"/>
                </a:solidFill>
              </a:rPr>
              <a:t>delete</a:t>
            </a:r>
            <a:r>
              <a:rPr lang="es-ES" dirty="0" smtClean="0">
                <a:solidFill>
                  <a:srgbClr val="323330"/>
                </a:solidFill>
              </a:rPr>
              <a:t>), cambiar sus atributos o convertirla en una </a:t>
            </a:r>
            <a:r>
              <a:rPr lang="es-ES" i="1" dirty="0" err="1" smtClean="0">
                <a:solidFill>
                  <a:srgbClr val="323330"/>
                </a:solidFill>
              </a:rPr>
              <a:t>accesor</a:t>
            </a:r>
            <a:r>
              <a:rPr lang="es-ES" i="1" dirty="0" smtClean="0">
                <a:solidFill>
                  <a:srgbClr val="323330"/>
                </a:solidFill>
              </a:rPr>
              <a:t> </a:t>
            </a:r>
            <a:r>
              <a:rPr lang="es-ES" i="1" dirty="0" err="1" smtClean="0">
                <a:solidFill>
                  <a:srgbClr val="323330"/>
                </a:solidFill>
              </a:rPr>
              <a:t>property</a:t>
            </a:r>
            <a:r>
              <a:rPr lang="es-ES" dirty="0" smtClean="0">
                <a:solidFill>
                  <a:srgbClr val="323330"/>
                </a:solidFill>
              </a:rPr>
              <a:t>. </a:t>
            </a:r>
          </a:p>
          <a:p>
            <a:pPr lvl="1">
              <a:spcAft>
                <a:spcPts val="600"/>
              </a:spcAft>
            </a:pPr>
            <a:r>
              <a:rPr lang="es-ES" b="1" dirty="0" err="1" smtClean="0">
                <a:solidFill>
                  <a:srgbClr val="323330"/>
                </a:solidFill>
              </a:rPr>
              <a:t>Enumerable</a:t>
            </a:r>
            <a:r>
              <a:rPr lang="es-ES" dirty="0" smtClean="0">
                <a:solidFill>
                  <a:srgbClr val="323330"/>
                </a:solidFill>
              </a:rPr>
              <a:t>*: Indica si se retorna en un bucle</a:t>
            </a:r>
            <a:r>
              <a:rPr lang="es-ES" i="1" dirty="0" smtClean="0">
                <a:solidFill>
                  <a:srgbClr val="323330"/>
                </a:solidFill>
              </a:rPr>
              <a:t> </a:t>
            </a:r>
            <a:r>
              <a:rPr lang="es-ES" i="1" dirty="0" err="1" smtClean="0">
                <a:solidFill>
                  <a:srgbClr val="323330"/>
                </a:solidFill>
              </a:rPr>
              <a:t>for</a:t>
            </a:r>
            <a:r>
              <a:rPr lang="es-ES" i="1" dirty="0" smtClean="0">
                <a:solidFill>
                  <a:srgbClr val="323330"/>
                </a:solidFill>
              </a:rPr>
              <a:t>-in</a:t>
            </a:r>
            <a:r>
              <a:rPr lang="es-ES" dirty="0" smtClean="0">
                <a:solidFill>
                  <a:srgbClr val="323330"/>
                </a:solidFill>
              </a:rPr>
              <a:t>. </a:t>
            </a:r>
          </a:p>
          <a:p>
            <a:pPr lvl="1">
              <a:spcAft>
                <a:spcPts val="600"/>
              </a:spcAft>
            </a:pPr>
            <a:r>
              <a:rPr lang="es-ES" b="1" dirty="0" err="1" smtClean="0">
                <a:solidFill>
                  <a:srgbClr val="323330"/>
                </a:solidFill>
              </a:rPr>
              <a:t>Get</a:t>
            </a:r>
            <a:r>
              <a:rPr lang="es-ES" dirty="0" smtClean="0">
                <a:solidFill>
                  <a:srgbClr val="323330"/>
                </a:solidFill>
              </a:rPr>
              <a:t>: Función que se llama en la lectura de la propiedad. Por defecto </a:t>
            </a:r>
            <a:r>
              <a:rPr lang="es-ES" i="1" dirty="0" err="1" smtClean="0">
                <a:solidFill>
                  <a:srgbClr val="323330"/>
                </a:solidFill>
              </a:rPr>
              <a:t>undefined</a:t>
            </a:r>
            <a:r>
              <a:rPr lang="es-ES" dirty="0" smtClean="0">
                <a:solidFill>
                  <a:srgbClr val="323330"/>
                </a:solidFill>
              </a:rPr>
              <a:t>.</a:t>
            </a:r>
          </a:p>
          <a:p>
            <a:pPr lvl="1">
              <a:spcAft>
                <a:spcPts val="600"/>
              </a:spcAft>
            </a:pPr>
            <a:r>
              <a:rPr lang="es-ES" b="1" dirty="0" smtClean="0">
                <a:solidFill>
                  <a:srgbClr val="323330"/>
                </a:solidFill>
              </a:rPr>
              <a:t>Set</a:t>
            </a:r>
            <a:r>
              <a:rPr lang="es-ES" dirty="0" smtClean="0">
                <a:solidFill>
                  <a:srgbClr val="323330"/>
                </a:solidFill>
              </a:rPr>
              <a:t>: Función que se llama en la escritura de la propiedad. Por defecto </a:t>
            </a:r>
            <a:r>
              <a:rPr lang="es-ES" i="1" dirty="0" err="1" smtClean="0">
                <a:solidFill>
                  <a:srgbClr val="323330"/>
                </a:solidFill>
              </a:rPr>
              <a:t>undefined</a:t>
            </a:r>
            <a:r>
              <a:rPr lang="es-ES" dirty="0" smtClean="0">
                <a:solidFill>
                  <a:srgbClr val="323330"/>
                </a:solidFill>
              </a:rPr>
              <a:t>.</a:t>
            </a:r>
            <a:br>
              <a:rPr lang="es-ES" dirty="0" smtClean="0">
                <a:solidFill>
                  <a:srgbClr val="323330"/>
                </a:solidFill>
              </a:rPr>
            </a:br>
            <a:endParaRPr lang="es-ES" dirty="0" smtClean="0">
              <a:solidFill>
                <a:srgbClr val="323330"/>
              </a:solidFill>
            </a:endParaRPr>
          </a:p>
          <a:p>
            <a:pPr marL="0" indent="0">
              <a:spcAft>
                <a:spcPts val="600"/>
              </a:spcAft>
              <a:buNone/>
            </a:pPr>
            <a:r>
              <a:rPr lang="es-ES" sz="1600" dirty="0"/>
              <a:t>*</a:t>
            </a:r>
            <a:r>
              <a:rPr lang="es-ES" sz="1600" i="1" dirty="0"/>
              <a:t>false</a:t>
            </a:r>
            <a:r>
              <a:rPr lang="es-ES" sz="1600" dirty="0"/>
              <a:t> por defecto, pero </a:t>
            </a:r>
            <a:r>
              <a:rPr lang="es-ES" sz="1600" i="1" dirty="0"/>
              <a:t>true</a:t>
            </a:r>
            <a:r>
              <a:rPr lang="es-ES" sz="1600" dirty="0"/>
              <a:t> para las propiedades definidas directamente (</a:t>
            </a:r>
            <a:r>
              <a:rPr lang="es-ES" sz="1600" dirty="0" err="1"/>
              <a:t>o.prop</a:t>
            </a:r>
            <a:r>
              <a:rPr lang="es-ES" sz="1600" dirty="0"/>
              <a:t> = 123).</a:t>
            </a:r>
          </a:p>
          <a:p>
            <a:pPr marL="0" indent="0">
              <a:spcAft>
                <a:spcPts val="600"/>
              </a:spcAft>
              <a:buNone/>
            </a:pPr>
            <a:endParaRPr lang="es-ES" dirty="0" smtClean="0">
              <a:solidFill>
                <a:srgbClr val="323330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652951" y="270933"/>
            <a:ext cx="3568205" cy="572031"/>
          </a:xfrm>
        </p:spPr>
        <p:txBody>
          <a:bodyPr/>
          <a:lstStyle/>
          <a:p>
            <a:r>
              <a:rPr lang="es-ES" dirty="0" smtClean="0"/>
              <a:t>Accesor properties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36630828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Objetos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dirty="0"/>
              <a:t> </a:t>
            </a:r>
            <a:r>
              <a:rPr lang="es-ES" dirty="0" err="1"/>
              <a:t>book</a:t>
            </a:r>
            <a:r>
              <a:rPr lang="es-ES" dirty="0"/>
              <a:t> = </a:t>
            </a:r>
            <a:r>
              <a:rPr lang="es-ES" dirty="0" smtClean="0"/>
              <a:t>{</a:t>
            </a:r>
            <a:br>
              <a:rPr lang="es-ES" dirty="0" smtClean="0"/>
            </a:br>
            <a:r>
              <a:rPr lang="es-ES" dirty="0" smtClean="0"/>
              <a:t>    __</a:t>
            </a:r>
            <a:r>
              <a:rPr lang="es-ES" dirty="0" err="1" smtClean="0"/>
              <a:t>year</a:t>
            </a:r>
            <a:r>
              <a:rPr lang="es-ES" dirty="0" smtClean="0"/>
              <a:t>: </a:t>
            </a:r>
            <a:r>
              <a:rPr lang="es-ES" dirty="0" smtClean="0">
                <a:solidFill>
                  <a:srgbClr val="00B050"/>
                </a:solidFill>
              </a:rPr>
              <a:t>2015</a:t>
            </a:r>
            <a:r>
              <a:rPr lang="es-ES" dirty="0" smtClean="0"/>
              <a:t/>
            </a:r>
            <a:br>
              <a:rPr lang="es-ES" dirty="0" smtClean="0"/>
            </a:br>
            <a:r>
              <a:rPr lang="es-ES" dirty="0" smtClean="0"/>
              <a:t>};</a:t>
            </a:r>
            <a:endParaRPr lang="es-ES" dirty="0"/>
          </a:p>
          <a:p>
            <a:pPr marL="0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Object.defineProperty</a:t>
            </a:r>
            <a:r>
              <a:rPr lang="en-US" dirty="0" smtClean="0"/>
              <a:t>(book</a:t>
            </a:r>
            <a:r>
              <a:rPr lang="en-US" dirty="0"/>
              <a:t>, </a:t>
            </a:r>
            <a:r>
              <a:rPr lang="en-US" dirty="0">
                <a:solidFill>
                  <a:srgbClr val="C00000"/>
                </a:solidFill>
              </a:rPr>
              <a:t>'year'</a:t>
            </a:r>
            <a:r>
              <a:rPr lang="en-US" dirty="0"/>
              <a:t>, </a:t>
            </a:r>
            <a:r>
              <a:rPr lang="en-US" dirty="0" smtClean="0"/>
              <a:t>{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get</a:t>
            </a:r>
            <a:r>
              <a:rPr lang="en-US" dirty="0"/>
              <a:t>: function () </a:t>
            </a:r>
            <a:r>
              <a:rPr lang="en-US" dirty="0" smtClean="0"/>
              <a:t>{</a:t>
            </a:r>
            <a:br>
              <a:rPr lang="en-US" dirty="0" smtClean="0"/>
            </a:br>
            <a:r>
              <a:rPr lang="en-US" dirty="0" smtClean="0"/>
              <a:t>       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return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C00000"/>
                </a:solidFill>
              </a:rPr>
              <a:t>'year</a:t>
            </a:r>
            <a:r>
              <a:rPr lang="en-US" dirty="0">
                <a:solidFill>
                  <a:srgbClr val="C00000"/>
                </a:solidFill>
              </a:rPr>
              <a:t>'</a:t>
            </a:r>
            <a:r>
              <a:rPr lang="en-US" dirty="0" smtClean="0">
                <a:solidFill>
                  <a:srgbClr val="C00000"/>
                </a:solidFill>
              </a:rPr>
              <a:t> + </a:t>
            </a: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</a:rPr>
              <a:t>this</a:t>
            </a:r>
            <a:r>
              <a:rPr lang="en-US" dirty="0" err="1"/>
              <a:t>.__year</a:t>
            </a:r>
            <a:r>
              <a:rPr lang="en-US" dirty="0" smtClean="0"/>
              <a:t>;</a:t>
            </a:r>
            <a:br>
              <a:rPr lang="en-US" dirty="0" smtClean="0"/>
            </a:br>
            <a:r>
              <a:rPr lang="en-US" dirty="0" smtClean="0"/>
              <a:t>    },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set</a:t>
            </a:r>
            <a:r>
              <a:rPr lang="en-US" dirty="0"/>
              <a:t>: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n-US" dirty="0"/>
              <a:t> (</a:t>
            </a:r>
            <a:r>
              <a:rPr lang="en-US" dirty="0" err="1"/>
              <a:t>newValue</a:t>
            </a:r>
            <a:r>
              <a:rPr lang="en-US" dirty="0"/>
              <a:t>) </a:t>
            </a:r>
            <a:r>
              <a:rPr lang="en-US" dirty="0" smtClean="0"/>
              <a:t>{</a:t>
            </a:r>
            <a:br>
              <a:rPr lang="en-US" dirty="0" smtClean="0"/>
            </a:br>
            <a:r>
              <a:rPr lang="en-US" dirty="0" smtClean="0"/>
              <a:t>        </a:t>
            </a: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</a:rPr>
              <a:t>this</a:t>
            </a:r>
            <a:r>
              <a:rPr lang="en-US" dirty="0" err="1"/>
              <a:t>.__year</a:t>
            </a:r>
            <a:r>
              <a:rPr lang="en-US" dirty="0"/>
              <a:t> = </a:t>
            </a:r>
            <a:r>
              <a:rPr lang="en-US" dirty="0" err="1" smtClean="0"/>
              <a:t>newValue</a:t>
            </a:r>
            <a:r>
              <a:rPr lang="en-US" dirty="0" smtClean="0"/>
              <a:t>;</a:t>
            </a:r>
            <a:br>
              <a:rPr lang="en-US" dirty="0" smtClean="0"/>
            </a:br>
            <a:r>
              <a:rPr lang="en-US" dirty="0" smtClean="0"/>
              <a:t>    }</a:t>
            </a:r>
            <a:br>
              <a:rPr lang="en-US" dirty="0" smtClean="0"/>
            </a:br>
            <a:r>
              <a:rPr lang="en-US" dirty="0" smtClean="0"/>
              <a:t>});</a:t>
            </a:r>
            <a:endParaRPr lang="es-ES" dirty="0" smtClean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652951" y="270933"/>
            <a:ext cx="3568205" cy="572031"/>
          </a:xfrm>
        </p:spPr>
        <p:txBody>
          <a:bodyPr/>
          <a:lstStyle/>
          <a:p>
            <a:r>
              <a:rPr lang="es-ES" dirty="0" smtClean="0"/>
              <a:t>Accesor properties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68840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Objetos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Mediante el método </a:t>
            </a:r>
            <a:r>
              <a:rPr lang="es-ES" i="1" dirty="0" err="1" smtClean="0"/>
              <a:t>Object.defineProperties</a:t>
            </a:r>
            <a:r>
              <a:rPr lang="es-ES" i="1" dirty="0" smtClean="0"/>
              <a:t>() </a:t>
            </a:r>
            <a:r>
              <a:rPr lang="es-ES" dirty="0" smtClean="0"/>
              <a:t>podemos definir múltiples propiedades de una sola vez.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Este método tiene dos argumentos:</a:t>
            </a:r>
          </a:p>
          <a:p>
            <a:pPr lvl="1">
              <a:spcAft>
                <a:spcPts val="600"/>
              </a:spcAft>
            </a:pPr>
            <a:r>
              <a:rPr lang="es-ES" dirty="0" smtClean="0">
                <a:solidFill>
                  <a:srgbClr val="323330"/>
                </a:solidFill>
              </a:rPr>
              <a:t>El objeto cuyas propiedades vamos a añadir o modificar. </a:t>
            </a:r>
          </a:p>
          <a:p>
            <a:pPr lvl="1">
              <a:spcAft>
                <a:spcPts val="600"/>
              </a:spcAft>
            </a:pPr>
            <a:r>
              <a:rPr lang="es-ES" dirty="0" smtClean="0">
                <a:solidFill>
                  <a:srgbClr val="323330"/>
                </a:solidFill>
              </a:rPr>
              <a:t>Un objeto cuyas propiedades se corresponden a los que queremos añadir o modificar en el objeto del primer argumento.</a:t>
            </a:r>
            <a:br>
              <a:rPr lang="es-ES" dirty="0" smtClean="0">
                <a:solidFill>
                  <a:srgbClr val="323330"/>
                </a:solidFill>
              </a:rPr>
            </a:br>
            <a:endParaRPr lang="es-ES" dirty="0" smtClean="0">
              <a:solidFill>
                <a:srgbClr val="323330"/>
              </a:solidFill>
            </a:endParaRPr>
          </a:p>
          <a:p>
            <a:pPr marL="0" indent="0">
              <a:spcAft>
                <a:spcPts val="600"/>
              </a:spcAft>
              <a:buNone/>
            </a:pPr>
            <a:endParaRPr lang="es-ES" dirty="0" smtClean="0">
              <a:solidFill>
                <a:srgbClr val="323330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652951" y="270933"/>
            <a:ext cx="3568205" cy="572031"/>
          </a:xfrm>
        </p:spPr>
        <p:txBody>
          <a:bodyPr/>
          <a:lstStyle/>
          <a:p>
            <a:r>
              <a:rPr lang="es-ES" dirty="0" smtClean="0"/>
              <a:t>Múltiples propiedades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61741029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Objetos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sz="2400" dirty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sz="2400" dirty="0"/>
              <a:t> </a:t>
            </a:r>
            <a:r>
              <a:rPr lang="es-ES" sz="2400" dirty="0" err="1"/>
              <a:t>book</a:t>
            </a:r>
            <a:r>
              <a:rPr lang="es-ES" sz="2400" dirty="0"/>
              <a:t> = </a:t>
            </a:r>
            <a:r>
              <a:rPr lang="es-ES" sz="2400" dirty="0" smtClean="0"/>
              <a:t>{};</a:t>
            </a:r>
          </a:p>
          <a:p>
            <a:pPr marL="0" indent="0">
              <a:buNone/>
            </a:pPr>
            <a:r>
              <a:rPr lang="en-US" sz="2400" dirty="0" err="1" smtClean="0"/>
              <a:t>Object.defineProperty</a:t>
            </a:r>
            <a:r>
              <a:rPr lang="en-US" sz="2400" dirty="0" smtClean="0"/>
              <a:t>(book</a:t>
            </a:r>
            <a:r>
              <a:rPr lang="en-US" sz="2400" dirty="0"/>
              <a:t>, {</a:t>
            </a:r>
            <a:br>
              <a:rPr lang="en-US" sz="2400" dirty="0"/>
            </a:br>
            <a:r>
              <a:rPr lang="en-US" sz="2400" dirty="0" smtClean="0"/>
              <a:t>    __</a:t>
            </a:r>
            <a:r>
              <a:rPr lang="en-US" sz="2400" dirty="0"/>
              <a:t>year: </a:t>
            </a:r>
            <a:r>
              <a:rPr lang="en-US" sz="2400" dirty="0" smtClean="0"/>
              <a:t>{</a:t>
            </a:r>
            <a:br>
              <a:rPr lang="en-US" sz="2400" dirty="0" smtClean="0"/>
            </a:br>
            <a:r>
              <a:rPr lang="en-US" sz="2400" dirty="0" smtClean="0"/>
              <a:t>        value</a:t>
            </a:r>
            <a:r>
              <a:rPr lang="en-US" sz="2400" dirty="0"/>
              <a:t>: </a:t>
            </a:r>
            <a:r>
              <a:rPr lang="en-US" sz="2400" dirty="0" smtClean="0">
                <a:solidFill>
                  <a:srgbClr val="00B050"/>
                </a:solidFill>
              </a:rPr>
              <a:t>2004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    },</a:t>
            </a:r>
            <a:br>
              <a:rPr lang="en-US" sz="2400" dirty="0" smtClean="0"/>
            </a:br>
            <a:r>
              <a:rPr lang="en-US" sz="2400" dirty="0" smtClean="0"/>
              <a:t>    year</a:t>
            </a:r>
            <a:r>
              <a:rPr lang="en-US" sz="2400" dirty="0"/>
              <a:t>: {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        </a:t>
            </a:r>
            <a:r>
              <a:rPr lang="en-US" sz="2400" dirty="0" smtClean="0">
                <a:solidFill>
                  <a:schemeClr val="accent1">
                    <a:lumMod val="75000"/>
                  </a:schemeClr>
                </a:solidFill>
              </a:rPr>
              <a:t>get</a:t>
            </a:r>
            <a:r>
              <a:rPr lang="en-US" sz="2400" dirty="0"/>
              <a:t>: function () </a:t>
            </a:r>
            <a:r>
              <a:rPr lang="en-US" sz="2400" dirty="0" smtClean="0"/>
              <a:t>{</a:t>
            </a:r>
            <a:br>
              <a:rPr lang="en-US" sz="2400" dirty="0" smtClean="0"/>
            </a:br>
            <a:r>
              <a:rPr lang="en-US" sz="2400" dirty="0" smtClean="0"/>
              <a:t>            </a:t>
            </a:r>
            <a:r>
              <a:rPr lang="en-US" sz="2400" dirty="0" smtClean="0">
                <a:solidFill>
                  <a:schemeClr val="accent1">
                    <a:lumMod val="75000"/>
                  </a:schemeClr>
                </a:solidFill>
              </a:rPr>
              <a:t>return</a:t>
            </a:r>
            <a:r>
              <a:rPr lang="en-US" sz="2400" dirty="0" smtClean="0"/>
              <a:t> </a:t>
            </a:r>
            <a:r>
              <a:rPr lang="en-US" sz="2400" dirty="0" smtClean="0">
                <a:solidFill>
                  <a:srgbClr val="C00000"/>
                </a:solidFill>
              </a:rPr>
              <a:t>'year</a:t>
            </a:r>
            <a:r>
              <a:rPr lang="en-US" sz="2400" dirty="0">
                <a:solidFill>
                  <a:srgbClr val="C00000"/>
                </a:solidFill>
              </a:rPr>
              <a:t>'</a:t>
            </a:r>
            <a:r>
              <a:rPr lang="en-US" sz="2400" dirty="0" smtClean="0">
                <a:solidFill>
                  <a:srgbClr val="C00000"/>
                </a:solidFill>
              </a:rPr>
              <a:t> + </a:t>
            </a:r>
            <a:r>
              <a:rPr lang="en-US" sz="2400" dirty="0" err="1" smtClean="0">
                <a:solidFill>
                  <a:schemeClr val="accent1">
                    <a:lumMod val="75000"/>
                  </a:schemeClr>
                </a:solidFill>
              </a:rPr>
              <a:t>this</a:t>
            </a:r>
            <a:r>
              <a:rPr lang="en-US" sz="2400" dirty="0" err="1"/>
              <a:t>.__year</a:t>
            </a:r>
            <a:r>
              <a:rPr lang="en-US" sz="2400" dirty="0" smtClean="0"/>
              <a:t>;</a:t>
            </a:r>
            <a:br>
              <a:rPr lang="en-US" sz="2400" dirty="0" smtClean="0"/>
            </a:br>
            <a:r>
              <a:rPr lang="en-US" sz="2400" dirty="0" smtClean="0"/>
              <a:t>        },</a:t>
            </a:r>
            <a:br>
              <a:rPr lang="en-US" sz="2400" dirty="0" smtClean="0"/>
            </a:br>
            <a:r>
              <a:rPr lang="en-US" sz="2400" dirty="0" smtClean="0"/>
              <a:t>        </a:t>
            </a:r>
            <a:r>
              <a:rPr lang="en-US" sz="2400" dirty="0" smtClean="0">
                <a:solidFill>
                  <a:schemeClr val="accent1">
                    <a:lumMod val="75000"/>
                  </a:schemeClr>
                </a:solidFill>
              </a:rPr>
              <a:t>set</a:t>
            </a:r>
            <a:r>
              <a:rPr lang="en-US" sz="2400" dirty="0"/>
              <a:t>: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n-US" sz="2400" dirty="0"/>
              <a:t> (</a:t>
            </a:r>
            <a:r>
              <a:rPr lang="en-US" sz="2400" dirty="0" err="1"/>
              <a:t>newValue</a:t>
            </a:r>
            <a:r>
              <a:rPr lang="en-US" sz="2400" dirty="0"/>
              <a:t>) </a:t>
            </a:r>
            <a:r>
              <a:rPr lang="en-US" sz="2400" dirty="0" smtClean="0"/>
              <a:t>{</a:t>
            </a:r>
            <a:br>
              <a:rPr lang="en-US" sz="2400" dirty="0" smtClean="0"/>
            </a:br>
            <a:r>
              <a:rPr lang="en-US" sz="2400" dirty="0" smtClean="0"/>
              <a:t>            </a:t>
            </a:r>
            <a:r>
              <a:rPr lang="en-US" sz="2400" dirty="0" err="1" smtClean="0">
                <a:solidFill>
                  <a:schemeClr val="accent1">
                    <a:lumMod val="75000"/>
                  </a:schemeClr>
                </a:solidFill>
              </a:rPr>
              <a:t>this</a:t>
            </a:r>
            <a:r>
              <a:rPr lang="en-US" sz="2400" dirty="0" err="1"/>
              <a:t>.__year</a:t>
            </a:r>
            <a:r>
              <a:rPr lang="en-US" sz="2400" dirty="0"/>
              <a:t> = </a:t>
            </a:r>
            <a:r>
              <a:rPr lang="en-US" sz="2400" dirty="0" err="1" smtClean="0"/>
              <a:t>newValue</a:t>
            </a:r>
            <a:r>
              <a:rPr lang="en-US" sz="2400" dirty="0" smtClean="0"/>
              <a:t>;</a:t>
            </a:r>
            <a:br>
              <a:rPr lang="en-US" sz="2400" dirty="0" smtClean="0"/>
            </a:br>
            <a:r>
              <a:rPr lang="en-US" sz="2400" dirty="0" smtClean="0"/>
              <a:t>        }</a:t>
            </a:r>
            <a:br>
              <a:rPr lang="en-US" sz="2400" dirty="0" smtClean="0"/>
            </a:br>
            <a:r>
              <a:rPr lang="en-US" sz="2400" dirty="0" smtClean="0"/>
              <a:t>    }</a:t>
            </a:r>
            <a:br>
              <a:rPr lang="en-US" sz="2400" dirty="0" smtClean="0"/>
            </a:br>
            <a:r>
              <a:rPr lang="en-US" sz="2400" dirty="0" smtClean="0"/>
              <a:t>});</a:t>
            </a:r>
            <a:endParaRPr lang="es-ES" sz="2400" dirty="0" smtClean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652951" y="270933"/>
            <a:ext cx="3568205" cy="572031"/>
          </a:xfrm>
        </p:spPr>
        <p:txBody>
          <a:bodyPr/>
          <a:lstStyle/>
          <a:p>
            <a:r>
              <a:rPr lang="es-ES" dirty="0" smtClean="0"/>
              <a:t>Múltiples </a:t>
            </a:r>
            <a:r>
              <a:rPr lang="es-ES" dirty="0"/>
              <a:t>propiedades</a:t>
            </a:r>
          </a:p>
        </p:txBody>
      </p:sp>
    </p:spTree>
    <p:extLst>
      <p:ext uri="{BB962C8B-B14F-4D97-AF65-F5344CB8AC3E}">
        <p14:creationId xmlns:p14="http://schemas.microsoft.com/office/powerpoint/2010/main" val="3193897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Objetos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Mediante el método </a:t>
            </a:r>
            <a:r>
              <a:rPr lang="es-ES" i="1" dirty="0" err="1" smtClean="0"/>
              <a:t>Object.getOwnPropertyDescriptor</a:t>
            </a:r>
            <a:r>
              <a:rPr lang="es-ES" i="1" dirty="0" smtClean="0"/>
              <a:t>() </a:t>
            </a:r>
            <a:r>
              <a:rPr lang="es-ES" dirty="0" smtClean="0"/>
              <a:t>podemos obtener información sobre los atributos aplicados a una propiedad.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Este método tiene dos argumentos:</a:t>
            </a:r>
          </a:p>
          <a:p>
            <a:pPr lvl="1">
              <a:spcAft>
                <a:spcPts val="600"/>
              </a:spcAft>
            </a:pPr>
            <a:r>
              <a:rPr lang="es-ES" dirty="0" smtClean="0">
                <a:solidFill>
                  <a:srgbClr val="323330"/>
                </a:solidFill>
              </a:rPr>
              <a:t>El objeto cuyas propiedades queremos observar. </a:t>
            </a:r>
          </a:p>
          <a:p>
            <a:pPr lvl="1">
              <a:spcAft>
                <a:spcPts val="600"/>
              </a:spcAft>
            </a:pPr>
            <a:r>
              <a:rPr lang="es-ES" dirty="0" smtClean="0">
                <a:solidFill>
                  <a:srgbClr val="323330"/>
                </a:solidFill>
              </a:rPr>
              <a:t>El nombre de la propiedad a observar.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Retorna un objeto con las propiedades </a:t>
            </a:r>
            <a:r>
              <a:rPr lang="es-ES" i="1" dirty="0" smtClean="0"/>
              <a:t>configurable</a:t>
            </a:r>
            <a:r>
              <a:rPr lang="es-ES" dirty="0" smtClean="0"/>
              <a:t>, </a:t>
            </a:r>
            <a:r>
              <a:rPr lang="es-ES" i="1" dirty="0" err="1" smtClean="0"/>
              <a:t>enumerable</a:t>
            </a:r>
            <a:r>
              <a:rPr lang="es-ES" dirty="0" smtClean="0"/>
              <a:t>, </a:t>
            </a:r>
            <a:r>
              <a:rPr lang="es-ES" i="1" dirty="0" err="1" smtClean="0"/>
              <a:t>get</a:t>
            </a:r>
            <a:r>
              <a:rPr lang="es-ES" dirty="0" smtClean="0"/>
              <a:t>, </a:t>
            </a:r>
            <a:r>
              <a:rPr lang="es-ES" i="1" dirty="0" smtClean="0"/>
              <a:t>set</a:t>
            </a:r>
            <a:r>
              <a:rPr lang="es-ES" dirty="0" smtClean="0"/>
              <a:t>, </a:t>
            </a:r>
            <a:r>
              <a:rPr lang="es-ES" i="1" dirty="0" err="1" smtClean="0"/>
              <a:t>writable</a:t>
            </a:r>
            <a:r>
              <a:rPr lang="es-ES" dirty="0" smtClean="0"/>
              <a:t> y </a:t>
            </a:r>
            <a:r>
              <a:rPr lang="es-ES" i="1" dirty="0" err="1" smtClean="0"/>
              <a:t>value</a:t>
            </a:r>
            <a:r>
              <a:rPr lang="es-ES" dirty="0" smtClean="0"/>
              <a:t>.</a:t>
            </a:r>
            <a:r>
              <a:rPr lang="es-ES" dirty="0" smtClean="0">
                <a:solidFill>
                  <a:srgbClr val="323330"/>
                </a:solidFill>
              </a:rPr>
              <a:t/>
            </a:r>
            <a:br>
              <a:rPr lang="es-ES" dirty="0" smtClean="0">
                <a:solidFill>
                  <a:srgbClr val="323330"/>
                </a:solidFill>
              </a:rPr>
            </a:br>
            <a:endParaRPr lang="es-ES" dirty="0" smtClean="0">
              <a:solidFill>
                <a:srgbClr val="323330"/>
              </a:solidFill>
            </a:endParaRPr>
          </a:p>
          <a:p>
            <a:pPr marL="0" indent="0">
              <a:spcAft>
                <a:spcPts val="600"/>
              </a:spcAft>
              <a:buNone/>
            </a:pPr>
            <a:endParaRPr lang="es-ES" dirty="0" smtClean="0">
              <a:solidFill>
                <a:srgbClr val="323330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140633" y="270933"/>
            <a:ext cx="4080523" cy="572031"/>
          </a:xfrm>
        </p:spPr>
        <p:txBody>
          <a:bodyPr/>
          <a:lstStyle/>
          <a:p>
            <a:r>
              <a:rPr lang="es-ES" dirty="0" smtClean="0"/>
              <a:t>Leyendo atributos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9970963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Objetos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dirty="0"/>
              <a:t> descriptor = </a:t>
            </a:r>
            <a:r>
              <a:rPr lang="es-ES" dirty="0" err="1"/>
              <a:t>Object.getOwnPropertyDescriptor</a:t>
            </a:r>
            <a:r>
              <a:rPr lang="es-ES" dirty="0"/>
              <a:t>(</a:t>
            </a:r>
            <a:r>
              <a:rPr lang="es-ES" dirty="0" err="1"/>
              <a:t>book</a:t>
            </a:r>
            <a:r>
              <a:rPr lang="es-ES" dirty="0"/>
              <a:t>, </a:t>
            </a:r>
            <a:r>
              <a:rPr lang="es-ES" dirty="0">
                <a:solidFill>
                  <a:srgbClr val="C00000"/>
                </a:solidFill>
              </a:rPr>
              <a:t>'_</a:t>
            </a:r>
            <a:r>
              <a:rPr lang="es-ES" dirty="0" err="1">
                <a:solidFill>
                  <a:srgbClr val="C00000"/>
                </a:solidFill>
              </a:rPr>
              <a:t>year</a:t>
            </a:r>
            <a:r>
              <a:rPr lang="es-ES" dirty="0">
                <a:solidFill>
                  <a:srgbClr val="C00000"/>
                </a:solidFill>
              </a:rPr>
              <a:t>'</a:t>
            </a:r>
            <a:r>
              <a:rPr lang="es-ES" dirty="0"/>
              <a:t>);</a:t>
            </a:r>
          </a:p>
          <a:p>
            <a:pPr marL="0" indent="0">
              <a:buNone/>
            </a:pPr>
            <a:r>
              <a:rPr lang="es-ES" dirty="0"/>
              <a:t>console.log(</a:t>
            </a:r>
            <a:r>
              <a:rPr lang="es-ES" dirty="0" err="1"/>
              <a:t>descriptor.value</a:t>
            </a:r>
            <a:r>
              <a:rPr lang="es-ES" dirty="0"/>
              <a:t>); </a:t>
            </a:r>
            <a:r>
              <a:rPr lang="es-ES" dirty="0">
                <a:solidFill>
                  <a:schemeClr val="accent6">
                    <a:lumMod val="75000"/>
                  </a:schemeClr>
                </a:solidFill>
              </a:rPr>
              <a:t>//2004</a:t>
            </a:r>
          </a:p>
          <a:p>
            <a:pPr marL="0" indent="0">
              <a:buNone/>
            </a:pPr>
            <a:r>
              <a:rPr lang="es-ES" dirty="0"/>
              <a:t>console.log(</a:t>
            </a:r>
            <a:r>
              <a:rPr lang="es-ES" dirty="0" err="1"/>
              <a:t>descriptor.configurable</a:t>
            </a:r>
            <a:r>
              <a:rPr lang="es-ES" dirty="0"/>
              <a:t>); </a:t>
            </a:r>
            <a:r>
              <a:rPr lang="es-ES" dirty="0">
                <a:solidFill>
                  <a:schemeClr val="accent6">
                    <a:lumMod val="75000"/>
                  </a:schemeClr>
                </a:solidFill>
              </a:rPr>
              <a:t>//false</a:t>
            </a:r>
          </a:p>
          <a:p>
            <a:pPr marL="0" indent="0">
              <a:buNone/>
            </a:pPr>
            <a:r>
              <a:rPr lang="es-ES" dirty="0"/>
              <a:t>console.log(</a:t>
            </a:r>
            <a:r>
              <a:rPr lang="es-ES" dirty="0" err="1">
                <a:solidFill>
                  <a:schemeClr val="accent1">
                    <a:lumMod val="75000"/>
                  </a:schemeClr>
                </a:solidFill>
              </a:rPr>
              <a:t>typeof</a:t>
            </a:r>
            <a:r>
              <a:rPr lang="es-ES" dirty="0"/>
              <a:t> </a:t>
            </a:r>
            <a:r>
              <a:rPr lang="es-ES" dirty="0" err="1"/>
              <a:t>descriptor.get</a:t>
            </a:r>
            <a:r>
              <a:rPr lang="es-ES" dirty="0"/>
              <a:t>); </a:t>
            </a:r>
            <a:r>
              <a:rPr lang="es-ES" dirty="0">
                <a:solidFill>
                  <a:schemeClr val="accent6">
                    <a:lumMod val="75000"/>
                  </a:schemeClr>
                </a:solidFill>
              </a:rPr>
              <a:t>//'</a:t>
            </a:r>
            <a:r>
              <a:rPr lang="es-ES" dirty="0" err="1">
                <a:solidFill>
                  <a:schemeClr val="accent6">
                    <a:lumMod val="75000"/>
                  </a:schemeClr>
                </a:solidFill>
              </a:rPr>
              <a:t>undefined</a:t>
            </a:r>
            <a:r>
              <a:rPr lang="es-ES" dirty="0">
                <a:solidFill>
                  <a:schemeClr val="accent6">
                    <a:lumMod val="75000"/>
                  </a:schemeClr>
                </a:solidFill>
              </a:rPr>
              <a:t>'</a:t>
            </a:r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dirty="0"/>
              <a:t> descriptor = </a:t>
            </a:r>
            <a:r>
              <a:rPr lang="es-ES" dirty="0" err="1"/>
              <a:t>Object.getOwnPropertyDescriptor</a:t>
            </a:r>
            <a:r>
              <a:rPr lang="es-ES" dirty="0"/>
              <a:t>(</a:t>
            </a:r>
            <a:r>
              <a:rPr lang="es-ES" dirty="0" err="1"/>
              <a:t>book</a:t>
            </a:r>
            <a:r>
              <a:rPr lang="es-ES" dirty="0"/>
              <a:t>, </a:t>
            </a:r>
            <a:r>
              <a:rPr lang="es-ES" dirty="0">
                <a:solidFill>
                  <a:srgbClr val="C00000"/>
                </a:solidFill>
              </a:rPr>
              <a:t>'</a:t>
            </a:r>
            <a:r>
              <a:rPr lang="es-ES" dirty="0" err="1">
                <a:solidFill>
                  <a:srgbClr val="C00000"/>
                </a:solidFill>
              </a:rPr>
              <a:t>year</a:t>
            </a:r>
            <a:r>
              <a:rPr lang="es-ES" dirty="0">
                <a:solidFill>
                  <a:srgbClr val="C00000"/>
                </a:solidFill>
              </a:rPr>
              <a:t>'</a:t>
            </a:r>
            <a:r>
              <a:rPr lang="es-ES" dirty="0"/>
              <a:t>);</a:t>
            </a:r>
          </a:p>
          <a:p>
            <a:pPr marL="0" indent="0">
              <a:buNone/>
            </a:pPr>
            <a:r>
              <a:rPr lang="es-ES" dirty="0"/>
              <a:t>console.log(</a:t>
            </a:r>
            <a:r>
              <a:rPr lang="es-ES" dirty="0" err="1"/>
              <a:t>descriptor.value</a:t>
            </a:r>
            <a:r>
              <a:rPr lang="es-ES" dirty="0"/>
              <a:t>); </a:t>
            </a:r>
            <a:r>
              <a:rPr lang="es-ES" dirty="0">
                <a:solidFill>
                  <a:schemeClr val="accent6">
                    <a:lumMod val="75000"/>
                  </a:schemeClr>
                </a:solidFill>
              </a:rPr>
              <a:t>//</a:t>
            </a:r>
            <a:r>
              <a:rPr lang="es-ES" dirty="0" err="1">
                <a:solidFill>
                  <a:schemeClr val="accent6">
                    <a:lumMod val="75000"/>
                  </a:schemeClr>
                </a:solidFill>
              </a:rPr>
              <a:t>undefined</a:t>
            </a:r>
            <a:endParaRPr lang="es-ES" dirty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s-ES" dirty="0"/>
              <a:t>console.log(</a:t>
            </a:r>
            <a:r>
              <a:rPr lang="es-ES" dirty="0" err="1"/>
              <a:t>descriptor.enumerable</a:t>
            </a:r>
            <a:r>
              <a:rPr lang="es-ES" dirty="0">
                <a:solidFill>
                  <a:schemeClr val="accent6">
                    <a:lumMod val="75000"/>
                  </a:schemeClr>
                </a:solidFill>
              </a:rPr>
              <a:t>); //false</a:t>
            </a:r>
          </a:p>
          <a:p>
            <a:pPr marL="0" indent="0">
              <a:buNone/>
            </a:pPr>
            <a:r>
              <a:rPr lang="es-ES" dirty="0"/>
              <a:t>console.log(</a:t>
            </a:r>
            <a:r>
              <a:rPr lang="es-ES" dirty="0" err="1">
                <a:solidFill>
                  <a:schemeClr val="accent1">
                    <a:lumMod val="75000"/>
                  </a:schemeClr>
                </a:solidFill>
              </a:rPr>
              <a:t>typeof</a:t>
            </a:r>
            <a:r>
              <a:rPr lang="es-ES" dirty="0"/>
              <a:t> </a:t>
            </a:r>
            <a:r>
              <a:rPr lang="es-ES" dirty="0" err="1"/>
              <a:t>descriptor.get</a:t>
            </a:r>
            <a:r>
              <a:rPr lang="es-ES" dirty="0"/>
              <a:t>); </a:t>
            </a:r>
            <a:r>
              <a:rPr lang="es-ES" dirty="0">
                <a:solidFill>
                  <a:schemeClr val="accent6">
                    <a:lumMod val="75000"/>
                  </a:schemeClr>
                </a:solidFill>
              </a:rPr>
              <a:t>//'</a:t>
            </a:r>
            <a:r>
              <a:rPr lang="es-ES" dirty="0" err="1">
                <a:solidFill>
                  <a:schemeClr val="accent6">
                    <a:lumMod val="75000"/>
                  </a:schemeClr>
                </a:solidFill>
              </a:rPr>
              <a:t>function</a:t>
            </a:r>
            <a:r>
              <a:rPr lang="es-ES" dirty="0">
                <a:solidFill>
                  <a:schemeClr val="accent6">
                    <a:lumMod val="75000"/>
                  </a:schemeClr>
                </a:solidFill>
              </a:rPr>
              <a:t>'</a:t>
            </a:r>
            <a:endParaRPr lang="es-ES" dirty="0" smtClean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652951" y="270933"/>
            <a:ext cx="3568205" cy="572031"/>
          </a:xfrm>
        </p:spPr>
        <p:txBody>
          <a:bodyPr/>
          <a:lstStyle/>
          <a:p>
            <a:r>
              <a:rPr lang="es-ES" dirty="0"/>
              <a:t>Leyendo atributos</a:t>
            </a:r>
          </a:p>
        </p:txBody>
      </p:sp>
    </p:spTree>
    <p:extLst>
      <p:ext uri="{BB962C8B-B14F-4D97-AF65-F5344CB8AC3E}">
        <p14:creationId xmlns:p14="http://schemas.microsoft.com/office/powerpoint/2010/main" val="1759001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Objetos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Incorrecto, si </a:t>
            </a:r>
            <a:r>
              <a:rPr lang="es-ES" dirty="0" err="1" smtClean="0"/>
              <a:t>book.year</a:t>
            </a:r>
            <a:r>
              <a:rPr lang="es-ES" dirty="0" smtClean="0"/>
              <a:t> vale </a:t>
            </a:r>
            <a:r>
              <a:rPr lang="es-ES" i="1" dirty="0" smtClean="0"/>
              <a:t>0</a:t>
            </a:r>
            <a:r>
              <a:rPr lang="es-ES" dirty="0" smtClean="0"/>
              <a:t>, </a:t>
            </a:r>
            <a:r>
              <a:rPr lang="es-ES" i="1" dirty="0" smtClean="0"/>
              <a:t>false</a:t>
            </a:r>
            <a:r>
              <a:rPr lang="es-ES" dirty="0" smtClean="0"/>
              <a:t>, </a:t>
            </a:r>
            <a:r>
              <a:rPr lang="es-ES" i="1" dirty="0" err="1" smtClean="0"/>
              <a:t>null</a:t>
            </a:r>
            <a:r>
              <a:rPr lang="es-ES" dirty="0" smtClean="0"/>
              <a:t>, </a:t>
            </a:r>
            <a:r>
              <a:rPr lang="es-ES" i="1" dirty="0" err="1" smtClean="0"/>
              <a:t>undefined</a:t>
            </a:r>
            <a:r>
              <a:rPr lang="es-ES" dirty="0" smtClean="0"/>
              <a:t> o </a:t>
            </a:r>
            <a:r>
              <a:rPr lang="es-ES" i="1" dirty="0" smtClean="0"/>
              <a:t>“”</a:t>
            </a:r>
            <a:r>
              <a:rPr lang="es-ES" dirty="0" smtClean="0"/>
              <a:t> no accederá al bloque.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s-ES" sz="2000" dirty="0" err="1" smtClean="0">
                <a:solidFill>
                  <a:schemeClr val="accent1">
                    <a:lumMod val="75000"/>
                  </a:schemeClr>
                </a:solidFill>
              </a:rPr>
              <a:t>if</a:t>
            </a:r>
            <a:r>
              <a:rPr lang="es-ES" sz="20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sz="2000" dirty="0" smtClean="0"/>
              <a:t>(</a:t>
            </a:r>
            <a:r>
              <a:rPr lang="es-ES" sz="2000" dirty="0" err="1"/>
              <a:t>book.year</a:t>
            </a:r>
            <a:r>
              <a:rPr lang="es-ES" sz="2000" dirty="0" smtClean="0"/>
              <a:t>){</a:t>
            </a:r>
            <a:br>
              <a:rPr lang="es-ES" sz="2000" dirty="0" smtClean="0"/>
            </a:br>
            <a:r>
              <a:rPr lang="es-ES" sz="2000" dirty="0" smtClean="0"/>
              <a:t>    </a:t>
            </a:r>
            <a:r>
              <a:rPr lang="es-ES" sz="2000" dirty="0" smtClean="0">
                <a:solidFill>
                  <a:schemeClr val="accent6">
                    <a:lumMod val="75000"/>
                  </a:schemeClr>
                </a:solidFill>
              </a:rPr>
              <a:t>/*</a:t>
            </a:r>
            <a:r>
              <a:rPr lang="es-ES" sz="2000" dirty="0" err="1">
                <a:solidFill>
                  <a:schemeClr val="accent6">
                    <a:lumMod val="75000"/>
                  </a:schemeClr>
                </a:solidFill>
              </a:rPr>
              <a:t>code</a:t>
            </a:r>
            <a:r>
              <a:rPr lang="es-ES" sz="20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s-ES" sz="2000" dirty="0" err="1">
                <a:solidFill>
                  <a:schemeClr val="accent6">
                    <a:lumMod val="75000"/>
                  </a:schemeClr>
                </a:solidFill>
              </a:rPr>
              <a:t>here</a:t>
            </a:r>
            <a:r>
              <a:rPr lang="es-ES" sz="20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s-ES" sz="2000" dirty="0" smtClean="0">
                <a:solidFill>
                  <a:schemeClr val="accent6">
                    <a:lumMod val="75000"/>
                  </a:schemeClr>
                </a:solidFill>
              </a:rPr>
              <a:t>*/</a:t>
            </a:r>
            <a:br>
              <a:rPr lang="es-ES" sz="2000" dirty="0" smtClean="0">
                <a:solidFill>
                  <a:schemeClr val="accent6">
                    <a:lumMod val="75000"/>
                  </a:schemeClr>
                </a:solidFill>
              </a:rPr>
            </a:br>
            <a:r>
              <a:rPr lang="es-ES" sz="2000" dirty="0" smtClean="0"/>
              <a:t>}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Correcto, busca propiedades de instancia y en la cadena de prototipos.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s-ES" sz="2000" dirty="0" err="1" smtClean="0">
                <a:solidFill>
                  <a:schemeClr val="accent1">
                    <a:lumMod val="75000"/>
                  </a:schemeClr>
                </a:solidFill>
              </a:rPr>
              <a:t>if</a:t>
            </a:r>
            <a:r>
              <a:rPr lang="es-ES" sz="20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sz="2000" dirty="0" smtClean="0"/>
              <a:t>(</a:t>
            </a:r>
            <a:r>
              <a:rPr lang="es-ES" sz="2000" dirty="0">
                <a:solidFill>
                  <a:srgbClr val="C00000"/>
                </a:solidFill>
              </a:rPr>
              <a:t>'</a:t>
            </a:r>
            <a:r>
              <a:rPr lang="es-ES" sz="2000" dirty="0" err="1">
                <a:solidFill>
                  <a:srgbClr val="C00000"/>
                </a:solidFill>
              </a:rPr>
              <a:t>year</a:t>
            </a:r>
            <a:r>
              <a:rPr lang="es-ES" sz="2000" dirty="0">
                <a:solidFill>
                  <a:srgbClr val="C00000"/>
                </a:solidFill>
              </a:rPr>
              <a:t>'</a:t>
            </a:r>
            <a:r>
              <a:rPr lang="es-ES" sz="2000" dirty="0"/>
              <a:t> </a:t>
            </a:r>
            <a:r>
              <a:rPr lang="es-ES" sz="2000" dirty="0" smtClean="0"/>
              <a:t>in </a:t>
            </a:r>
            <a:r>
              <a:rPr lang="es-ES" sz="2000" dirty="0" err="1" smtClean="0"/>
              <a:t>book</a:t>
            </a:r>
            <a:r>
              <a:rPr lang="es-ES" sz="2000" dirty="0" smtClean="0"/>
              <a:t>){</a:t>
            </a:r>
            <a:br>
              <a:rPr lang="es-ES" sz="2000" dirty="0" smtClean="0"/>
            </a:br>
            <a:r>
              <a:rPr lang="es-ES" sz="2000" dirty="0" smtClean="0"/>
              <a:t>    </a:t>
            </a:r>
            <a:r>
              <a:rPr lang="es-ES" sz="2000" dirty="0" smtClean="0">
                <a:solidFill>
                  <a:schemeClr val="accent6">
                    <a:lumMod val="75000"/>
                  </a:schemeClr>
                </a:solidFill>
              </a:rPr>
              <a:t>/*</a:t>
            </a:r>
            <a:r>
              <a:rPr lang="es-ES" sz="2000" dirty="0" err="1">
                <a:solidFill>
                  <a:schemeClr val="accent6">
                    <a:lumMod val="75000"/>
                  </a:schemeClr>
                </a:solidFill>
              </a:rPr>
              <a:t>code</a:t>
            </a:r>
            <a:r>
              <a:rPr lang="es-ES" sz="20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s-ES" sz="2000" dirty="0" err="1">
                <a:solidFill>
                  <a:schemeClr val="accent6">
                    <a:lumMod val="75000"/>
                  </a:schemeClr>
                </a:solidFill>
              </a:rPr>
              <a:t>here</a:t>
            </a:r>
            <a:r>
              <a:rPr lang="es-ES" sz="20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s-ES" sz="2000" dirty="0" smtClean="0">
                <a:solidFill>
                  <a:schemeClr val="accent6">
                    <a:lumMod val="75000"/>
                  </a:schemeClr>
                </a:solidFill>
              </a:rPr>
              <a:t>*/</a:t>
            </a:r>
            <a:r>
              <a:rPr lang="es-ES" sz="2000" dirty="0" smtClean="0"/>
              <a:t/>
            </a:r>
            <a:br>
              <a:rPr lang="es-ES" sz="2000" dirty="0" smtClean="0"/>
            </a:br>
            <a:r>
              <a:rPr lang="es-ES" sz="2000" dirty="0" smtClean="0"/>
              <a:t>}</a:t>
            </a:r>
            <a:endParaRPr lang="es-ES" sz="2000" dirty="0"/>
          </a:p>
          <a:p>
            <a:pPr>
              <a:spcAft>
                <a:spcPts val="600"/>
              </a:spcAft>
            </a:pPr>
            <a:r>
              <a:rPr lang="es-ES" dirty="0" smtClean="0"/>
              <a:t>Correcto, busca propiedades de instancia.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s-ES" sz="2000" dirty="0" err="1" smtClean="0">
                <a:solidFill>
                  <a:schemeClr val="accent1">
                    <a:lumMod val="75000"/>
                  </a:schemeClr>
                </a:solidFill>
              </a:rPr>
              <a:t>if</a:t>
            </a:r>
            <a:r>
              <a:rPr lang="es-ES" sz="20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sz="2000" dirty="0" smtClean="0"/>
              <a:t>(</a:t>
            </a:r>
            <a:r>
              <a:rPr lang="es-ES" sz="2000" dirty="0" err="1" smtClean="0"/>
              <a:t>book.hasOwnProperty</a:t>
            </a:r>
            <a:r>
              <a:rPr lang="es-ES" sz="2000" dirty="0" smtClean="0"/>
              <a:t>(</a:t>
            </a:r>
            <a:r>
              <a:rPr lang="es-ES" sz="2000" dirty="0" smtClean="0">
                <a:solidFill>
                  <a:srgbClr val="C00000"/>
                </a:solidFill>
              </a:rPr>
              <a:t>'</a:t>
            </a:r>
            <a:r>
              <a:rPr lang="es-ES" sz="2000" dirty="0" err="1" smtClean="0">
                <a:solidFill>
                  <a:srgbClr val="C00000"/>
                </a:solidFill>
              </a:rPr>
              <a:t>year</a:t>
            </a:r>
            <a:r>
              <a:rPr lang="es-ES" sz="2000" dirty="0" smtClean="0">
                <a:solidFill>
                  <a:srgbClr val="C00000"/>
                </a:solidFill>
              </a:rPr>
              <a:t>'</a:t>
            </a:r>
            <a:r>
              <a:rPr lang="es-ES" sz="2000" dirty="0" smtClean="0"/>
              <a:t>)){</a:t>
            </a:r>
            <a:r>
              <a:rPr lang="es-ES" sz="2000" dirty="0"/>
              <a:t/>
            </a:r>
            <a:br>
              <a:rPr lang="es-ES" sz="2000" dirty="0"/>
            </a:br>
            <a:r>
              <a:rPr lang="es-ES" sz="2000" dirty="0">
                <a:solidFill>
                  <a:schemeClr val="accent6">
                    <a:lumMod val="75000"/>
                  </a:schemeClr>
                </a:solidFill>
              </a:rPr>
              <a:t>    /*</a:t>
            </a:r>
            <a:r>
              <a:rPr lang="es-ES" sz="2000" dirty="0" err="1">
                <a:solidFill>
                  <a:schemeClr val="accent6">
                    <a:lumMod val="75000"/>
                  </a:schemeClr>
                </a:solidFill>
              </a:rPr>
              <a:t>code</a:t>
            </a:r>
            <a:r>
              <a:rPr lang="es-ES" sz="20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s-ES" sz="2000" dirty="0" err="1">
                <a:solidFill>
                  <a:schemeClr val="accent6">
                    <a:lumMod val="75000"/>
                  </a:schemeClr>
                </a:solidFill>
              </a:rPr>
              <a:t>here</a:t>
            </a:r>
            <a:r>
              <a:rPr lang="es-ES" sz="2000" dirty="0">
                <a:solidFill>
                  <a:schemeClr val="accent6">
                    <a:lumMod val="75000"/>
                  </a:schemeClr>
                </a:solidFill>
              </a:rPr>
              <a:t> */</a:t>
            </a:r>
            <a:br>
              <a:rPr lang="es-ES" sz="2000" dirty="0">
                <a:solidFill>
                  <a:schemeClr val="accent6">
                    <a:lumMod val="75000"/>
                  </a:schemeClr>
                </a:solidFill>
              </a:rPr>
            </a:br>
            <a:r>
              <a:rPr lang="es-ES" sz="2000" dirty="0"/>
              <a:t>}</a:t>
            </a:r>
            <a:endParaRPr lang="es-ES" sz="2000" dirty="0" smtClean="0">
              <a:solidFill>
                <a:srgbClr val="323330"/>
              </a:solidFill>
            </a:endParaRPr>
          </a:p>
          <a:p>
            <a:pPr marL="0" indent="0">
              <a:spcAft>
                <a:spcPts val="600"/>
              </a:spcAft>
              <a:buNone/>
            </a:pPr>
            <a:endParaRPr lang="es-ES" dirty="0" smtClean="0">
              <a:solidFill>
                <a:srgbClr val="323330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140633" y="270933"/>
            <a:ext cx="4080523" cy="572031"/>
          </a:xfrm>
        </p:spPr>
        <p:txBody>
          <a:bodyPr/>
          <a:lstStyle/>
          <a:p>
            <a:r>
              <a:rPr lang="es-ES" dirty="0" smtClean="0"/>
              <a:t>Detectando propiedades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40659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Objetos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 anchor="ctr"/>
          <a:lstStyle/>
          <a:p>
            <a:pPr marL="0" indent="0" algn="ctr">
              <a:spcAft>
                <a:spcPts val="600"/>
              </a:spcAft>
              <a:buNone/>
            </a:pPr>
            <a:r>
              <a:rPr lang="es-ES" sz="8800" dirty="0" err="1" smtClean="0">
                <a:solidFill>
                  <a:schemeClr val="accent1">
                    <a:lumMod val="75000"/>
                  </a:schemeClr>
                </a:solidFill>
              </a:rPr>
              <a:t>delete</a:t>
            </a:r>
            <a:r>
              <a:rPr lang="es-ES" sz="88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sz="8800" dirty="0" err="1" smtClean="0"/>
              <a:t>book.year</a:t>
            </a:r>
            <a:endParaRPr lang="es-ES" sz="8800" dirty="0" smtClean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140633" y="270933"/>
            <a:ext cx="4080523" cy="572031"/>
          </a:xfrm>
        </p:spPr>
        <p:txBody>
          <a:bodyPr/>
          <a:lstStyle/>
          <a:p>
            <a:r>
              <a:rPr lang="es-ES" dirty="0" smtClean="0"/>
              <a:t>Borrando propiedades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9030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Objetos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Los objetos, igual que sus propiedades, tienen atributos que definen su comportamiento.</a:t>
            </a:r>
          </a:p>
          <a:p>
            <a:pPr>
              <a:spcAft>
                <a:spcPts val="600"/>
              </a:spcAft>
            </a:pPr>
            <a:r>
              <a:rPr lang="es-ES" dirty="0" smtClean="0">
                <a:solidFill>
                  <a:srgbClr val="323330"/>
                </a:solidFill>
              </a:rPr>
              <a:t>Hay varias maneras de prevenir la modificación de un objeto</a:t>
            </a:r>
            <a:r>
              <a:rPr lang="es-ES" sz="2000" dirty="0" smtClean="0"/>
              <a:t>:</a:t>
            </a:r>
          </a:p>
          <a:p>
            <a:pPr lvl="1">
              <a:spcAft>
                <a:spcPts val="600"/>
              </a:spcAft>
            </a:pPr>
            <a:r>
              <a:rPr lang="es-ES" sz="1600" dirty="0" err="1" smtClean="0">
                <a:solidFill>
                  <a:srgbClr val="323330"/>
                </a:solidFill>
              </a:rPr>
              <a:t>Object.preventExtensions</a:t>
            </a:r>
            <a:r>
              <a:rPr lang="es-ES" sz="1600" dirty="0" smtClean="0">
                <a:solidFill>
                  <a:srgbClr val="323330"/>
                </a:solidFill>
              </a:rPr>
              <a:t>(</a:t>
            </a:r>
            <a:r>
              <a:rPr lang="es-ES" sz="1600" dirty="0" err="1" smtClean="0">
                <a:solidFill>
                  <a:srgbClr val="323330"/>
                </a:solidFill>
              </a:rPr>
              <a:t>obj</a:t>
            </a:r>
            <a:r>
              <a:rPr lang="es-ES" sz="1600" dirty="0" smtClean="0">
                <a:solidFill>
                  <a:srgbClr val="323330"/>
                </a:solidFill>
              </a:rPr>
              <a:t>), no nos permite añadir propiedades.</a:t>
            </a:r>
          </a:p>
          <a:p>
            <a:pPr lvl="1">
              <a:spcAft>
                <a:spcPts val="600"/>
              </a:spcAft>
            </a:pPr>
            <a:r>
              <a:rPr lang="es-ES" sz="1600" dirty="0" err="1" smtClean="0">
                <a:solidFill>
                  <a:srgbClr val="323330"/>
                </a:solidFill>
              </a:rPr>
              <a:t>Object.seal</a:t>
            </a:r>
            <a:r>
              <a:rPr lang="es-ES" sz="1600" dirty="0" smtClean="0">
                <a:solidFill>
                  <a:srgbClr val="323330"/>
                </a:solidFill>
              </a:rPr>
              <a:t>(</a:t>
            </a:r>
            <a:r>
              <a:rPr lang="es-ES" sz="1600" dirty="0" err="1" smtClean="0">
                <a:solidFill>
                  <a:srgbClr val="323330"/>
                </a:solidFill>
              </a:rPr>
              <a:t>obj</a:t>
            </a:r>
            <a:r>
              <a:rPr lang="es-ES" sz="1600" dirty="0" smtClean="0">
                <a:solidFill>
                  <a:srgbClr val="323330"/>
                </a:solidFill>
              </a:rPr>
              <a:t>), no permite añadir ni modificar las propiedades (no son configurables).</a:t>
            </a:r>
          </a:p>
          <a:p>
            <a:pPr lvl="1">
              <a:spcAft>
                <a:spcPts val="600"/>
              </a:spcAft>
            </a:pPr>
            <a:r>
              <a:rPr lang="es-ES" sz="1600" dirty="0" err="1" smtClean="0">
                <a:solidFill>
                  <a:srgbClr val="323330"/>
                </a:solidFill>
              </a:rPr>
              <a:t>Object.freeze</a:t>
            </a:r>
            <a:r>
              <a:rPr lang="es-ES" sz="1600" dirty="0" smtClean="0">
                <a:solidFill>
                  <a:srgbClr val="323330"/>
                </a:solidFill>
              </a:rPr>
              <a:t>(</a:t>
            </a:r>
            <a:r>
              <a:rPr lang="es-ES" sz="1600" dirty="0" err="1" smtClean="0">
                <a:solidFill>
                  <a:srgbClr val="323330"/>
                </a:solidFill>
              </a:rPr>
              <a:t>obj</a:t>
            </a:r>
            <a:r>
              <a:rPr lang="es-ES" sz="1600" dirty="0" smtClean="0">
                <a:solidFill>
                  <a:srgbClr val="323330"/>
                </a:solidFill>
              </a:rPr>
              <a:t>), no permite añadir ni modificar las propiedades ni su valor (no configurables ni </a:t>
            </a:r>
            <a:r>
              <a:rPr lang="es-ES" sz="1600" dirty="0" err="1" smtClean="0">
                <a:solidFill>
                  <a:srgbClr val="323330"/>
                </a:solidFill>
              </a:rPr>
              <a:t>writable</a:t>
            </a:r>
            <a:r>
              <a:rPr lang="es-ES" sz="1600" dirty="0" smtClean="0">
                <a:solidFill>
                  <a:srgbClr val="323330"/>
                </a:solidFill>
              </a:rPr>
              <a:t>).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También</a:t>
            </a:r>
            <a:r>
              <a:rPr lang="es-ES" sz="2000" dirty="0" smtClean="0"/>
              <a:t> </a:t>
            </a:r>
            <a:r>
              <a:rPr lang="es-ES" dirty="0" smtClean="0"/>
              <a:t>disponemos de métodos para comprobar el estado del objeto:</a:t>
            </a:r>
          </a:p>
          <a:p>
            <a:pPr lvl="1">
              <a:spcAft>
                <a:spcPts val="600"/>
              </a:spcAft>
            </a:pPr>
            <a:r>
              <a:rPr lang="es-ES" sz="1600" dirty="0" err="1" smtClean="0">
                <a:solidFill>
                  <a:srgbClr val="323330"/>
                </a:solidFill>
              </a:rPr>
              <a:t>Object.isExtensible</a:t>
            </a:r>
            <a:r>
              <a:rPr lang="es-ES" sz="1600" dirty="0" smtClean="0">
                <a:solidFill>
                  <a:srgbClr val="323330"/>
                </a:solidFill>
              </a:rPr>
              <a:t>(</a:t>
            </a:r>
            <a:r>
              <a:rPr lang="es-ES" sz="1600" dirty="0" err="1" smtClean="0">
                <a:solidFill>
                  <a:srgbClr val="323330"/>
                </a:solidFill>
              </a:rPr>
              <a:t>obj</a:t>
            </a:r>
            <a:r>
              <a:rPr lang="es-ES" sz="1600" dirty="0" smtClean="0">
                <a:solidFill>
                  <a:srgbClr val="323330"/>
                </a:solidFill>
              </a:rPr>
              <a:t>)</a:t>
            </a:r>
          </a:p>
          <a:p>
            <a:pPr lvl="1">
              <a:spcAft>
                <a:spcPts val="600"/>
              </a:spcAft>
            </a:pPr>
            <a:r>
              <a:rPr lang="es-ES" sz="1600" dirty="0" err="1" smtClean="0">
                <a:solidFill>
                  <a:srgbClr val="323330"/>
                </a:solidFill>
              </a:rPr>
              <a:t>Object.isSealed</a:t>
            </a:r>
            <a:r>
              <a:rPr lang="es-ES" sz="1600" dirty="0" smtClean="0">
                <a:solidFill>
                  <a:srgbClr val="323330"/>
                </a:solidFill>
              </a:rPr>
              <a:t>(</a:t>
            </a:r>
            <a:r>
              <a:rPr lang="es-ES" sz="1600" dirty="0" err="1" smtClean="0">
                <a:solidFill>
                  <a:srgbClr val="323330"/>
                </a:solidFill>
              </a:rPr>
              <a:t>obj</a:t>
            </a:r>
            <a:r>
              <a:rPr lang="es-ES" sz="1600" dirty="0" smtClean="0">
                <a:solidFill>
                  <a:srgbClr val="323330"/>
                </a:solidFill>
              </a:rPr>
              <a:t>)</a:t>
            </a:r>
          </a:p>
          <a:p>
            <a:pPr lvl="1">
              <a:spcAft>
                <a:spcPts val="600"/>
              </a:spcAft>
            </a:pPr>
            <a:r>
              <a:rPr lang="es-ES" sz="1600" dirty="0" err="1" smtClean="0">
                <a:solidFill>
                  <a:srgbClr val="323330"/>
                </a:solidFill>
              </a:rPr>
              <a:t>Object.isFrozen</a:t>
            </a:r>
            <a:r>
              <a:rPr lang="es-ES" sz="1600" dirty="0" smtClean="0">
                <a:solidFill>
                  <a:srgbClr val="323330"/>
                </a:solidFill>
              </a:rPr>
              <a:t>(</a:t>
            </a:r>
            <a:r>
              <a:rPr lang="es-ES" sz="1600" dirty="0" err="1" smtClean="0">
                <a:solidFill>
                  <a:srgbClr val="323330"/>
                </a:solidFill>
              </a:rPr>
              <a:t>obj</a:t>
            </a:r>
            <a:r>
              <a:rPr lang="es-ES" sz="1600" dirty="0" smtClean="0">
                <a:solidFill>
                  <a:srgbClr val="323330"/>
                </a:solidFill>
              </a:rPr>
              <a:t>)</a:t>
            </a:r>
          </a:p>
          <a:p>
            <a:pPr marL="0" indent="0">
              <a:spcAft>
                <a:spcPts val="600"/>
              </a:spcAft>
              <a:buNone/>
            </a:pPr>
            <a:endParaRPr lang="es-ES" dirty="0" smtClean="0">
              <a:solidFill>
                <a:srgbClr val="323330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140633" y="270933"/>
            <a:ext cx="4080523" cy="572031"/>
          </a:xfrm>
        </p:spPr>
        <p:txBody>
          <a:bodyPr/>
          <a:lstStyle/>
          <a:p>
            <a:r>
              <a:rPr lang="es-ES" dirty="0" smtClean="0"/>
              <a:t>Evitando modificaciones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09760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80976" y="2708276"/>
            <a:ext cx="8262937" cy="1035050"/>
          </a:xfrm>
        </p:spPr>
        <p:txBody>
          <a:bodyPr/>
          <a:lstStyle/>
          <a:p>
            <a:r>
              <a:rPr lang="es-ES" sz="7200" dirty="0" smtClean="0"/>
              <a:t>Presentación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1525860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BOM</a:t>
            </a:r>
            <a:endParaRPr lang="es-E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s-ES" sz="2400" dirty="0" smtClean="0"/>
              <a:t>Mediante el Browser Object </a:t>
            </a:r>
            <a:r>
              <a:rPr lang="es-ES" sz="2400" dirty="0" err="1" smtClean="0"/>
              <a:t>Model</a:t>
            </a:r>
            <a:r>
              <a:rPr lang="es-ES" sz="2400" dirty="0" smtClean="0"/>
              <a:t> (BOM) se nos permite el acceso y manipulación de la ventana del navegador (window).</a:t>
            </a:r>
          </a:p>
          <a:p>
            <a:pPr>
              <a:lnSpc>
                <a:spcPct val="100000"/>
              </a:lnSpc>
            </a:pPr>
            <a:r>
              <a:rPr lang="es-ES" sz="2400" dirty="0" smtClean="0"/>
              <a:t>El BOM era la única parte no estándar de JavaScript.</a:t>
            </a:r>
          </a:p>
          <a:p>
            <a:pPr>
              <a:lnSpc>
                <a:spcPct val="100000"/>
              </a:lnSpc>
            </a:pPr>
            <a:r>
              <a:rPr lang="es-ES" sz="2400" dirty="0" smtClean="0"/>
              <a:t>Esto ha cambiado con la introducción de HTML5, que ha intentado formalizar buena parte del BOM en una especificación.</a:t>
            </a:r>
          </a:p>
          <a:p>
            <a:pPr>
              <a:lnSpc>
                <a:spcPct val="100000"/>
              </a:lnSpc>
            </a:pPr>
            <a:r>
              <a:rPr lang="es-ES" sz="2400" dirty="0" smtClean="0"/>
              <a:t>A parte de trabajar con el window y los </a:t>
            </a:r>
            <a:r>
              <a:rPr lang="es-ES" sz="2400" dirty="0" err="1" smtClean="0"/>
              <a:t>frames</a:t>
            </a:r>
            <a:r>
              <a:rPr lang="es-ES" sz="2400" dirty="0" smtClean="0"/>
              <a:t> del navegador, el BOM se encarga de sus extensiones específicas, por ejemplo:</a:t>
            </a:r>
          </a:p>
          <a:p>
            <a:pPr lvl="1">
              <a:lnSpc>
                <a:spcPct val="100000"/>
              </a:lnSpc>
            </a:pPr>
            <a:r>
              <a:rPr lang="es-ES" sz="2000" dirty="0" smtClean="0"/>
              <a:t>La capacidad de lanzar un pop up en una nueva ventana.</a:t>
            </a:r>
          </a:p>
          <a:p>
            <a:pPr lvl="1">
              <a:lnSpc>
                <a:spcPct val="100000"/>
              </a:lnSpc>
            </a:pPr>
            <a:r>
              <a:rPr lang="es-ES" sz="2000" dirty="0" smtClean="0"/>
              <a:t>La capacidad de mover, modificar y cerrar una ventana.</a:t>
            </a:r>
          </a:p>
          <a:p>
            <a:pPr lvl="1">
              <a:lnSpc>
                <a:spcPct val="100000"/>
              </a:lnSpc>
            </a:pPr>
            <a:r>
              <a:rPr lang="es-ES" sz="2000" dirty="0" smtClean="0"/>
              <a:t>Los objetos </a:t>
            </a:r>
            <a:r>
              <a:rPr lang="es-ES" sz="2000" dirty="0" err="1" smtClean="0"/>
              <a:t>navigator</a:t>
            </a:r>
            <a:r>
              <a:rPr lang="es-ES" sz="2000" dirty="0" smtClean="0"/>
              <a:t>, </a:t>
            </a:r>
            <a:r>
              <a:rPr lang="es-ES" sz="2000" dirty="0" err="1" smtClean="0"/>
              <a:t>location</a:t>
            </a:r>
            <a:r>
              <a:rPr lang="es-ES" sz="2000" dirty="0" smtClean="0"/>
              <a:t> y </a:t>
            </a:r>
            <a:r>
              <a:rPr lang="es-ES" sz="2000" dirty="0" err="1" smtClean="0"/>
              <a:t>screen</a:t>
            </a:r>
            <a:r>
              <a:rPr lang="es-ES" sz="2000" dirty="0" smtClean="0"/>
              <a:t>.</a:t>
            </a:r>
          </a:p>
          <a:p>
            <a:pPr lvl="1">
              <a:lnSpc>
                <a:spcPct val="100000"/>
              </a:lnSpc>
            </a:pPr>
            <a:r>
              <a:rPr lang="es-ES" sz="2000" dirty="0" smtClean="0"/>
              <a:t>El soporte para cookies.</a:t>
            </a:r>
          </a:p>
          <a:p>
            <a:pPr lvl="1">
              <a:lnSpc>
                <a:spcPct val="100000"/>
              </a:lnSpc>
            </a:pPr>
            <a:r>
              <a:rPr lang="es-ES" sz="2000" dirty="0" smtClean="0"/>
              <a:t>Objetos personalizados como el XMLHttpRequest.</a:t>
            </a:r>
            <a:endParaRPr lang="es-ES" sz="2000" dirty="0"/>
          </a:p>
        </p:txBody>
      </p:sp>
    </p:spTree>
    <p:extLst>
      <p:ext uri="{BB962C8B-B14F-4D97-AF65-F5344CB8AC3E}">
        <p14:creationId xmlns:p14="http://schemas.microsoft.com/office/powerpoint/2010/main" val="2229924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Creación de Objetos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26331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Creación de objetos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s-ES" dirty="0" err="1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dirty="0" err="1"/>
              <a:t>createGame</a:t>
            </a:r>
            <a:r>
              <a:rPr lang="es-ES" dirty="0"/>
              <a:t>(</a:t>
            </a:r>
            <a:r>
              <a:rPr lang="es-ES" dirty="0" err="1"/>
              <a:t>title</a:t>
            </a:r>
            <a:r>
              <a:rPr lang="es-ES" dirty="0"/>
              <a:t>, </a:t>
            </a:r>
            <a:r>
              <a:rPr lang="es-ES" dirty="0" err="1"/>
              <a:t>year</a:t>
            </a:r>
            <a:r>
              <a:rPr lang="es-ES" dirty="0" smtClean="0"/>
              <a:t>){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s-ES" dirty="0"/>
              <a:t> </a:t>
            </a:r>
            <a:r>
              <a:rPr lang="es-ES" dirty="0" smtClean="0"/>
              <a:t>   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dirty="0" smtClean="0"/>
              <a:t> o = 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new</a:t>
            </a:r>
            <a:r>
              <a:rPr lang="es-ES" dirty="0" smtClean="0"/>
              <a:t> </a:t>
            </a:r>
            <a:r>
              <a:rPr lang="es-ES" dirty="0" err="1" smtClean="0"/>
              <a:t>Object</a:t>
            </a:r>
            <a:r>
              <a:rPr lang="es-ES" dirty="0" smtClean="0"/>
              <a:t>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s-ES" dirty="0" smtClean="0"/>
              <a:t>    </a:t>
            </a:r>
            <a:r>
              <a:rPr lang="es-ES" dirty="0" err="1" smtClean="0"/>
              <a:t>o.title</a:t>
            </a:r>
            <a:r>
              <a:rPr lang="es-ES" dirty="0"/>
              <a:t>= </a:t>
            </a:r>
            <a:r>
              <a:rPr lang="es-ES" dirty="0" err="1"/>
              <a:t>title</a:t>
            </a:r>
            <a:r>
              <a:rPr lang="es-ES" dirty="0"/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s-ES" dirty="0" smtClean="0"/>
              <a:t>    </a:t>
            </a:r>
            <a:r>
              <a:rPr lang="es-ES" dirty="0" err="1" smtClean="0"/>
              <a:t>o.year</a:t>
            </a:r>
            <a:r>
              <a:rPr lang="es-ES" dirty="0" smtClean="0"/>
              <a:t> </a:t>
            </a:r>
            <a:r>
              <a:rPr lang="es-ES" dirty="0"/>
              <a:t>= </a:t>
            </a:r>
            <a:r>
              <a:rPr lang="es-ES" dirty="0" err="1"/>
              <a:t>year</a:t>
            </a:r>
            <a:r>
              <a:rPr lang="es-ES" dirty="0"/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s-ES" dirty="0" smtClean="0"/>
              <a:t>    </a:t>
            </a:r>
            <a:r>
              <a:rPr lang="es-ES" dirty="0" err="1" smtClean="0"/>
              <a:t>o.getTitle</a:t>
            </a:r>
            <a:r>
              <a:rPr lang="es-ES" dirty="0" smtClean="0"/>
              <a:t> </a:t>
            </a:r>
            <a:r>
              <a:rPr lang="es-ES" dirty="0"/>
              <a:t>= </a:t>
            </a:r>
            <a:r>
              <a:rPr lang="es-ES" dirty="0" err="1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s-ES" dirty="0"/>
              <a:t>(){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         </a:t>
            </a:r>
            <a:r>
              <a:rPr lang="es-ES" dirty="0" err="1" smtClean="0">
                <a:solidFill>
                  <a:schemeClr val="accent1">
                    <a:lumMod val="75000"/>
                  </a:schemeClr>
                </a:solidFill>
              </a:rPr>
              <a:t>return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dirty="0" err="1">
                <a:solidFill>
                  <a:schemeClr val="accent1">
                    <a:lumMod val="75000"/>
                  </a:schemeClr>
                </a:solidFill>
              </a:rPr>
              <a:t>this</a:t>
            </a:r>
            <a:r>
              <a:rPr lang="es-ES" dirty="0" err="1"/>
              <a:t>.title</a:t>
            </a:r>
            <a:r>
              <a:rPr lang="es-ES" dirty="0"/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s-ES" dirty="0" smtClean="0"/>
              <a:t>    }</a:t>
            </a:r>
            <a:endParaRPr lang="es-ES" dirty="0"/>
          </a:p>
          <a:p>
            <a:pPr marL="0" indent="0">
              <a:spcBef>
                <a:spcPts val="0"/>
              </a:spcBef>
              <a:buNone/>
            </a:pP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    </a:t>
            </a:r>
            <a:r>
              <a:rPr lang="es-ES" dirty="0" err="1" smtClean="0">
                <a:solidFill>
                  <a:schemeClr val="accent1">
                    <a:lumMod val="75000"/>
                  </a:schemeClr>
                </a:solidFill>
              </a:rPr>
              <a:t>return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dirty="0"/>
              <a:t>o;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s-ES" dirty="0"/>
              <a:t>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dirty="0" smtClean="0"/>
              <a:t> </a:t>
            </a:r>
            <a:r>
              <a:rPr lang="es-ES" dirty="0" err="1" smtClean="0"/>
              <a:t>game</a:t>
            </a:r>
            <a:r>
              <a:rPr lang="es-ES" dirty="0" smtClean="0"/>
              <a:t> </a:t>
            </a:r>
            <a:r>
              <a:rPr lang="es-ES" dirty="0"/>
              <a:t>= </a:t>
            </a:r>
            <a:r>
              <a:rPr lang="es-ES" dirty="0" err="1"/>
              <a:t>createGame</a:t>
            </a:r>
            <a:r>
              <a:rPr lang="es-ES" dirty="0"/>
              <a:t>(</a:t>
            </a:r>
            <a:r>
              <a:rPr lang="es-ES" dirty="0">
                <a:solidFill>
                  <a:srgbClr val="C00000"/>
                </a:solidFill>
              </a:rPr>
              <a:t>'Karate Chan'</a:t>
            </a:r>
            <a:r>
              <a:rPr lang="es-ES" dirty="0"/>
              <a:t>, </a:t>
            </a:r>
            <a:r>
              <a:rPr lang="es-ES" dirty="0">
                <a:solidFill>
                  <a:srgbClr val="00B050"/>
                </a:solidFill>
              </a:rPr>
              <a:t>1988</a:t>
            </a:r>
            <a:r>
              <a:rPr lang="es-ES" dirty="0" smtClean="0"/>
              <a:t>);</a:t>
            </a:r>
          </a:p>
          <a:p>
            <a:pPr marL="0" indent="0">
              <a:spcBef>
                <a:spcPts val="0"/>
              </a:spcBef>
              <a:buNone/>
            </a:pPr>
            <a:endParaRPr lang="es-ES" dirty="0" smtClean="0"/>
          </a:p>
          <a:p>
            <a:pPr>
              <a:spcBef>
                <a:spcPts val="0"/>
              </a:spcBef>
            </a:pPr>
            <a:r>
              <a:rPr lang="es-ES" dirty="0" smtClean="0"/>
              <a:t>Este patrón no nos permite saber qué tipo de objeto es el objeto </a:t>
            </a:r>
            <a:r>
              <a:rPr lang="es-ES" dirty="0" err="1" smtClean="0"/>
              <a:t>game</a:t>
            </a:r>
            <a:r>
              <a:rPr lang="es-ES" dirty="0" smtClean="0"/>
              <a:t>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Factory Pattern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95395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Creación de objetos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n-US" dirty="0"/>
              <a:t> Game(title, year){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 </a:t>
            </a:r>
            <a:r>
              <a:rPr lang="en-US" dirty="0" smtClean="0"/>
              <a:t>    </a:t>
            </a: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</a:rPr>
              <a:t>this</a:t>
            </a:r>
            <a:r>
              <a:rPr lang="en-US" dirty="0" err="1" smtClean="0"/>
              <a:t>.title</a:t>
            </a:r>
            <a:r>
              <a:rPr lang="en-US" dirty="0" smtClean="0"/>
              <a:t> </a:t>
            </a:r>
            <a:r>
              <a:rPr lang="en-US" dirty="0"/>
              <a:t>= title;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/>
              <a:t>     </a:t>
            </a: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</a:rPr>
              <a:t>this</a:t>
            </a:r>
            <a:r>
              <a:rPr lang="en-US" dirty="0" err="1" smtClean="0"/>
              <a:t>.year</a:t>
            </a:r>
            <a:r>
              <a:rPr lang="en-US" dirty="0" smtClean="0"/>
              <a:t> </a:t>
            </a:r>
            <a:r>
              <a:rPr lang="en-US" dirty="0"/>
              <a:t>= year;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/>
              <a:t>     </a:t>
            </a: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</a:rPr>
              <a:t>this</a:t>
            </a:r>
            <a:r>
              <a:rPr lang="en-US" dirty="0" err="1" smtClean="0"/>
              <a:t>.getTitle</a:t>
            </a:r>
            <a:r>
              <a:rPr lang="en-US" dirty="0" smtClean="0"/>
              <a:t> </a:t>
            </a:r>
            <a:r>
              <a:rPr lang="en-US" dirty="0"/>
              <a:t>= function</a:t>
            </a:r>
            <a:r>
              <a:rPr lang="en-US" dirty="0" smtClean="0"/>
              <a:t>(){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/>
              <a:t>         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return</a:t>
            </a:r>
            <a:r>
              <a:rPr lang="en-US" dirty="0" smtClean="0"/>
              <a:t>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this</a:t>
            </a:r>
            <a:r>
              <a:rPr lang="en-US" dirty="0" err="1"/>
              <a:t>.title</a:t>
            </a:r>
            <a:r>
              <a:rPr lang="en-US" dirty="0"/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/>
              <a:t>     };</a:t>
            </a:r>
            <a:endParaRPr lang="en-US" dirty="0"/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/>
              <a:t>}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/>
            </a:r>
            <a:b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</a:br>
            <a:endParaRPr lang="en-US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dirty="0" smtClean="0"/>
              <a:t> </a:t>
            </a:r>
            <a:r>
              <a:rPr lang="es-ES" dirty="0" err="1" smtClean="0"/>
              <a:t>game</a:t>
            </a:r>
            <a:r>
              <a:rPr lang="es-ES" dirty="0" smtClean="0"/>
              <a:t> </a:t>
            </a:r>
            <a:r>
              <a:rPr lang="es-ES" dirty="0"/>
              <a:t>= </a:t>
            </a:r>
            <a:r>
              <a:rPr lang="es-ES" dirty="0" smtClean="0"/>
              <a:t>new </a:t>
            </a:r>
            <a:r>
              <a:rPr lang="es-ES" dirty="0" err="1" smtClean="0"/>
              <a:t>Game</a:t>
            </a:r>
            <a:r>
              <a:rPr lang="es-ES" dirty="0"/>
              <a:t>(</a:t>
            </a:r>
            <a:r>
              <a:rPr lang="es-ES" dirty="0">
                <a:solidFill>
                  <a:srgbClr val="C00000"/>
                </a:solidFill>
              </a:rPr>
              <a:t>'Karate Chan'</a:t>
            </a:r>
            <a:r>
              <a:rPr lang="es-ES" dirty="0"/>
              <a:t>, </a:t>
            </a:r>
            <a:r>
              <a:rPr lang="es-ES" dirty="0">
                <a:solidFill>
                  <a:srgbClr val="00B050"/>
                </a:solidFill>
              </a:rPr>
              <a:t>1988</a:t>
            </a:r>
            <a:r>
              <a:rPr lang="es-ES" dirty="0"/>
              <a:t>);</a:t>
            </a:r>
            <a:br>
              <a:rPr lang="es-ES" dirty="0"/>
            </a:br>
            <a:r>
              <a:rPr lang="es-ES" dirty="0"/>
              <a:t>console.log(</a:t>
            </a:r>
            <a:r>
              <a:rPr lang="es-ES" dirty="0" err="1"/>
              <a:t>game</a:t>
            </a:r>
            <a:r>
              <a:rPr lang="es-ES" dirty="0"/>
              <a:t> </a:t>
            </a:r>
            <a:r>
              <a:rPr lang="es-ES" dirty="0" err="1">
                <a:solidFill>
                  <a:schemeClr val="accent1">
                    <a:lumMod val="75000"/>
                  </a:schemeClr>
                </a:solidFill>
              </a:rPr>
              <a:t>instanceof</a:t>
            </a:r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dirty="0" err="1"/>
              <a:t>Game</a:t>
            </a:r>
            <a:r>
              <a:rPr lang="es-ES" dirty="0"/>
              <a:t>); </a:t>
            </a:r>
            <a:r>
              <a:rPr lang="es-ES" dirty="0">
                <a:solidFill>
                  <a:schemeClr val="accent6">
                    <a:lumMod val="75000"/>
                  </a:schemeClr>
                </a:solidFill>
              </a:rPr>
              <a:t>//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true</a:t>
            </a:r>
            <a:b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</a:br>
            <a:r>
              <a:rPr lang="es-ES" dirty="0"/>
              <a:t>console.log(</a:t>
            </a:r>
            <a:r>
              <a:rPr lang="es-ES" dirty="0" err="1"/>
              <a:t>game</a:t>
            </a:r>
            <a:r>
              <a:rPr lang="es-ES" dirty="0"/>
              <a:t> </a:t>
            </a:r>
            <a:r>
              <a:rPr lang="es-ES" dirty="0" err="1">
                <a:solidFill>
                  <a:schemeClr val="accent1">
                    <a:lumMod val="75000"/>
                  </a:schemeClr>
                </a:solidFill>
              </a:rPr>
              <a:t>instanceof</a:t>
            </a:r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dirty="0" err="1" smtClean="0"/>
              <a:t>Object</a:t>
            </a:r>
            <a:r>
              <a:rPr lang="es-ES" dirty="0" smtClean="0"/>
              <a:t>); </a:t>
            </a:r>
            <a:r>
              <a:rPr lang="es-ES" dirty="0">
                <a:solidFill>
                  <a:schemeClr val="accent6">
                    <a:lumMod val="75000"/>
                  </a:schemeClr>
                </a:solidFill>
              </a:rPr>
              <a:t>//true</a:t>
            </a:r>
          </a:p>
          <a:p>
            <a:pPr marL="0" indent="0">
              <a:spcBef>
                <a:spcPts val="0"/>
              </a:spcBef>
              <a:buNone/>
            </a:pPr>
            <a:endParaRPr lang="es-ES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endParaRPr lang="es-ES" dirty="0" smtClean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813964" y="270933"/>
            <a:ext cx="3407192" cy="572031"/>
          </a:xfrm>
        </p:spPr>
        <p:txBody>
          <a:bodyPr/>
          <a:lstStyle/>
          <a:p>
            <a:r>
              <a:rPr lang="es-ES" dirty="0" smtClean="0"/>
              <a:t>Constructor Pattern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49300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Creación de objetos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s-ES" dirty="0" smtClean="0"/>
              <a:t>Los constructores, por convención, empiezan con mayúsculas.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s-ES" dirty="0" smtClean="0"/>
              <a:t>Observemos que:</a:t>
            </a:r>
          </a:p>
          <a:p>
            <a:pPr lvl="1">
              <a:spcBef>
                <a:spcPts val="600"/>
              </a:spcBef>
            </a:pPr>
            <a:r>
              <a:rPr lang="es-ES" dirty="0" smtClean="0">
                <a:solidFill>
                  <a:srgbClr val="323330"/>
                </a:solidFill>
              </a:rPr>
              <a:t>No se crea ningún objeto explícitamente.</a:t>
            </a:r>
          </a:p>
          <a:p>
            <a:pPr lvl="1">
              <a:spcBef>
                <a:spcPts val="600"/>
              </a:spcBef>
            </a:pPr>
            <a:r>
              <a:rPr lang="es-ES" dirty="0" smtClean="0">
                <a:solidFill>
                  <a:srgbClr val="323330"/>
                </a:solidFill>
              </a:rPr>
              <a:t>Las propiedades y métodos se asignan directamente al objeto </a:t>
            </a:r>
            <a:r>
              <a:rPr lang="es-ES" dirty="0" err="1" smtClean="0">
                <a:solidFill>
                  <a:srgbClr val="323330"/>
                </a:solidFill>
              </a:rPr>
              <a:t>this</a:t>
            </a:r>
            <a:r>
              <a:rPr lang="es-ES" dirty="0" smtClean="0">
                <a:solidFill>
                  <a:srgbClr val="323330"/>
                </a:solidFill>
              </a:rPr>
              <a:t>.</a:t>
            </a:r>
          </a:p>
          <a:p>
            <a:pPr lvl="1">
              <a:spcBef>
                <a:spcPts val="600"/>
              </a:spcBef>
            </a:pPr>
            <a:r>
              <a:rPr lang="es-ES" dirty="0" smtClean="0">
                <a:solidFill>
                  <a:srgbClr val="323330"/>
                </a:solidFill>
              </a:rPr>
              <a:t>No hay sentencia de retorno.</a:t>
            </a:r>
          </a:p>
          <a:p>
            <a:pPr>
              <a:spcBef>
                <a:spcPts val="1200"/>
              </a:spcBef>
            </a:pPr>
            <a:r>
              <a:rPr lang="es-ES" dirty="0" smtClean="0"/>
              <a:t>Para crear una nueva instancia usamos el operador </a:t>
            </a:r>
            <a:r>
              <a:rPr lang="es-ES" i="1" dirty="0" smtClean="0"/>
              <a:t>new</a:t>
            </a:r>
            <a:r>
              <a:rPr lang="es-ES" dirty="0" smtClean="0"/>
              <a:t>, lo que provoca que:</a:t>
            </a:r>
          </a:p>
          <a:p>
            <a:pPr lvl="1">
              <a:spcBef>
                <a:spcPts val="600"/>
              </a:spcBef>
            </a:pPr>
            <a:r>
              <a:rPr lang="es-ES" dirty="0" smtClean="0">
                <a:solidFill>
                  <a:srgbClr val="323330"/>
                </a:solidFill>
              </a:rPr>
              <a:t>Se cree un nuevo objeto.</a:t>
            </a:r>
          </a:p>
          <a:p>
            <a:pPr lvl="1">
              <a:spcBef>
                <a:spcPts val="600"/>
              </a:spcBef>
            </a:pPr>
            <a:r>
              <a:rPr lang="es-ES" dirty="0" smtClean="0">
                <a:solidFill>
                  <a:srgbClr val="323330"/>
                </a:solidFill>
              </a:rPr>
              <a:t>Se asigna el valor de </a:t>
            </a:r>
            <a:r>
              <a:rPr lang="es-ES" i="1" dirty="0" err="1" smtClean="0">
                <a:solidFill>
                  <a:srgbClr val="323330"/>
                </a:solidFill>
              </a:rPr>
              <a:t>this</a:t>
            </a:r>
            <a:r>
              <a:rPr lang="es-ES" dirty="0" smtClean="0">
                <a:solidFill>
                  <a:srgbClr val="323330"/>
                </a:solidFill>
              </a:rPr>
              <a:t> al nuevo objeto.</a:t>
            </a:r>
          </a:p>
          <a:p>
            <a:pPr lvl="1">
              <a:spcBef>
                <a:spcPts val="600"/>
              </a:spcBef>
            </a:pPr>
            <a:r>
              <a:rPr lang="es-ES" dirty="0" smtClean="0">
                <a:solidFill>
                  <a:srgbClr val="323330"/>
                </a:solidFill>
              </a:rPr>
              <a:t>Se ejecuta el código dentro del constructor.</a:t>
            </a:r>
          </a:p>
          <a:p>
            <a:pPr lvl="1">
              <a:spcBef>
                <a:spcPts val="600"/>
              </a:spcBef>
            </a:pPr>
            <a:r>
              <a:rPr lang="es-ES" dirty="0" smtClean="0">
                <a:solidFill>
                  <a:srgbClr val="323330"/>
                </a:solidFill>
              </a:rPr>
              <a:t>Se retorna el nuevo objeto.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813964" y="270933"/>
            <a:ext cx="3407192" cy="572031"/>
          </a:xfrm>
        </p:spPr>
        <p:txBody>
          <a:bodyPr/>
          <a:lstStyle/>
          <a:p>
            <a:r>
              <a:rPr lang="es-ES" dirty="0" smtClean="0"/>
              <a:t>Constructor Pattern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83847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Creación de objetos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s-ES" dirty="0" smtClean="0"/>
              <a:t>Cualquier función puede ser llamada con el operador </a:t>
            </a:r>
            <a:r>
              <a:rPr lang="es-ES" i="1" dirty="0" smtClean="0"/>
              <a:t>new</a:t>
            </a:r>
            <a:r>
              <a:rPr lang="es-ES" dirty="0" smtClean="0"/>
              <a:t>, actuando así como un constructor.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s-ES" dirty="0" smtClean="0">
                <a:solidFill>
                  <a:srgbClr val="323330"/>
                </a:solidFill>
              </a:rPr>
              <a:t>Cualquier constructor puede ser llamado sin el operador </a:t>
            </a:r>
            <a:r>
              <a:rPr lang="es-ES" i="1" dirty="0" smtClean="0">
                <a:solidFill>
                  <a:srgbClr val="323330"/>
                </a:solidFill>
              </a:rPr>
              <a:t>new</a:t>
            </a:r>
            <a:r>
              <a:rPr lang="es-ES" dirty="0" smtClean="0">
                <a:solidFill>
                  <a:srgbClr val="323330"/>
                </a:solidFill>
              </a:rPr>
              <a:t>. Esto provocará que sus miembros sean añadidos al objeto global (si no estamos en </a:t>
            </a:r>
            <a:r>
              <a:rPr lang="es-ES" i="1" dirty="0" err="1" smtClean="0">
                <a:solidFill>
                  <a:srgbClr val="323330"/>
                </a:solidFill>
              </a:rPr>
              <a:t>strict</a:t>
            </a:r>
            <a:r>
              <a:rPr lang="es-ES" i="1" dirty="0" smtClean="0">
                <a:solidFill>
                  <a:srgbClr val="323330"/>
                </a:solidFill>
              </a:rPr>
              <a:t> </a:t>
            </a:r>
            <a:r>
              <a:rPr lang="es-ES" i="1" dirty="0" err="1" smtClean="0">
                <a:solidFill>
                  <a:srgbClr val="323330"/>
                </a:solidFill>
              </a:rPr>
              <a:t>mode</a:t>
            </a:r>
            <a:r>
              <a:rPr lang="es-ES" dirty="0" smtClean="0">
                <a:solidFill>
                  <a:srgbClr val="323330"/>
                </a:solidFill>
              </a:rPr>
              <a:t>).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s-ES" dirty="0" smtClean="0">
                <a:solidFill>
                  <a:srgbClr val="323330"/>
                </a:solidFill>
              </a:rPr>
              <a:t>También podemos usar </a:t>
            </a:r>
            <a:r>
              <a:rPr lang="es-ES" dirty="0" err="1" smtClean="0">
                <a:solidFill>
                  <a:srgbClr val="323330"/>
                </a:solidFill>
              </a:rPr>
              <a:t>call</a:t>
            </a:r>
            <a:r>
              <a:rPr lang="es-ES" dirty="0" smtClean="0">
                <a:solidFill>
                  <a:srgbClr val="323330"/>
                </a:solidFill>
              </a:rPr>
              <a:t>() o </a:t>
            </a:r>
            <a:r>
              <a:rPr lang="es-ES" dirty="0" err="1" smtClean="0">
                <a:solidFill>
                  <a:srgbClr val="323330"/>
                </a:solidFill>
              </a:rPr>
              <a:t>apply</a:t>
            </a:r>
            <a:r>
              <a:rPr lang="es-ES" dirty="0" smtClean="0">
                <a:solidFill>
                  <a:srgbClr val="323330"/>
                </a:solidFill>
              </a:rPr>
              <a:t>() para que los miembros se añadan a un objeto concreto.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s-ES" dirty="0" smtClean="0"/>
              <a:t>El problema con los constructores es que los métodos se crean cada vez por cada instancia. No hacen referencia a la misma función (objeto).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n-US" sz="2000" dirty="0">
                <a:solidFill>
                  <a:srgbClr val="323330"/>
                </a:solidFill>
              </a:rPr>
              <a:t> game1 = new Game(</a:t>
            </a:r>
            <a:r>
              <a:rPr lang="en-US" sz="2000" dirty="0">
                <a:solidFill>
                  <a:srgbClr val="C00000"/>
                </a:solidFill>
              </a:rPr>
              <a:t>'</a:t>
            </a:r>
            <a:r>
              <a:rPr lang="en-US" sz="2000" dirty="0" err="1">
                <a:solidFill>
                  <a:srgbClr val="C00000"/>
                </a:solidFill>
              </a:rPr>
              <a:t>Galaxian</a:t>
            </a:r>
            <a:r>
              <a:rPr lang="en-US" sz="2000" dirty="0">
                <a:solidFill>
                  <a:srgbClr val="C00000"/>
                </a:solidFill>
              </a:rPr>
              <a:t>'</a:t>
            </a:r>
            <a:r>
              <a:rPr lang="en-US" sz="2000" dirty="0">
                <a:solidFill>
                  <a:srgbClr val="323330"/>
                </a:solidFill>
              </a:rPr>
              <a:t>, 1988);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n-US" sz="2000" dirty="0">
                <a:solidFill>
                  <a:srgbClr val="323330"/>
                </a:solidFill>
              </a:rPr>
              <a:t> game2 = new Game(</a:t>
            </a:r>
            <a:r>
              <a:rPr lang="en-US" sz="2000" dirty="0">
                <a:solidFill>
                  <a:srgbClr val="C00000"/>
                </a:solidFill>
              </a:rPr>
              <a:t>'</a:t>
            </a:r>
            <a:r>
              <a:rPr lang="en-US" sz="2000" dirty="0" err="1">
                <a:solidFill>
                  <a:srgbClr val="C00000"/>
                </a:solidFill>
              </a:rPr>
              <a:t>Froggy</a:t>
            </a:r>
            <a:r>
              <a:rPr lang="en-US" sz="2000" dirty="0">
                <a:solidFill>
                  <a:srgbClr val="C00000"/>
                </a:solidFill>
              </a:rPr>
              <a:t>'</a:t>
            </a:r>
            <a:r>
              <a:rPr lang="en-US" sz="2000" dirty="0">
                <a:solidFill>
                  <a:srgbClr val="323330"/>
                </a:solidFill>
              </a:rPr>
              <a:t>, 1989);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en-US" sz="2000" dirty="0">
                <a:solidFill>
                  <a:srgbClr val="323330"/>
                </a:solidFill>
              </a:rPr>
              <a:t>console.log(game1.getTitle === game2.getTitle); 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//</a:t>
            </a:r>
            <a:r>
              <a:rPr lang="en-US" sz="2000" dirty="0" smtClean="0">
                <a:solidFill>
                  <a:schemeClr val="accent6">
                    <a:lumMod val="75000"/>
                  </a:schemeClr>
                </a:solidFill>
              </a:rPr>
              <a:t>false</a:t>
            </a:r>
            <a:endParaRPr lang="es-ES" sz="2000" dirty="0" smtClean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813964" y="270933"/>
            <a:ext cx="3407192" cy="572031"/>
          </a:xfrm>
        </p:spPr>
        <p:txBody>
          <a:bodyPr/>
          <a:lstStyle/>
          <a:p>
            <a:r>
              <a:rPr lang="es-ES" dirty="0" smtClean="0"/>
              <a:t>Constructores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97563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Creación de objetos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s-ES" dirty="0" err="1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dirty="0" err="1"/>
              <a:t>Game</a:t>
            </a:r>
            <a:r>
              <a:rPr lang="es-ES" dirty="0"/>
              <a:t>() { </a:t>
            </a:r>
            <a:r>
              <a:rPr lang="es-ES" dirty="0" smtClean="0"/>
              <a:t>}</a:t>
            </a:r>
            <a:br>
              <a:rPr lang="es-ES" dirty="0" smtClean="0"/>
            </a:br>
            <a:endParaRPr lang="es-ES" dirty="0"/>
          </a:p>
          <a:p>
            <a:pPr marL="0" indent="0">
              <a:spcBef>
                <a:spcPts val="0"/>
              </a:spcBef>
              <a:buNone/>
            </a:pPr>
            <a:r>
              <a:rPr lang="es-ES" dirty="0" err="1" smtClean="0"/>
              <a:t>Game.prototype.title</a:t>
            </a:r>
            <a:r>
              <a:rPr lang="es-ES" dirty="0" smtClean="0"/>
              <a:t> </a:t>
            </a:r>
            <a:r>
              <a:rPr lang="es-ES" dirty="0"/>
              <a:t>= </a:t>
            </a:r>
            <a:r>
              <a:rPr lang="es-ES" dirty="0">
                <a:solidFill>
                  <a:srgbClr val="C00000"/>
                </a:solidFill>
              </a:rPr>
              <a:t>'</a:t>
            </a:r>
            <a:r>
              <a:rPr lang="es-ES" dirty="0" err="1">
                <a:solidFill>
                  <a:srgbClr val="C00000"/>
                </a:solidFill>
              </a:rPr>
              <a:t>Galaxian</a:t>
            </a:r>
            <a:r>
              <a:rPr lang="es-ES" dirty="0">
                <a:solidFill>
                  <a:srgbClr val="C00000"/>
                </a:solidFill>
              </a:rPr>
              <a:t>'</a:t>
            </a:r>
            <a:r>
              <a:rPr lang="es-ES" dirty="0"/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s-ES" dirty="0" err="1"/>
              <a:t>Game.prototype.year</a:t>
            </a:r>
            <a:r>
              <a:rPr lang="es-ES" dirty="0"/>
              <a:t> = </a:t>
            </a:r>
            <a:r>
              <a:rPr lang="es-ES" dirty="0">
                <a:solidFill>
                  <a:srgbClr val="00B050"/>
                </a:solidFill>
              </a:rPr>
              <a:t>1988</a:t>
            </a:r>
            <a:r>
              <a:rPr lang="es-ES" dirty="0"/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s-ES" dirty="0" err="1"/>
              <a:t>Game.prototype.getTitle</a:t>
            </a:r>
            <a:r>
              <a:rPr lang="es-ES" dirty="0"/>
              <a:t> = </a:t>
            </a:r>
            <a:r>
              <a:rPr lang="es-ES" dirty="0" err="1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dirty="0"/>
              <a:t>()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s-ES" dirty="0" smtClean="0"/>
              <a:t>    </a:t>
            </a:r>
            <a:r>
              <a:rPr lang="es-ES" dirty="0" err="1" smtClean="0">
                <a:solidFill>
                  <a:schemeClr val="accent1">
                    <a:lumMod val="75000"/>
                  </a:schemeClr>
                </a:solidFill>
              </a:rPr>
              <a:t>return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dirty="0" err="1">
                <a:solidFill>
                  <a:schemeClr val="accent1">
                    <a:lumMod val="75000"/>
                  </a:schemeClr>
                </a:solidFill>
              </a:rPr>
              <a:t>this</a:t>
            </a:r>
            <a:r>
              <a:rPr lang="es-ES" dirty="0" err="1"/>
              <a:t>.title</a:t>
            </a:r>
            <a:r>
              <a:rPr lang="es-ES" dirty="0"/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s-ES" dirty="0"/>
              <a:t>};</a:t>
            </a:r>
          </a:p>
          <a:p>
            <a:pPr marL="0" indent="0">
              <a:spcBef>
                <a:spcPts val="0"/>
              </a:spcBef>
              <a:buNone/>
            </a:pPr>
            <a:endParaRPr lang="es-ES" dirty="0"/>
          </a:p>
          <a:p>
            <a:pPr marL="0" indent="0">
              <a:spcBef>
                <a:spcPts val="0"/>
              </a:spcBef>
              <a:buNone/>
            </a:pPr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dirty="0"/>
              <a:t> game1 = </a:t>
            </a:r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new</a:t>
            </a:r>
            <a:r>
              <a:rPr lang="es-ES" dirty="0"/>
              <a:t> </a:t>
            </a:r>
            <a:r>
              <a:rPr lang="es-ES" dirty="0" err="1"/>
              <a:t>Game</a:t>
            </a:r>
            <a:r>
              <a:rPr lang="es-ES" dirty="0"/>
              <a:t>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dirty="0"/>
              <a:t> game2 = </a:t>
            </a:r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new</a:t>
            </a:r>
            <a:r>
              <a:rPr lang="es-ES" dirty="0"/>
              <a:t> </a:t>
            </a:r>
            <a:r>
              <a:rPr lang="es-ES" dirty="0" err="1"/>
              <a:t>Game</a:t>
            </a:r>
            <a:r>
              <a:rPr lang="es-ES" dirty="0"/>
              <a:t>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s-ES" dirty="0"/>
              <a:t>console.log(game1.getTitle === game2.getTitle); </a:t>
            </a:r>
            <a:r>
              <a:rPr lang="es-ES" dirty="0">
                <a:solidFill>
                  <a:schemeClr val="accent6">
                    <a:lumMod val="75000"/>
                  </a:schemeClr>
                </a:solidFill>
              </a:rPr>
              <a:t>//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true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813964" y="270933"/>
            <a:ext cx="3407192" cy="572031"/>
          </a:xfrm>
        </p:spPr>
        <p:txBody>
          <a:bodyPr/>
          <a:lstStyle/>
          <a:p>
            <a:r>
              <a:rPr lang="es-ES" dirty="0" smtClean="0"/>
              <a:t>Prototype Pattern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094235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Creación de objetos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s-ES" dirty="0"/>
              <a:t>Toda función tiene una propiedad </a:t>
            </a:r>
            <a:r>
              <a:rPr lang="es-ES" i="1" dirty="0"/>
              <a:t>prototype</a:t>
            </a:r>
            <a:r>
              <a:rPr lang="es-ES" dirty="0"/>
              <a:t> que contiene un objeto con sus propiedades y métodos y que está disponible para todas las instancias de un tipo de referencia particular.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s-ES" dirty="0" smtClean="0"/>
              <a:t>Todos los miembros del </a:t>
            </a:r>
            <a:r>
              <a:rPr lang="es-ES" i="1" dirty="0" smtClean="0"/>
              <a:t>prototype</a:t>
            </a:r>
            <a:r>
              <a:rPr lang="es-ES" dirty="0" smtClean="0"/>
              <a:t> son compartidos por las instancias.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s-ES" dirty="0" smtClean="0"/>
              <a:t>Al crear una función, su </a:t>
            </a:r>
            <a:r>
              <a:rPr lang="es-ES" i="1" dirty="0" smtClean="0"/>
              <a:t>prototype,</a:t>
            </a:r>
            <a:r>
              <a:rPr lang="es-ES" dirty="0" smtClean="0"/>
              <a:t> automáticamente, obtiene una propiedad constructor que apunta a si misma (a la función).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ca-ES" dirty="0" err="1" smtClean="0"/>
              <a:t>Algunos</a:t>
            </a:r>
            <a:r>
              <a:rPr lang="ca-ES" dirty="0" smtClean="0"/>
              <a:t> </a:t>
            </a:r>
            <a:r>
              <a:rPr lang="ca-ES" dirty="0" err="1" smtClean="0"/>
              <a:t>navegadores</a:t>
            </a:r>
            <a:r>
              <a:rPr lang="ca-ES" dirty="0" smtClean="0"/>
              <a:t> dan </a:t>
            </a:r>
            <a:r>
              <a:rPr lang="ca-ES" dirty="0" err="1" smtClean="0"/>
              <a:t>acceso</a:t>
            </a:r>
            <a:r>
              <a:rPr lang="ca-ES" dirty="0" smtClean="0"/>
              <a:t> al </a:t>
            </a:r>
            <a:r>
              <a:rPr lang="ca-ES" dirty="0" err="1" smtClean="0"/>
              <a:t>objeto</a:t>
            </a:r>
            <a:r>
              <a:rPr lang="ca-ES" dirty="0" smtClean="0"/>
              <a:t> </a:t>
            </a:r>
            <a:r>
              <a:rPr lang="ca-ES" i="1" dirty="0" err="1" smtClean="0"/>
              <a:t>prototype</a:t>
            </a:r>
            <a:r>
              <a:rPr lang="ca-ES" dirty="0" smtClean="0"/>
              <a:t> </a:t>
            </a:r>
            <a:r>
              <a:rPr lang="ca-ES" dirty="0" err="1" smtClean="0"/>
              <a:t>mediante</a:t>
            </a:r>
            <a:r>
              <a:rPr lang="ca-ES" dirty="0" smtClean="0"/>
              <a:t> la </a:t>
            </a:r>
            <a:r>
              <a:rPr lang="ca-ES" dirty="0" err="1" smtClean="0"/>
              <a:t>propiedad</a:t>
            </a:r>
            <a:r>
              <a:rPr lang="ca-ES" dirty="0" smtClean="0"/>
              <a:t> no </a:t>
            </a:r>
            <a:r>
              <a:rPr lang="ca-ES" dirty="0" err="1" smtClean="0"/>
              <a:t>estándar</a:t>
            </a:r>
            <a:r>
              <a:rPr lang="ca-ES" dirty="0" smtClean="0"/>
              <a:t> </a:t>
            </a:r>
            <a:r>
              <a:rPr lang="ca-ES" i="1" dirty="0" smtClean="0"/>
              <a:t>__</a:t>
            </a:r>
            <a:r>
              <a:rPr lang="ca-ES" i="1" dirty="0" err="1" smtClean="0"/>
              <a:t>proto</a:t>
            </a:r>
            <a:r>
              <a:rPr lang="ca-ES" i="1" dirty="0" smtClean="0"/>
              <a:t>__</a:t>
            </a:r>
            <a:r>
              <a:rPr lang="ca-ES" dirty="0" smtClean="0"/>
              <a:t>.</a:t>
            </a:r>
            <a:endParaRPr lang="es-ES" dirty="0" smtClean="0"/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s-ES" dirty="0" smtClean="0"/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813964" y="270933"/>
            <a:ext cx="3407192" cy="572031"/>
          </a:xfrm>
        </p:spPr>
        <p:txBody>
          <a:bodyPr/>
          <a:lstStyle/>
          <a:p>
            <a:r>
              <a:rPr lang="es-ES" dirty="0" smtClean="0"/>
              <a:t>Prototype Pattern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04252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Creación de objetos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endParaRPr lang="es-ES" dirty="0" smtClean="0"/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813964" y="270933"/>
            <a:ext cx="3407192" cy="572031"/>
          </a:xfrm>
        </p:spPr>
        <p:txBody>
          <a:bodyPr/>
          <a:lstStyle/>
          <a:p>
            <a:r>
              <a:rPr lang="es-ES" dirty="0" smtClean="0"/>
              <a:t>Prototype Pattern</a:t>
            </a:r>
            <a:endParaRPr lang="es-E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764" y="1895301"/>
            <a:ext cx="11347705" cy="3524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966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Creación de objetos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ca-ES" dirty="0" smtClean="0"/>
              <a:t>Cada </a:t>
            </a:r>
            <a:r>
              <a:rPr lang="ca-ES" dirty="0" err="1" smtClean="0"/>
              <a:t>vez</a:t>
            </a:r>
            <a:r>
              <a:rPr lang="ca-ES" dirty="0" smtClean="0"/>
              <a:t> que se </a:t>
            </a:r>
            <a:r>
              <a:rPr lang="ca-ES" dirty="0" err="1" smtClean="0"/>
              <a:t>accede</a:t>
            </a:r>
            <a:r>
              <a:rPr lang="ca-ES" dirty="0" smtClean="0"/>
              <a:t> a alguna </a:t>
            </a:r>
            <a:r>
              <a:rPr lang="ca-ES" dirty="0" err="1" smtClean="0"/>
              <a:t>propiedad</a:t>
            </a:r>
            <a:r>
              <a:rPr lang="ca-ES" dirty="0" smtClean="0"/>
              <a:t> de un </a:t>
            </a:r>
            <a:r>
              <a:rPr lang="ca-ES" dirty="0" err="1" smtClean="0"/>
              <a:t>objeto</a:t>
            </a:r>
            <a:r>
              <a:rPr lang="ca-ES" dirty="0" smtClean="0"/>
              <a:t>, </a:t>
            </a:r>
            <a:r>
              <a:rPr lang="ca-ES" dirty="0" err="1" smtClean="0"/>
              <a:t>empieza</a:t>
            </a:r>
            <a:r>
              <a:rPr lang="ca-ES" dirty="0" smtClean="0"/>
              <a:t> una </a:t>
            </a:r>
            <a:r>
              <a:rPr lang="ca-ES" dirty="0" err="1" smtClean="0"/>
              <a:t>búsqueda</a:t>
            </a:r>
            <a:r>
              <a:rPr lang="ca-ES" dirty="0" smtClean="0"/>
              <a:t>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ca-ES" dirty="0" err="1" smtClean="0"/>
              <a:t>Primero</a:t>
            </a:r>
            <a:r>
              <a:rPr lang="ca-ES" dirty="0" smtClean="0"/>
              <a:t> se busca en las </a:t>
            </a:r>
            <a:r>
              <a:rPr lang="ca-ES" dirty="0" err="1" smtClean="0"/>
              <a:t>propiedades</a:t>
            </a:r>
            <a:r>
              <a:rPr lang="ca-ES" dirty="0" smtClean="0"/>
              <a:t> de la instancia, </a:t>
            </a:r>
            <a:r>
              <a:rPr lang="ca-ES" dirty="0" err="1" smtClean="0"/>
              <a:t>luego</a:t>
            </a:r>
            <a:r>
              <a:rPr lang="ca-ES" dirty="0" smtClean="0"/>
              <a:t> en </a:t>
            </a:r>
            <a:r>
              <a:rPr lang="ca-ES" dirty="0" err="1" smtClean="0"/>
              <a:t>su</a:t>
            </a:r>
            <a:r>
              <a:rPr lang="ca-ES" dirty="0" smtClean="0"/>
              <a:t> </a:t>
            </a:r>
            <a:r>
              <a:rPr lang="ca-ES" i="1" dirty="0" err="1" smtClean="0"/>
              <a:t>prototype</a:t>
            </a:r>
            <a:r>
              <a:rPr lang="ca-ES" dirty="0" smtClean="0"/>
              <a:t> y </a:t>
            </a:r>
            <a:r>
              <a:rPr lang="ca-ES" dirty="0" err="1" smtClean="0"/>
              <a:t>así</a:t>
            </a:r>
            <a:r>
              <a:rPr lang="ca-ES" dirty="0" smtClean="0"/>
              <a:t> </a:t>
            </a:r>
            <a:r>
              <a:rPr lang="ca-ES" dirty="0" err="1" smtClean="0"/>
              <a:t>hasta</a:t>
            </a:r>
            <a:r>
              <a:rPr lang="ca-ES" dirty="0" smtClean="0"/>
              <a:t> llegar al </a:t>
            </a:r>
            <a:r>
              <a:rPr lang="ca-ES" dirty="0" err="1" smtClean="0"/>
              <a:t>objeto</a:t>
            </a:r>
            <a:r>
              <a:rPr lang="ca-ES" dirty="0" smtClean="0"/>
              <a:t> </a:t>
            </a:r>
            <a:r>
              <a:rPr lang="ca-ES" i="1" dirty="0" err="1" smtClean="0"/>
              <a:t>Object</a:t>
            </a:r>
            <a:r>
              <a:rPr lang="ca-ES" dirty="0" smtClean="0"/>
              <a:t>. 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ca-ES" dirty="0" smtClean="0"/>
              <a:t>Esta cadena se </a:t>
            </a:r>
            <a:r>
              <a:rPr lang="ca-ES" dirty="0" err="1" smtClean="0"/>
              <a:t>conoce</a:t>
            </a:r>
            <a:r>
              <a:rPr lang="ca-ES" dirty="0" smtClean="0"/>
              <a:t> como </a:t>
            </a:r>
            <a:r>
              <a:rPr lang="ca-ES" i="1" dirty="0" err="1" smtClean="0"/>
              <a:t>Prototype</a:t>
            </a:r>
            <a:r>
              <a:rPr lang="ca-ES" i="1" dirty="0" smtClean="0"/>
              <a:t> </a:t>
            </a:r>
            <a:r>
              <a:rPr lang="ca-ES" i="1" dirty="0" err="1" smtClean="0"/>
              <a:t>Chain</a:t>
            </a:r>
            <a:r>
              <a:rPr lang="ca-ES" dirty="0" smtClean="0"/>
              <a:t>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ca-ES" dirty="0" err="1" smtClean="0"/>
              <a:t>Podemos</a:t>
            </a:r>
            <a:r>
              <a:rPr lang="ca-ES" dirty="0" smtClean="0"/>
              <a:t> </a:t>
            </a:r>
            <a:r>
              <a:rPr lang="ca-ES" dirty="0" err="1" smtClean="0"/>
              <a:t>leer</a:t>
            </a:r>
            <a:r>
              <a:rPr lang="ca-ES" dirty="0" smtClean="0"/>
              <a:t> valores del </a:t>
            </a:r>
            <a:r>
              <a:rPr lang="ca-ES" i="1" dirty="0" err="1" smtClean="0"/>
              <a:t>prototype</a:t>
            </a:r>
            <a:r>
              <a:rPr lang="ca-ES" dirty="0" smtClean="0"/>
              <a:t> </a:t>
            </a:r>
            <a:r>
              <a:rPr lang="ca-ES" dirty="0" err="1" smtClean="0"/>
              <a:t>desde</a:t>
            </a:r>
            <a:r>
              <a:rPr lang="ca-ES" dirty="0" smtClean="0"/>
              <a:t> las </a:t>
            </a:r>
            <a:r>
              <a:rPr lang="ca-ES" dirty="0" err="1" smtClean="0"/>
              <a:t>instancias</a:t>
            </a:r>
            <a:r>
              <a:rPr lang="ca-ES" dirty="0" smtClean="0"/>
              <a:t> </a:t>
            </a:r>
            <a:r>
              <a:rPr lang="ca-ES" dirty="0" err="1" smtClean="0"/>
              <a:t>pero</a:t>
            </a:r>
            <a:r>
              <a:rPr lang="ca-ES" dirty="0" smtClean="0"/>
              <a:t> no </a:t>
            </a:r>
            <a:r>
              <a:rPr lang="ca-ES" dirty="0" err="1" smtClean="0"/>
              <a:t>modificarlos</a:t>
            </a:r>
            <a:r>
              <a:rPr lang="ca-ES" dirty="0" smtClean="0"/>
              <a:t>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ca-ES" dirty="0" smtClean="0"/>
              <a:t>Si </a:t>
            </a:r>
            <a:r>
              <a:rPr lang="ca-ES" dirty="0" err="1" smtClean="0"/>
              <a:t>añadimos</a:t>
            </a:r>
            <a:r>
              <a:rPr lang="ca-ES" dirty="0" smtClean="0"/>
              <a:t> una </a:t>
            </a:r>
            <a:r>
              <a:rPr lang="ca-ES" dirty="0" err="1" smtClean="0"/>
              <a:t>propiedad</a:t>
            </a:r>
            <a:r>
              <a:rPr lang="ca-ES" dirty="0" smtClean="0"/>
              <a:t> con el </a:t>
            </a:r>
            <a:r>
              <a:rPr lang="ca-ES" dirty="0" err="1" smtClean="0"/>
              <a:t>mismo</a:t>
            </a:r>
            <a:r>
              <a:rPr lang="ca-ES" dirty="0" smtClean="0"/>
              <a:t> nombre que una del </a:t>
            </a:r>
            <a:r>
              <a:rPr lang="ca-ES" i="1" dirty="0" err="1" smtClean="0"/>
              <a:t>prototype</a:t>
            </a:r>
            <a:r>
              <a:rPr lang="ca-ES" dirty="0" smtClean="0"/>
              <a:t>, </a:t>
            </a:r>
            <a:r>
              <a:rPr lang="ca-ES" dirty="0" err="1" smtClean="0"/>
              <a:t>creamos</a:t>
            </a:r>
            <a:r>
              <a:rPr lang="ca-ES" dirty="0" smtClean="0"/>
              <a:t> una </a:t>
            </a:r>
            <a:r>
              <a:rPr lang="ca-ES" dirty="0" err="1" smtClean="0"/>
              <a:t>nueva</a:t>
            </a:r>
            <a:r>
              <a:rPr lang="ca-ES" dirty="0" smtClean="0"/>
              <a:t> </a:t>
            </a:r>
            <a:r>
              <a:rPr lang="ca-ES" dirty="0" err="1" smtClean="0"/>
              <a:t>propiedad</a:t>
            </a:r>
            <a:r>
              <a:rPr lang="ca-ES" dirty="0" smtClean="0"/>
              <a:t> de instancia, </a:t>
            </a:r>
            <a:r>
              <a:rPr lang="ca-ES" dirty="0" err="1" smtClean="0"/>
              <a:t>enmascarando</a:t>
            </a:r>
            <a:r>
              <a:rPr lang="ca-ES" dirty="0" smtClean="0"/>
              <a:t> la del </a:t>
            </a:r>
            <a:r>
              <a:rPr lang="ca-ES" i="1" dirty="0" err="1" smtClean="0"/>
              <a:t>prototype</a:t>
            </a:r>
            <a:r>
              <a:rPr lang="ca-ES" dirty="0" smtClean="0"/>
              <a:t>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ca-ES" dirty="0" smtClean="0"/>
              <a:t>El </a:t>
            </a:r>
            <a:r>
              <a:rPr lang="ca-ES" dirty="0" err="1" smtClean="0"/>
              <a:t>método</a:t>
            </a:r>
            <a:r>
              <a:rPr lang="ca-ES" dirty="0" smtClean="0"/>
              <a:t> </a:t>
            </a:r>
            <a:r>
              <a:rPr lang="ca-ES" i="1" dirty="0" err="1" smtClean="0"/>
              <a:t>hasOwnProperty</a:t>
            </a:r>
            <a:r>
              <a:rPr lang="ca-ES" i="1" dirty="0" smtClean="0"/>
              <a:t>() </a:t>
            </a:r>
            <a:r>
              <a:rPr lang="ca-ES" dirty="0" smtClean="0"/>
              <a:t>determina si la </a:t>
            </a:r>
            <a:r>
              <a:rPr lang="ca-ES" dirty="0" err="1" smtClean="0"/>
              <a:t>propiedad</a:t>
            </a:r>
            <a:r>
              <a:rPr lang="ca-ES" dirty="0" smtClean="0"/>
              <a:t> es de la instancia o de </a:t>
            </a:r>
            <a:r>
              <a:rPr lang="ca-ES" dirty="0" err="1" smtClean="0"/>
              <a:t>su</a:t>
            </a:r>
            <a:r>
              <a:rPr lang="ca-ES" dirty="0" smtClean="0"/>
              <a:t> </a:t>
            </a:r>
            <a:r>
              <a:rPr lang="ca-ES" i="1" dirty="0" err="1" smtClean="0"/>
              <a:t>prototype</a:t>
            </a:r>
            <a:r>
              <a:rPr lang="ca-ES" dirty="0" smtClean="0"/>
              <a:t>.</a:t>
            </a:r>
            <a:endParaRPr lang="es-ES" dirty="0" smtClean="0"/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813964" y="270933"/>
            <a:ext cx="3407192" cy="572031"/>
          </a:xfrm>
        </p:spPr>
        <p:txBody>
          <a:bodyPr/>
          <a:lstStyle/>
          <a:p>
            <a:r>
              <a:rPr lang="es-ES" dirty="0" smtClean="0"/>
              <a:t>Prototype Pattern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10865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Creación de objetos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ca-ES" dirty="0" smtClean="0"/>
              <a:t>El </a:t>
            </a:r>
            <a:r>
              <a:rPr lang="ca-ES" dirty="0" err="1" smtClean="0"/>
              <a:t>método</a:t>
            </a:r>
            <a:r>
              <a:rPr lang="ca-ES" dirty="0" smtClean="0"/>
              <a:t> </a:t>
            </a:r>
            <a:r>
              <a:rPr lang="ca-ES" i="1" dirty="0" err="1" smtClean="0"/>
              <a:t>Object.keys</a:t>
            </a:r>
            <a:r>
              <a:rPr lang="ca-ES" i="1" dirty="0" smtClean="0"/>
              <a:t>(</a:t>
            </a:r>
            <a:r>
              <a:rPr lang="ca-ES" i="1" dirty="0" err="1" smtClean="0"/>
              <a:t>obj</a:t>
            </a:r>
            <a:r>
              <a:rPr lang="ca-ES" i="1" dirty="0" smtClean="0"/>
              <a:t>)</a:t>
            </a:r>
            <a:r>
              <a:rPr lang="ca-ES" dirty="0" smtClean="0"/>
              <a:t> </a:t>
            </a:r>
            <a:r>
              <a:rPr lang="ca-ES" dirty="0" err="1" smtClean="0"/>
              <a:t>obtiene</a:t>
            </a:r>
            <a:r>
              <a:rPr lang="ca-ES" dirty="0" smtClean="0"/>
              <a:t> </a:t>
            </a:r>
            <a:r>
              <a:rPr lang="ca-ES" dirty="0" err="1" smtClean="0"/>
              <a:t>todos</a:t>
            </a:r>
            <a:r>
              <a:rPr lang="ca-ES" dirty="0" smtClean="0"/>
              <a:t> los nombres de </a:t>
            </a:r>
            <a:r>
              <a:rPr lang="ca-ES" dirty="0" err="1" smtClean="0"/>
              <a:t>propiedades</a:t>
            </a:r>
            <a:r>
              <a:rPr lang="ca-ES" dirty="0" smtClean="0"/>
              <a:t> enumerables y de instancia de un </a:t>
            </a:r>
            <a:r>
              <a:rPr lang="ca-ES" dirty="0" err="1" smtClean="0"/>
              <a:t>objeto</a:t>
            </a:r>
            <a:r>
              <a:rPr lang="ca-ES" dirty="0"/>
              <a:t> </a:t>
            </a:r>
            <a:r>
              <a:rPr lang="ca-ES" dirty="0" smtClean="0"/>
              <a:t>concreto.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ca-ES" dirty="0" err="1" smtClean="0"/>
              <a:t>Sintáxis</a:t>
            </a:r>
            <a:r>
              <a:rPr lang="ca-ES" dirty="0" smtClean="0"/>
              <a:t> alternativa para el </a:t>
            </a:r>
            <a:r>
              <a:rPr lang="ca-ES" dirty="0" err="1" smtClean="0"/>
              <a:t>Prototype</a:t>
            </a:r>
            <a:r>
              <a:rPr lang="ca-ES" dirty="0" smtClean="0"/>
              <a:t> </a:t>
            </a:r>
            <a:r>
              <a:rPr lang="ca-ES" dirty="0" err="1" smtClean="0"/>
              <a:t>Pattern</a:t>
            </a:r>
            <a:r>
              <a:rPr lang="ca-ES" dirty="0" smtClean="0"/>
              <a:t>: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ca-ES" dirty="0" smtClean="0">
                <a:solidFill>
                  <a:schemeClr val="accent1">
                    <a:lumMod val="75000"/>
                  </a:schemeClr>
                </a:solidFill>
              </a:rPr>
              <a:t/>
            </a:r>
            <a:br>
              <a:rPr lang="ca-ES" dirty="0" smtClean="0">
                <a:solidFill>
                  <a:schemeClr val="accent1">
                    <a:lumMod val="75000"/>
                  </a:schemeClr>
                </a:solidFill>
              </a:rPr>
            </a:br>
            <a:r>
              <a:rPr lang="ca-ES" dirty="0" err="1" smtClean="0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ca-ES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ca-ES" dirty="0"/>
              <a:t>Game() { }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ca-ES" dirty="0" err="1"/>
              <a:t>Game.prototype</a:t>
            </a:r>
            <a:r>
              <a:rPr lang="ca-ES" dirty="0"/>
              <a:t> = {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ca-ES" dirty="0"/>
              <a:t>	</a:t>
            </a:r>
            <a:r>
              <a:rPr lang="ca-ES" dirty="0">
                <a:solidFill>
                  <a:schemeClr val="accent1">
                    <a:lumMod val="75000"/>
                  </a:schemeClr>
                </a:solidFill>
              </a:rPr>
              <a:t>constructor</a:t>
            </a:r>
            <a:r>
              <a:rPr lang="ca-ES" dirty="0"/>
              <a:t>: Game, </a:t>
            </a:r>
            <a:r>
              <a:rPr lang="ca-ES" dirty="0">
                <a:solidFill>
                  <a:schemeClr val="accent6">
                    <a:lumMod val="75000"/>
                  </a:schemeClr>
                </a:solidFill>
              </a:rPr>
              <a:t>//</a:t>
            </a:r>
            <a:r>
              <a:rPr lang="ca-ES" dirty="0" err="1">
                <a:solidFill>
                  <a:schemeClr val="accent6">
                    <a:lumMod val="75000"/>
                  </a:schemeClr>
                </a:solidFill>
              </a:rPr>
              <a:t>makes</a:t>
            </a:r>
            <a:r>
              <a:rPr lang="ca-E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ca-ES" dirty="0" err="1">
                <a:solidFill>
                  <a:schemeClr val="accent6">
                    <a:lumMod val="75000"/>
                  </a:schemeClr>
                </a:solidFill>
              </a:rPr>
              <a:t>this</a:t>
            </a:r>
            <a:r>
              <a:rPr lang="ca-ES" dirty="0">
                <a:solidFill>
                  <a:schemeClr val="accent6">
                    <a:lumMod val="75000"/>
                  </a:schemeClr>
                </a:solidFill>
              </a:rPr>
              <a:t> enumerable</a:t>
            </a:r>
            <a:r>
              <a:rPr lang="ca-ES" dirty="0" smtClean="0">
                <a:solidFill>
                  <a:schemeClr val="accent6">
                    <a:lumMod val="75000"/>
                  </a:schemeClr>
                </a:solidFill>
              </a:rPr>
              <a:t>!! </a:t>
            </a:r>
            <a:r>
              <a:rPr lang="ca-ES" dirty="0" err="1" smtClean="0">
                <a:solidFill>
                  <a:schemeClr val="accent6">
                    <a:lumMod val="75000"/>
                  </a:schemeClr>
                </a:solidFill>
              </a:rPr>
              <a:t>use</a:t>
            </a:r>
            <a:r>
              <a:rPr lang="ca-ES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ca-ES" dirty="0" err="1" smtClean="0">
                <a:solidFill>
                  <a:schemeClr val="accent6">
                    <a:lumMod val="75000"/>
                  </a:schemeClr>
                </a:solidFill>
              </a:rPr>
              <a:t>Object.defineProperty</a:t>
            </a:r>
            <a:r>
              <a:rPr lang="ca-ES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ca-ES" dirty="0" err="1" smtClean="0">
                <a:solidFill>
                  <a:schemeClr val="accent6">
                    <a:lumMod val="75000"/>
                  </a:schemeClr>
                </a:solidFill>
              </a:rPr>
              <a:t>if</a:t>
            </a:r>
            <a:r>
              <a:rPr lang="ca-ES" dirty="0" smtClean="0">
                <a:solidFill>
                  <a:schemeClr val="accent6">
                    <a:lumMod val="75000"/>
                  </a:schemeClr>
                </a:solidFill>
              </a:rPr>
              <a:t> ES5</a:t>
            </a:r>
            <a:endParaRPr lang="ca-ES" dirty="0">
              <a:solidFill>
                <a:schemeClr val="accent6">
                  <a:lumMod val="75000"/>
                </a:schemeClr>
              </a:solidFill>
            </a:endParaRPr>
          </a:p>
          <a:p>
            <a:pPr marL="457200" lvl="1" indent="0">
              <a:spcBef>
                <a:spcPts val="0"/>
              </a:spcBef>
              <a:buNone/>
            </a:pPr>
            <a:r>
              <a:rPr lang="ca-ES" dirty="0"/>
              <a:t>	</a:t>
            </a:r>
            <a:r>
              <a:rPr lang="ca-ES" dirty="0" err="1"/>
              <a:t>title</a:t>
            </a:r>
            <a:r>
              <a:rPr lang="ca-ES" dirty="0"/>
              <a:t>: </a:t>
            </a:r>
            <a:r>
              <a:rPr lang="ca-ES" dirty="0">
                <a:solidFill>
                  <a:srgbClr val="C00000"/>
                </a:solidFill>
              </a:rPr>
              <a:t>'</a:t>
            </a:r>
            <a:r>
              <a:rPr lang="ca-ES" dirty="0" err="1">
                <a:solidFill>
                  <a:srgbClr val="C00000"/>
                </a:solidFill>
              </a:rPr>
              <a:t>Galaxian</a:t>
            </a:r>
            <a:r>
              <a:rPr lang="ca-ES" dirty="0">
                <a:solidFill>
                  <a:srgbClr val="C00000"/>
                </a:solidFill>
              </a:rPr>
              <a:t>'</a:t>
            </a:r>
            <a:r>
              <a:rPr lang="ca-ES" dirty="0"/>
              <a:t>,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ca-ES" dirty="0"/>
              <a:t>	</a:t>
            </a:r>
            <a:r>
              <a:rPr lang="ca-ES" dirty="0" err="1"/>
              <a:t>year</a:t>
            </a:r>
            <a:r>
              <a:rPr lang="ca-ES" dirty="0"/>
              <a:t>: </a:t>
            </a:r>
            <a:r>
              <a:rPr lang="ca-ES" dirty="0">
                <a:solidFill>
                  <a:srgbClr val="00B050"/>
                </a:solidFill>
              </a:rPr>
              <a:t>1988</a:t>
            </a:r>
            <a:r>
              <a:rPr lang="ca-ES" dirty="0"/>
              <a:t>,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ca-ES" dirty="0"/>
              <a:t>	</a:t>
            </a:r>
            <a:r>
              <a:rPr lang="ca-ES" dirty="0" err="1"/>
              <a:t>getTitle</a:t>
            </a:r>
            <a:r>
              <a:rPr lang="ca-ES" dirty="0"/>
              <a:t>: </a:t>
            </a:r>
            <a:r>
              <a:rPr lang="ca-ES" dirty="0" err="1"/>
              <a:t>function</a:t>
            </a:r>
            <a:r>
              <a:rPr lang="ca-ES" dirty="0"/>
              <a:t> () {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ca-ES" dirty="0"/>
              <a:t>		</a:t>
            </a:r>
            <a:r>
              <a:rPr lang="ca-ES" dirty="0" err="1">
                <a:solidFill>
                  <a:schemeClr val="accent1">
                    <a:lumMod val="75000"/>
                  </a:schemeClr>
                </a:solidFill>
              </a:rPr>
              <a:t>return</a:t>
            </a:r>
            <a:r>
              <a:rPr lang="ca-E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ca-ES" dirty="0" err="1">
                <a:solidFill>
                  <a:schemeClr val="accent1">
                    <a:lumMod val="75000"/>
                  </a:schemeClr>
                </a:solidFill>
              </a:rPr>
              <a:t>this</a:t>
            </a:r>
            <a:r>
              <a:rPr lang="ca-ES" dirty="0" err="1"/>
              <a:t>.title</a:t>
            </a:r>
            <a:r>
              <a:rPr lang="ca-ES" dirty="0"/>
              <a:t>;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ca-ES" dirty="0"/>
              <a:t>	}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ca-ES" dirty="0"/>
              <a:t>};</a:t>
            </a:r>
            <a:endParaRPr lang="ca-ES" dirty="0" smtClean="0"/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813964" y="270933"/>
            <a:ext cx="3407192" cy="572031"/>
          </a:xfrm>
        </p:spPr>
        <p:txBody>
          <a:bodyPr/>
          <a:lstStyle/>
          <a:p>
            <a:r>
              <a:rPr lang="es-ES" dirty="0" smtClean="0"/>
              <a:t>Prototype Pattern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02864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Multiparadigma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230561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Creación de objetos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ca-ES" dirty="0" err="1" smtClean="0"/>
              <a:t>Uno</a:t>
            </a:r>
            <a:r>
              <a:rPr lang="ca-ES" dirty="0" smtClean="0"/>
              <a:t> de los </a:t>
            </a:r>
            <a:r>
              <a:rPr lang="ca-ES" dirty="0" err="1" smtClean="0"/>
              <a:t>problemas</a:t>
            </a:r>
            <a:r>
              <a:rPr lang="ca-ES" dirty="0" smtClean="0"/>
              <a:t> del </a:t>
            </a:r>
            <a:r>
              <a:rPr lang="ca-ES" dirty="0" err="1" smtClean="0"/>
              <a:t>Prototype</a:t>
            </a:r>
            <a:r>
              <a:rPr lang="ca-ES" dirty="0" smtClean="0"/>
              <a:t> </a:t>
            </a:r>
            <a:r>
              <a:rPr lang="ca-ES" dirty="0" err="1" smtClean="0"/>
              <a:t>Pattern</a:t>
            </a:r>
            <a:r>
              <a:rPr lang="ca-ES" dirty="0" smtClean="0"/>
              <a:t> es que no </a:t>
            </a:r>
            <a:r>
              <a:rPr lang="ca-ES" dirty="0" err="1" smtClean="0"/>
              <a:t>podemos</a:t>
            </a:r>
            <a:r>
              <a:rPr lang="ca-ES" dirty="0" smtClean="0"/>
              <a:t> </a:t>
            </a:r>
            <a:r>
              <a:rPr lang="ca-ES" dirty="0" err="1" smtClean="0"/>
              <a:t>pasar</a:t>
            </a:r>
            <a:r>
              <a:rPr lang="ca-ES" dirty="0" smtClean="0"/>
              <a:t> </a:t>
            </a:r>
            <a:r>
              <a:rPr lang="ca-ES" dirty="0" err="1" smtClean="0"/>
              <a:t>argumentos</a:t>
            </a:r>
            <a:r>
              <a:rPr lang="ca-ES" dirty="0" smtClean="0"/>
              <a:t> de </a:t>
            </a:r>
            <a:r>
              <a:rPr lang="ca-ES" dirty="0" err="1" smtClean="0"/>
              <a:t>inicialización</a:t>
            </a:r>
            <a:r>
              <a:rPr lang="ca-ES" dirty="0" smtClean="0"/>
              <a:t> al constructor.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ca-ES" dirty="0" smtClean="0"/>
              <a:t>La </a:t>
            </a:r>
            <a:r>
              <a:rPr lang="ca-ES" dirty="0" err="1" smtClean="0"/>
              <a:t>naturaleza</a:t>
            </a:r>
            <a:r>
              <a:rPr lang="ca-ES" dirty="0" smtClean="0"/>
              <a:t> compartida de </a:t>
            </a:r>
            <a:r>
              <a:rPr lang="ca-ES" dirty="0" err="1" smtClean="0"/>
              <a:t>sus</a:t>
            </a:r>
            <a:r>
              <a:rPr lang="ca-ES" dirty="0" smtClean="0"/>
              <a:t> </a:t>
            </a:r>
            <a:r>
              <a:rPr lang="ca-ES" dirty="0" err="1" smtClean="0"/>
              <a:t>propiedades</a:t>
            </a:r>
            <a:r>
              <a:rPr lang="ca-ES" dirty="0" smtClean="0"/>
              <a:t> es un gran problema </a:t>
            </a:r>
            <a:r>
              <a:rPr lang="ca-ES" dirty="0" err="1" smtClean="0"/>
              <a:t>cuando</a:t>
            </a:r>
            <a:r>
              <a:rPr lang="ca-ES" dirty="0" smtClean="0"/>
              <a:t> nos </a:t>
            </a:r>
            <a:r>
              <a:rPr lang="ca-ES" dirty="0" err="1" smtClean="0"/>
              <a:t>encontramos</a:t>
            </a:r>
            <a:r>
              <a:rPr lang="ca-ES" dirty="0" smtClean="0"/>
              <a:t> con valores de referencia.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ca-ES" dirty="0" smtClean="0">
                <a:solidFill>
                  <a:schemeClr val="accent1">
                    <a:lumMod val="75000"/>
                  </a:schemeClr>
                </a:solidFill>
              </a:rPr>
              <a:t/>
            </a:r>
            <a:br>
              <a:rPr lang="ca-ES" dirty="0" smtClean="0">
                <a:solidFill>
                  <a:schemeClr val="accent1">
                    <a:lumMod val="75000"/>
                  </a:schemeClr>
                </a:solidFill>
              </a:rPr>
            </a:br>
            <a:r>
              <a:rPr lang="ca-ES" dirty="0" err="1" smtClean="0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ca-ES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ca-ES" dirty="0" err="1"/>
              <a:t>Obj</a:t>
            </a:r>
            <a:r>
              <a:rPr lang="ca-ES" dirty="0"/>
              <a:t>() {}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ca-ES" dirty="0" err="1"/>
              <a:t>Person.prototype.items</a:t>
            </a:r>
            <a:r>
              <a:rPr lang="ca-ES" dirty="0"/>
              <a:t> = [</a:t>
            </a:r>
            <a:r>
              <a:rPr lang="ca-ES" dirty="0">
                <a:solidFill>
                  <a:srgbClr val="00B050"/>
                </a:solidFill>
              </a:rPr>
              <a:t>1</a:t>
            </a:r>
            <a:r>
              <a:rPr lang="ca-ES" dirty="0"/>
              <a:t>,</a:t>
            </a:r>
            <a:r>
              <a:rPr lang="ca-ES" dirty="0">
                <a:solidFill>
                  <a:srgbClr val="00B050"/>
                </a:solidFill>
              </a:rPr>
              <a:t>2</a:t>
            </a:r>
            <a:r>
              <a:rPr lang="ca-ES" dirty="0"/>
              <a:t>,</a:t>
            </a:r>
            <a:r>
              <a:rPr lang="ca-ES" dirty="0">
                <a:solidFill>
                  <a:srgbClr val="00B050"/>
                </a:solidFill>
              </a:rPr>
              <a:t>3</a:t>
            </a:r>
            <a:r>
              <a:rPr lang="ca-ES" dirty="0"/>
              <a:t>];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ca-ES" dirty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ca-ES" dirty="0"/>
              <a:t> o1 = </a:t>
            </a:r>
            <a:r>
              <a:rPr lang="ca-ES" dirty="0" err="1"/>
              <a:t>new</a:t>
            </a:r>
            <a:r>
              <a:rPr lang="ca-ES" dirty="0"/>
              <a:t> </a:t>
            </a:r>
            <a:r>
              <a:rPr lang="ca-ES" dirty="0" err="1"/>
              <a:t>Obj</a:t>
            </a:r>
            <a:r>
              <a:rPr lang="ca-ES" dirty="0"/>
              <a:t>();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ca-ES" dirty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ca-ES" dirty="0"/>
              <a:t> o2 = </a:t>
            </a:r>
            <a:r>
              <a:rPr lang="ca-ES" dirty="0" err="1"/>
              <a:t>new</a:t>
            </a:r>
            <a:r>
              <a:rPr lang="ca-ES" dirty="0"/>
              <a:t> </a:t>
            </a:r>
            <a:r>
              <a:rPr lang="ca-ES" dirty="0" err="1"/>
              <a:t>Obj</a:t>
            </a:r>
            <a:r>
              <a:rPr lang="ca-ES" dirty="0"/>
              <a:t>();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ca-ES" dirty="0"/>
              <a:t>o1.items.push(</a:t>
            </a:r>
            <a:r>
              <a:rPr lang="ca-ES" dirty="0">
                <a:solidFill>
                  <a:srgbClr val="00B050"/>
                </a:solidFill>
              </a:rPr>
              <a:t>4</a:t>
            </a:r>
            <a:r>
              <a:rPr lang="ca-ES" dirty="0"/>
              <a:t>);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ca-ES" dirty="0"/>
              <a:t>console.log(o2.items); </a:t>
            </a:r>
            <a:r>
              <a:rPr lang="ca-ES" dirty="0">
                <a:solidFill>
                  <a:schemeClr val="accent6">
                    <a:lumMod val="75000"/>
                  </a:schemeClr>
                </a:solidFill>
              </a:rPr>
              <a:t>//1,2,3,4</a:t>
            </a:r>
            <a:endParaRPr lang="ca-ES" dirty="0" smtClean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813964" y="270933"/>
            <a:ext cx="3407192" cy="572031"/>
          </a:xfrm>
        </p:spPr>
        <p:txBody>
          <a:bodyPr/>
          <a:lstStyle/>
          <a:p>
            <a:r>
              <a:rPr lang="es-ES" dirty="0" smtClean="0"/>
              <a:t>Prototype Pattern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18848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Creación de objetos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n-US" dirty="0"/>
              <a:t> Game(title, year)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/>
              <a:t>    </a:t>
            </a: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</a:rPr>
              <a:t>this</a:t>
            </a:r>
            <a:r>
              <a:rPr lang="en-US" dirty="0" err="1" smtClean="0"/>
              <a:t>.title</a:t>
            </a:r>
            <a:r>
              <a:rPr lang="en-US" dirty="0" smtClean="0"/>
              <a:t> </a:t>
            </a:r>
            <a:r>
              <a:rPr lang="en-US" dirty="0"/>
              <a:t>= title;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/>
              <a:t>    </a:t>
            </a: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</a:rPr>
              <a:t>this</a:t>
            </a:r>
            <a:r>
              <a:rPr lang="en-US" dirty="0" err="1" smtClean="0"/>
              <a:t>.year</a:t>
            </a:r>
            <a:r>
              <a:rPr lang="en-US" dirty="0" smtClean="0"/>
              <a:t> </a:t>
            </a:r>
            <a:r>
              <a:rPr lang="en-US" dirty="0"/>
              <a:t>= year;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}</a:t>
            </a:r>
          </a:p>
          <a:p>
            <a:pPr marL="0" indent="0">
              <a:spcBef>
                <a:spcPts val="0"/>
              </a:spcBef>
              <a:buNone/>
            </a:pPr>
            <a:endParaRPr lang="en-US" dirty="0"/>
          </a:p>
          <a:p>
            <a:pPr marL="0" indent="0">
              <a:spcBef>
                <a:spcPts val="0"/>
              </a:spcBef>
              <a:buNone/>
            </a:pPr>
            <a:r>
              <a:rPr lang="en-US" dirty="0" err="1"/>
              <a:t>Game.prototype.getTitle</a:t>
            </a:r>
            <a:r>
              <a:rPr lang="en-US" dirty="0"/>
              <a:t> =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n-US" dirty="0"/>
              <a:t> ()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	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return</a:t>
            </a:r>
            <a:r>
              <a:rPr lang="en-US" dirty="0"/>
              <a:t>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this</a:t>
            </a:r>
            <a:r>
              <a:rPr lang="en-US" dirty="0" err="1"/>
              <a:t>.title</a:t>
            </a:r>
            <a:r>
              <a:rPr lang="en-US" dirty="0"/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/>
              <a:t>};</a:t>
            </a:r>
          </a:p>
          <a:p>
            <a:pPr marL="0" indent="0">
              <a:spcBef>
                <a:spcPts val="0"/>
              </a:spcBef>
              <a:buNone/>
            </a:pPr>
            <a:endParaRPr lang="en-US" dirty="0"/>
          </a:p>
          <a:p>
            <a:pPr>
              <a:spcBef>
                <a:spcPts val="600"/>
              </a:spcBef>
            </a:pPr>
            <a:r>
              <a:rPr lang="en-US" dirty="0" smtClean="0"/>
              <a:t>Este </a:t>
            </a:r>
            <a:r>
              <a:rPr lang="en-US" dirty="0" err="1" smtClean="0"/>
              <a:t>es</a:t>
            </a:r>
            <a:r>
              <a:rPr lang="en-US" dirty="0" smtClean="0"/>
              <a:t> el patron </a:t>
            </a:r>
            <a:r>
              <a:rPr lang="en-US" dirty="0" err="1" smtClean="0"/>
              <a:t>más</a:t>
            </a:r>
            <a:r>
              <a:rPr lang="en-US" dirty="0" smtClean="0"/>
              <a:t> </a:t>
            </a:r>
            <a:r>
              <a:rPr lang="en-US" dirty="0" err="1" smtClean="0"/>
              <a:t>usado</a:t>
            </a:r>
            <a:r>
              <a:rPr lang="en-US" dirty="0" smtClean="0"/>
              <a:t> para </a:t>
            </a:r>
            <a:r>
              <a:rPr lang="en-US" dirty="0" err="1" smtClean="0"/>
              <a:t>definir</a:t>
            </a:r>
            <a:r>
              <a:rPr lang="en-US" dirty="0" smtClean="0"/>
              <a:t> </a:t>
            </a:r>
            <a:r>
              <a:rPr lang="en-US" dirty="0" err="1" smtClean="0"/>
              <a:t>tipos</a:t>
            </a:r>
            <a:r>
              <a:rPr lang="en-US" dirty="0" smtClean="0"/>
              <a:t> de </a:t>
            </a:r>
            <a:r>
              <a:rPr lang="en-US" dirty="0" err="1" smtClean="0"/>
              <a:t>referencia</a:t>
            </a:r>
            <a:r>
              <a:rPr lang="en-US" dirty="0" smtClean="0"/>
              <a:t>.</a:t>
            </a:r>
          </a:p>
          <a:p>
            <a:pPr>
              <a:spcBef>
                <a:spcPts val="600"/>
              </a:spcBef>
            </a:pPr>
            <a:r>
              <a:rPr lang="en-US" dirty="0" smtClean="0"/>
              <a:t>Se </a:t>
            </a:r>
            <a:r>
              <a:rPr lang="en-US" dirty="0" err="1" smtClean="0"/>
              <a:t>comparten</a:t>
            </a:r>
            <a:r>
              <a:rPr lang="en-US" dirty="0" smtClean="0"/>
              <a:t> los </a:t>
            </a:r>
            <a:r>
              <a:rPr lang="en-US" dirty="0" err="1" smtClean="0"/>
              <a:t>métodos</a:t>
            </a:r>
            <a:r>
              <a:rPr lang="en-US" dirty="0" smtClean="0"/>
              <a:t>, </a:t>
            </a:r>
            <a:r>
              <a:rPr lang="en-US" dirty="0" err="1" smtClean="0"/>
              <a:t>conservando</a:t>
            </a:r>
            <a:r>
              <a:rPr lang="en-US" dirty="0" smtClean="0"/>
              <a:t> </a:t>
            </a:r>
            <a:r>
              <a:rPr lang="en-US" dirty="0" err="1" smtClean="0"/>
              <a:t>memoria</a:t>
            </a:r>
            <a:r>
              <a:rPr lang="en-US" dirty="0" smtClean="0"/>
              <a:t>.</a:t>
            </a:r>
          </a:p>
          <a:p>
            <a:pPr>
              <a:spcBef>
                <a:spcPts val="600"/>
              </a:spcBef>
            </a:pPr>
            <a:r>
              <a:rPr lang="en-US" dirty="0" err="1" smtClean="0"/>
              <a:t>Permite</a:t>
            </a:r>
            <a:r>
              <a:rPr lang="en-US" dirty="0" smtClean="0"/>
              <a:t> </a:t>
            </a:r>
            <a:r>
              <a:rPr lang="en-US" dirty="0" err="1" smtClean="0"/>
              <a:t>usar</a:t>
            </a:r>
            <a:r>
              <a:rPr lang="en-US" dirty="0" smtClean="0"/>
              <a:t> </a:t>
            </a:r>
            <a:r>
              <a:rPr lang="en-US" dirty="0" err="1" smtClean="0"/>
              <a:t>argumentos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el constructor.</a:t>
            </a:r>
          </a:p>
          <a:p>
            <a:pPr>
              <a:spcBef>
                <a:spcPts val="0"/>
              </a:spcBef>
            </a:pPr>
            <a:endParaRPr lang="ca-ES" dirty="0" smtClean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5609968" y="312124"/>
            <a:ext cx="5611188" cy="470472"/>
          </a:xfrm>
        </p:spPr>
        <p:txBody>
          <a:bodyPr/>
          <a:lstStyle/>
          <a:p>
            <a:r>
              <a:rPr lang="es-ES" sz="2400" dirty="0" err="1" smtClean="0"/>
              <a:t>Combination</a:t>
            </a:r>
            <a:r>
              <a:rPr lang="es-ES" sz="2400" dirty="0" smtClean="0"/>
              <a:t> Constructor/</a:t>
            </a:r>
            <a:r>
              <a:rPr lang="es-ES" sz="2400" dirty="0" err="1" smtClean="0"/>
              <a:t>Prototype</a:t>
            </a:r>
            <a:r>
              <a:rPr lang="es-ES" sz="2400" dirty="0" smtClean="0"/>
              <a:t> Pattern</a:t>
            </a:r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val="2840716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Creación de objetos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n-US" dirty="0"/>
              <a:t> Game(title, year)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/>
              <a:t>    </a:t>
            </a: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</a:rPr>
              <a:t>this</a:t>
            </a:r>
            <a:r>
              <a:rPr lang="en-US" dirty="0" err="1" smtClean="0"/>
              <a:t>.title</a:t>
            </a:r>
            <a:r>
              <a:rPr lang="en-US" dirty="0" smtClean="0"/>
              <a:t> </a:t>
            </a:r>
            <a:r>
              <a:rPr lang="en-US" dirty="0"/>
              <a:t>= title;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/>
              <a:t>    </a:t>
            </a: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</a:rPr>
              <a:t>this</a:t>
            </a:r>
            <a:r>
              <a:rPr lang="en-US" dirty="0" err="1" smtClean="0"/>
              <a:t>.year</a:t>
            </a:r>
            <a:r>
              <a:rPr lang="en-US" dirty="0" smtClean="0"/>
              <a:t> </a:t>
            </a:r>
            <a:r>
              <a:rPr lang="en-US" dirty="0"/>
              <a:t>= year;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/>
              <a:t>   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if</a:t>
            </a:r>
            <a:r>
              <a:rPr lang="en-US" dirty="0" smtClean="0"/>
              <a:t> </a:t>
            </a:r>
            <a:r>
              <a:rPr lang="en-US" dirty="0"/>
              <a:t>(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typeof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this</a:t>
            </a:r>
            <a:r>
              <a:rPr lang="en-US" dirty="0" err="1"/>
              <a:t>.getTitle</a:t>
            </a:r>
            <a:r>
              <a:rPr lang="en-US" dirty="0"/>
              <a:t> != 'function'){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 </a:t>
            </a:r>
            <a:r>
              <a:rPr lang="en-US" dirty="0" smtClean="0"/>
              <a:t>       </a:t>
            </a:r>
            <a:r>
              <a:rPr lang="en-US" dirty="0" err="1" smtClean="0"/>
              <a:t>Game.prototype.getTitle</a:t>
            </a:r>
            <a:r>
              <a:rPr lang="en-US" dirty="0" smtClean="0"/>
              <a:t> </a:t>
            </a:r>
            <a:r>
              <a:rPr lang="en-US" dirty="0"/>
              <a:t>=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n-US" dirty="0"/>
              <a:t>(){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/>
              <a:t>            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return</a:t>
            </a:r>
            <a:r>
              <a:rPr lang="en-US" dirty="0" smtClean="0"/>
              <a:t>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this</a:t>
            </a:r>
            <a:r>
              <a:rPr lang="en-US" dirty="0" err="1"/>
              <a:t>.title</a:t>
            </a:r>
            <a:r>
              <a:rPr lang="en-US" dirty="0"/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/>
              <a:t>        };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/>
              <a:t>    }</a:t>
            </a:r>
            <a:endParaRPr lang="en-US" dirty="0"/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/>
              <a:t>}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 smtClean="0"/>
              <a:t>Los </a:t>
            </a:r>
            <a:r>
              <a:rPr lang="en-US" dirty="0" err="1" smtClean="0"/>
              <a:t>métodos</a:t>
            </a:r>
            <a:r>
              <a:rPr lang="en-US" dirty="0" smtClean="0"/>
              <a:t> del </a:t>
            </a:r>
            <a:r>
              <a:rPr lang="en-US" i="1" dirty="0" smtClean="0"/>
              <a:t>prototype</a:t>
            </a:r>
            <a:r>
              <a:rPr lang="en-US" dirty="0" smtClean="0"/>
              <a:t> se </a:t>
            </a:r>
            <a:r>
              <a:rPr lang="en-US" dirty="0" err="1" smtClean="0"/>
              <a:t>definen</a:t>
            </a:r>
            <a:r>
              <a:rPr lang="en-US" dirty="0" smtClean="0"/>
              <a:t> </a:t>
            </a:r>
            <a:r>
              <a:rPr lang="en-US" dirty="0" err="1" smtClean="0"/>
              <a:t>sólo</a:t>
            </a:r>
            <a:r>
              <a:rPr lang="en-US" dirty="0" smtClean="0"/>
              <a:t> al </a:t>
            </a:r>
            <a:r>
              <a:rPr lang="en-US" dirty="0" err="1" smtClean="0"/>
              <a:t>crear</a:t>
            </a:r>
            <a:r>
              <a:rPr lang="en-US" dirty="0" smtClean="0"/>
              <a:t> la </a:t>
            </a:r>
            <a:r>
              <a:rPr lang="en-US" dirty="0" err="1" smtClean="0"/>
              <a:t>primera</a:t>
            </a:r>
            <a:r>
              <a:rPr lang="en-US" dirty="0"/>
              <a:t> </a:t>
            </a:r>
            <a:r>
              <a:rPr lang="en-US" dirty="0" err="1" smtClean="0"/>
              <a:t>instancia</a:t>
            </a:r>
            <a:r>
              <a:rPr lang="en-US" dirty="0" smtClean="0"/>
              <a:t>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 err="1" smtClean="0"/>
              <a:t>Aquí</a:t>
            </a:r>
            <a:r>
              <a:rPr lang="en-US" dirty="0" smtClean="0"/>
              <a:t> no </a:t>
            </a:r>
            <a:r>
              <a:rPr lang="en-US" dirty="0" err="1" smtClean="0"/>
              <a:t>podemos</a:t>
            </a:r>
            <a:r>
              <a:rPr lang="en-US" dirty="0" smtClean="0"/>
              <a:t> </a:t>
            </a:r>
            <a:r>
              <a:rPr lang="en-US" dirty="0" err="1" smtClean="0"/>
              <a:t>sobrescribir</a:t>
            </a:r>
            <a:r>
              <a:rPr lang="en-US" dirty="0" smtClean="0"/>
              <a:t> el </a:t>
            </a:r>
            <a:r>
              <a:rPr lang="en-US" i="1" dirty="0" smtClean="0"/>
              <a:t>prototype</a:t>
            </a:r>
            <a:r>
              <a:rPr lang="en-US" dirty="0" smtClean="0"/>
              <a:t> con un </a:t>
            </a:r>
            <a:r>
              <a:rPr lang="en-US" dirty="0" err="1" smtClean="0"/>
              <a:t>objeto</a:t>
            </a:r>
            <a:r>
              <a:rPr lang="en-US" dirty="0" smtClean="0"/>
              <a:t> literal.</a:t>
            </a:r>
            <a:endParaRPr lang="ca-ES" dirty="0" smtClean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6982691" y="270933"/>
            <a:ext cx="4238465" cy="572031"/>
          </a:xfrm>
        </p:spPr>
        <p:txBody>
          <a:bodyPr/>
          <a:lstStyle/>
          <a:p>
            <a:r>
              <a:rPr lang="es-ES" dirty="0" err="1" smtClean="0"/>
              <a:t>Dynamic</a:t>
            </a:r>
            <a:r>
              <a:rPr lang="es-ES" dirty="0" smtClean="0"/>
              <a:t> Prototype Pattern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80517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Creación de objetos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n-US" sz="2400" dirty="0"/>
              <a:t> </a:t>
            </a:r>
            <a:r>
              <a:rPr lang="en-US" sz="2400" dirty="0" err="1"/>
              <a:t>SpecialArray</a:t>
            </a:r>
            <a:r>
              <a:rPr lang="en-US" sz="2400" dirty="0"/>
              <a:t>()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 smtClean="0">
                <a:solidFill>
                  <a:schemeClr val="accent1">
                    <a:lumMod val="75000"/>
                  </a:schemeClr>
                </a:solidFill>
              </a:rPr>
              <a:t>   var</a:t>
            </a:r>
            <a:r>
              <a:rPr lang="en-US" sz="2400" dirty="0" smtClean="0"/>
              <a:t> values = new Array();  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//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create the 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array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 smtClean="0"/>
              <a:t>    </a:t>
            </a:r>
            <a:r>
              <a:rPr lang="en-US" sz="2400" dirty="0" err="1" smtClean="0"/>
              <a:t>values.push.apply</a:t>
            </a:r>
            <a:r>
              <a:rPr lang="en-US" sz="2400" dirty="0" smtClean="0"/>
              <a:t>(values</a:t>
            </a:r>
            <a:r>
              <a:rPr lang="en-US" sz="2400" dirty="0"/>
              <a:t>, arguments</a:t>
            </a:r>
            <a:r>
              <a:rPr lang="en-US" sz="2400" dirty="0" smtClean="0"/>
              <a:t>);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//add the 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values</a:t>
            </a:r>
            <a:endParaRPr lang="en-US" sz="2400" dirty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 smtClean="0"/>
              <a:t>    </a:t>
            </a:r>
            <a:r>
              <a:rPr lang="en-US" sz="2400" dirty="0" err="1" smtClean="0"/>
              <a:t>values.toPipedString</a:t>
            </a:r>
            <a:r>
              <a:rPr lang="en-US" sz="2400" dirty="0" smtClean="0"/>
              <a:t> = </a:t>
            </a:r>
            <a:r>
              <a:rPr lang="en-US" sz="2400" dirty="0" smtClean="0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n-US" sz="2400" dirty="0" smtClean="0"/>
              <a:t> () {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 smtClean="0">
                <a:solidFill>
                  <a:schemeClr val="accent1">
                    <a:lumMod val="75000"/>
                  </a:schemeClr>
                </a:solidFill>
              </a:rPr>
              <a:t>         return</a:t>
            </a:r>
            <a:r>
              <a:rPr lang="en-US" sz="2400" dirty="0" smtClean="0"/>
              <a:t>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</a:rPr>
              <a:t>this</a:t>
            </a:r>
            <a:r>
              <a:rPr lang="en-US" sz="2400" dirty="0" err="1"/>
              <a:t>.join</a:t>
            </a:r>
            <a:r>
              <a:rPr lang="en-US" sz="2400" dirty="0"/>
              <a:t>(</a:t>
            </a:r>
            <a:r>
              <a:rPr lang="en-US" sz="2400" dirty="0">
                <a:solidFill>
                  <a:srgbClr val="C00000"/>
                </a:solidFill>
              </a:rPr>
              <a:t>'|'</a:t>
            </a:r>
            <a:r>
              <a:rPr lang="en-US" sz="2400" dirty="0"/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 smtClean="0"/>
              <a:t>    };</a:t>
            </a:r>
            <a:endParaRPr lang="en-US" sz="2400" dirty="0"/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 smtClean="0"/>
              <a:t>    </a:t>
            </a:r>
            <a:r>
              <a:rPr lang="en-US" sz="2400" dirty="0" smtClean="0">
                <a:solidFill>
                  <a:schemeClr val="accent1">
                    <a:lumMod val="75000"/>
                  </a:schemeClr>
                </a:solidFill>
              </a:rPr>
              <a:t>return</a:t>
            </a:r>
            <a:r>
              <a:rPr lang="en-US" sz="2400" dirty="0" smtClean="0"/>
              <a:t> </a:t>
            </a:r>
            <a:r>
              <a:rPr lang="en-US" sz="2400" dirty="0"/>
              <a:t>values</a:t>
            </a:r>
            <a:r>
              <a:rPr lang="en-US" sz="2400" dirty="0" smtClean="0"/>
              <a:t>; </a:t>
            </a:r>
            <a:r>
              <a:rPr lang="en-US" sz="2400" dirty="0"/>
              <a:t>//return </a:t>
            </a:r>
            <a:r>
              <a:rPr lang="en-US" sz="2400" dirty="0" smtClean="0"/>
              <a:t>it</a:t>
            </a:r>
            <a:endParaRPr lang="en-US" sz="2400" dirty="0"/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/>
              <a:t>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n-US" sz="2400" dirty="0"/>
              <a:t> colors =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new</a:t>
            </a:r>
            <a:r>
              <a:rPr lang="en-US" sz="2400" dirty="0"/>
              <a:t> </a:t>
            </a:r>
            <a:r>
              <a:rPr lang="en-US" sz="2400" dirty="0" err="1"/>
              <a:t>SpecialArray</a:t>
            </a:r>
            <a:r>
              <a:rPr lang="en-US" sz="2400" dirty="0"/>
              <a:t>(</a:t>
            </a:r>
            <a:r>
              <a:rPr lang="en-US" sz="2400" dirty="0">
                <a:solidFill>
                  <a:srgbClr val="C00000"/>
                </a:solidFill>
              </a:rPr>
              <a:t>'red'</a:t>
            </a:r>
            <a:r>
              <a:rPr lang="en-US" sz="2400" dirty="0"/>
              <a:t>, </a:t>
            </a:r>
            <a:r>
              <a:rPr lang="en-US" sz="2400" dirty="0">
                <a:solidFill>
                  <a:srgbClr val="C00000"/>
                </a:solidFill>
              </a:rPr>
              <a:t>'blue'</a:t>
            </a:r>
            <a:r>
              <a:rPr lang="en-US" sz="2400" dirty="0"/>
              <a:t>, </a:t>
            </a:r>
            <a:r>
              <a:rPr lang="en-US" sz="2400" dirty="0">
                <a:solidFill>
                  <a:srgbClr val="C00000"/>
                </a:solidFill>
              </a:rPr>
              <a:t>'green'</a:t>
            </a:r>
            <a:r>
              <a:rPr lang="en-US" sz="2400" dirty="0"/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/>
              <a:t>console.log(</a:t>
            </a:r>
            <a:r>
              <a:rPr lang="en-US" sz="2400" dirty="0" err="1"/>
              <a:t>colors.toPipedString</a:t>
            </a:r>
            <a:r>
              <a:rPr lang="en-US" sz="2400" dirty="0"/>
              <a:t>());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//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'</a:t>
            </a:r>
            <a:r>
              <a:rPr lang="en-US" sz="2400" dirty="0" err="1" smtClean="0">
                <a:solidFill>
                  <a:schemeClr val="accent6">
                    <a:lumMod val="75000"/>
                  </a:schemeClr>
                </a:solidFill>
              </a:rPr>
              <a:t>red|blue|green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‘</a:t>
            </a:r>
          </a:p>
          <a:p>
            <a:pPr marL="0" indent="0">
              <a:spcBef>
                <a:spcPts val="0"/>
              </a:spcBef>
              <a:buNone/>
            </a:pPr>
            <a:endParaRPr lang="en-US" sz="2400" dirty="0">
              <a:solidFill>
                <a:schemeClr val="accent6">
                  <a:lumMod val="75000"/>
                </a:schemeClr>
              </a:solidFill>
            </a:endParaRPr>
          </a:p>
          <a:p>
            <a:pPr>
              <a:spcBef>
                <a:spcPts val="0"/>
              </a:spcBef>
            </a:pPr>
            <a:r>
              <a:rPr lang="en-US" sz="2400" dirty="0" err="1" smtClean="0"/>
              <a:t>Igual</a:t>
            </a:r>
            <a:r>
              <a:rPr lang="en-US" sz="2400" dirty="0" smtClean="0"/>
              <a:t> </a:t>
            </a:r>
            <a:r>
              <a:rPr lang="en-US" sz="2400" dirty="0" err="1" smtClean="0"/>
              <a:t>que</a:t>
            </a:r>
            <a:r>
              <a:rPr lang="en-US" sz="2400" dirty="0" smtClean="0"/>
              <a:t> el Factory Pattern </a:t>
            </a:r>
            <a:r>
              <a:rPr lang="en-US" sz="2400" dirty="0" err="1" smtClean="0"/>
              <a:t>pero</a:t>
            </a:r>
            <a:r>
              <a:rPr lang="en-US" sz="2400" dirty="0" smtClean="0"/>
              <a:t> </a:t>
            </a:r>
            <a:r>
              <a:rPr lang="en-US" sz="2400" dirty="0" err="1" smtClean="0"/>
              <a:t>usando</a:t>
            </a:r>
            <a:r>
              <a:rPr lang="en-US" sz="2400" dirty="0" smtClean="0"/>
              <a:t> el </a:t>
            </a:r>
            <a:r>
              <a:rPr lang="en-US" sz="2400" dirty="0" err="1" smtClean="0"/>
              <a:t>operador</a:t>
            </a:r>
            <a:r>
              <a:rPr lang="en-US" sz="2400" dirty="0" smtClean="0"/>
              <a:t> new.</a:t>
            </a:r>
          </a:p>
          <a:p>
            <a:pPr>
              <a:spcBef>
                <a:spcPts val="0"/>
              </a:spcBef>
            </a:pPr>
            <a:r>
              <a:rPr lang="en-US" sz="2400" dirty="0" err="1" smtClean="0"/>
              <a:t>Nos</a:t>
            </a:r>
            <a:r>
              <a:rPr lang="en-US" sz="2400" dirty="0" smtClean="0"/>
              <a:t> </a:t>
            </a:r>
            <a:r>
              <a:rPr lang="en-US" sz="2400" dirty="0" err="1" smtClean="0"/>
              <a:t>permite</a:t>
            </a:r>
            <a:r>
              <a:rPr lang="en-US" sz="2400" dirty="0" smtClean="0"/>
              <a:t> </a:t>
            </a:r>
            <a:r>
              <a:rPr lang="en-US" sz="2400" dirty="0" err="1" smtClean="0"/>
              <a:t>crear</a:t>
            </a:r>
            <a:r>
              <a:rPr lang="en-US" sz="2400" dirty="0" smtClean="0"/>
              <a:t> </a:t>
            </a:r>
            <a:r>
              <a:rPr lang="en-US" sz="2400" dirty="0" err="1" smtClean="0"/>
              <a:t>constructores</a:t>
            </a:r>
            <a:r>
              <a:rPr lang="en-US" sz="2400" dirty="0" smtClean="0"/>
              <a:t> </a:t>
            </a:r>
            <a:r>
              <a:rPr lang="en-US" sz="2400" dirty="0" err="1" smtClean="0"/>
              <a:t>que</a:t>
            </a:r>
            <a:r>
              <a:rPr lang="en-US" sz="2400" dirty="0" smtClean="0"/>
              <a:t> no </a:t>
            </a:r>
            <a:r>
              <a:rPr lang="en-US" sz="2400" dirty="0" err="1" smtClean="0"/>
              <a:t>podríamos</a:t>
            </a:r>
            <a:r>
              <a:rPr lang="en-US" sz="2400" dirty="0" smtClean="0"/>
              <a:t> </a:t>
            </a:r>
            <a:r>
              <a:rPr lang="en-US" sz="2400" dirty="0" err="1" smtClean="0"/>
              <a:t>crear</a:t>
            </a:r>
            <a:r>
              <a:rPr lang="en-US" sz="2400" dirty="0" smtClean="0"/>
              <a:t> de </a:t>
            </a:r>
            <a:r>
              <a:rPr lang="en-US" sz="2400" dirty="0" err="1" smtClean="0"/>
              <a:t>otra</a:t>
            </a:r>
            <a:r>
              <a:rPr lang="en-US" sz="2400" dirty="0" smtClean="0"/>
              <a:t> </a:t>
            </a:r>
            <a:r>
              <a:rPr lang="en-US" sz="2400" dirty="0" err="1" smtClean="0"/>
              <a:t>manera</a:t>
            </a:r>
            <a:r>
              <a:rPr lang="en-US" sz="2400" dirty="0" smtClean="0"/>
              <a:t>.</a:t>
            </a:r>
          </a:p>
          <a:p>
            <a:pPr>
              <a:spcBef>
                <a:spcPts val="0"/>
              </a:spcBef>
            </a:pPr>
            <a:r>
              <a:rPr lang="en-US" sz="2400" dirty="0" smtClean="0"/>
              <a:t>Este </a:t>
            </a:r>
            <a:r>
              <a:rPr lang="en-US" sz="2400" dirty="0" err="1" smtClean="0"/>
              <a:t>patrón</a:t>
            </a:r>
            <a:r>
              <a:rPr lang="en-US" sz="2400" dirty="0" smtClean="0"/>
              <a:t> </a:t>
            </a:r>
            <a:r>
              <a:rPr lang="en-US" sz="2400" dirty="0" err="1" smtClean="0"/>
              <a:t>debería</a:t>
            </a:r>
            <a:r>
              <a:rPr lang="en-US" sz="2400" dirty="0" smtClean="0"/>
              <a:t> </a:t>
            </a:r>
            <a:r>
              <a:rPr lang="en-US" sz="2400" dirty="0" err="1" smtClean="0"/>
              <a:t>ser</a:t>
            </a:r>
            <a:r>
              <a:rPr lang="en-US" sz="2400" dirty="0" smtClean="0"/>
              <a:t> </a:t>
            </a:r>
            <a:r>
              <a:rPr lang="en-US" sz="2400" dirty="0" err="1" smtClean="0"/>
              <a:t>evitado</a:t>
            </a:r>
            <a:r>
              <a:rPr lang="en-US" sz="2400" dirty="0" smtClean="0"/>
              <a:t> a </a:t>
            </a:r>
            <a:r>
              <a:rPr lang="en-US" sz="2400" dirty="0" err="1" smtClean="0"/>
              <a:t>ser</a:t>
            </a:r>
            <a:r>
              <a:rPr lang="en-US" sz="2400" dirty="0" smtClean="0"/>
              <a:t> </a:t>
            </a:r>
            <a:r>
              <a:rPr lang="en-US" sz="2400" dirty="0" err="1" smtClean="0"/>
              <a:t>posible</a:t>
            </a:r>
            <a:r>
              <a:rPr lang="en-US" sz="2400" dirty="0" smtClean="0"/>
              <a:t>.</a:t>
            </a:r>
            <a:endParaRPr lang="ca-ES" sz="2400" dirty="0" smtClean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6746789" y="270933"/>
            <a:ext cx="4474367" cy="572031"/>
          </a:xfrm>
        </p:spPr>
        <p:txBody>
          <a:bodyPr/>
          <a:lstStyle/>
          <a:p>
            <a:r>
              <a:rPr lang="es-ES" dirty="0" err="1" smtClean="0"/>
              <a:t>Parasitic</a:t>
            </a:r>
            <a:r>
              <a:rPr lang="es-ES" dirty="0" smtClean="0"/>
              <a:t> Constructor Pattern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57556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Creación de objetos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Bef>
                <a:spcPts val="1200"/>
              </a:spcBef>
            </a:pPr>
            <a:r>
              <a:rPr lang="ca-ES" dirty="0" smtClean="0"/>
              <a:t>Un </a:t>
            </a:r>
            <a:r>
              <a:rPr lang="ca-ES" i="1" dirty="0" err="1" smtClean="0"/>
              <a:t>objeto</a:t>
            </a:r>
            <a:r>
              <a:rPr lang="ca-ES" i="1" dirty="0" smtClean="0"/>
              <a:t> durable </a:t>
            </a:r>
            <a:r>
              <a:rPr lang="ca-ES" dirty="0" smtClean="0"/>
              <a:t>es </a:t>
            </a:r>
            <a:r>
              <a:rPr lang="ca-ES" dirty="0" err="1" smtClean="0"/>
              <a:t>aquel</a:t>
            </a:r>
            <a:r>
              <a:rPr lang="ca-ES" dirty="0" smtClean="0"/>
              <a:t> que </a:t>
            </a:r>
            <a:r>
              <a:rPr lang="ca-ES" dirty="0" err="1" smtClean="0"/>
              <a:t>carece</a:t>
            </a:r>
            <a:r>
              <a:rPr lang="ca-ES" dirty="0" smtClean="0"/>
              <a:t> de </a:t>
            </a:r>
            <a:r>
              <a:rPr lang="ca-ES" dirty="0" err="1" smtClean="0"/>
              <a:t>propiedades</a:t>
            </a:r>
            <a:r>
              <a:rPr lang="ca-ES" dirty="0" smtClean="0"/>
              <a:t> </a:t>
            </a:r>
            <a:r>
              <a:rPr lang="ca-ES" dirty="0" err="1" smtClean="0"/>
              <a:t>públicas</a:t>
            </a:r>
            <a:r>
              <a:rPr lang="ca-ES" dirty="0" smtClean="0"/>
              <a:t> y </a:t>
            </a:r>
            <a:r>
              <a:rPr lang="ca-ES" dirty="0" err="1" smtClean="0"/>
              <a:t>cuyos</a:t>
            </a:r>
            <a:r>
              <a:rPr lang="ca-ES" dirty="0" smtClean="0"/>
              <a:t> </a:t>
            </a:r>
            <a:r>
              <a:rPr lang="ca-ES" dirty="0" err="1" smtClean="0"/>
              <a:t>métodos</a:t>
            </a:r>
            <a:r>
              <a:rPr lang="ca-ES" dirty="0" smtClean="0"/>
              <a:t> no </a:t>
            </a:r>
            <a:r>
              <a:rPr lang="ca-ES" dirty="0" err="1" smtClean="0"/>
              <a:t>hacen</a:t>
            </a:r>
            <a:r>
              <a:rPr lang="ca-ES" dirty="0" smtClean="0"/>
              <a:t> referencia a </a:t>
            </a:r>
            <a:r>
              <a:rPr lang="ca-ES" i="1" dirty="0" err="1" smtClean="0"/>
              <a:t>this</a:t>
            </a:r>
            <a:r>
              <a:rPr lang="ca-ES" dirty="0" smtClean="0"/>
              <a:t>.</a:t>
            </a:r>
          </a:p>
          <a:p>
            <a:pPr>
              <a:spcBef>
                <a:spcPts val="1200"/>
              </a:spcBef>
            </a:pPr>
            <a:r>
              <a:rPr lang="ca-ES" dirty="0" smtClean="0"/>
              <a:t>Se </a:t>
            </a:r>
            <a:r>
              <a:rPr lang="ca-ES" dirty="0" err="1" smtClean="0"/>
              <a:t>usan</a:t>
            </a:r>
            <a:r>
              <a:rPr lang="ca-ES" dirty="0" smtClean="0"/>
              <a:t> en </a:t>
            </a:r>
            <a:r>
              <a:rPr lang="ca-ES" dirty="0" err="1" smtClean="0"/>
              <a:t>entornos</a:t>
            </a:r>
            <a:r>
              <a:rPr lang="ca-ES" dirty="0" smtClean="0"/>
              <a:t> </a:t>
            </a:r>
            <a:r>
              <a:rPr lang="ca-ES" dirty="0" err="1" smtClean="0"/>
              <a:t>seguros</a:t>
            </a:r>
            <a:r>
              <a:rPr lang="ca-ES" dirty="0" smtClean="0"/>
              <a:t> que no </a:t>
            </a:r>
            <a:r>
              <a:rPr lang="ca-ES" dirty="0" err="1" smtClean="0"/>
              <a:t>permiten</a:t>
            </a:r>
            <a:r>
              <a:rPr lang="ca-ES" dirty="0" smtClean="0"/>
              <a:t> el uso de </a:t>
            </a:r>
            <a:r>
              <a:rPr lang="ca-ES" i="1" dirty="0" err="1" smtClean="0"/>
              <a:t>this</a:t>
            </a:r>
            <a:r>
              <a:rPr lang="ca-ES" dirty="0" smtClean="0"/>
              <a:t> o </a:t>
            </a:r>
            <a:r>
              <a:rPr lang="ca-ES" i="1" dirty="0" err="1" smtClean="0"/>
              <a:t>new</a:t>
            </a:r>
            <a:r>
              <a:rPr lang="ca-ES" dirty="0" smtClean="0"/>
              <a:t>.</a:t>
            </a:r>
          </a:p>
          <a:p>
            <a:pPr>
              <a:spcBef>
                <a:spcPts val="1200"/>
              </a:spcBef>
            </a:pPr>
            <a:r>
              <a:rPr lang="ca-ES" dirty="0" smtClean="0"/>
              <a:t>Este </a:t>
            </a:r>
            <a:r>
              <a:rPr lang="ca-ES" dirty="0" err="1" smtClean="0"/>
              <a:t>patrón</a:t>
            </a:r>
            <a:r>
              <a:rPr lang="ca-ES" dirty="0" smtClean="0"/>
              <a:t> es similar al </a:t>
            </a:r>
            <a:r>
              <a:rPr lang="ca-ES" dirty="0" err="1" smtClean="0"/>
              <a:t>Factory</a:t>
            </a:r>
            <a:r>
              <a:rPr lang="ca-ES" dirty="0" smtClean="0"/>
              <a:t> </a:t>
            </a:r>
            <a:r>
              <a:rPr lang="ca-ES" dirty="0" err="1" smtClean="0"/>
              <a:t>Pattern</a:t>
            </a:r>
            <a:r>
              <a:rPr lang="ca-ES" dirty="0" smtClean="0"/>
              <a:t> </a:t>
            </a:r>
            <a:r>
              <a:rPr lang="ca-ES" dirty="0" err="1" smtClean="0"/>
              <a:t>pero</a:t>
            </a:r>
            <a:r>
              <a:rPr lang="ca-ES" dirty="0" smtClean="0"/>
              <a:t> genera </a:t>
            </a:r>
            <a:r>
              <a:rPr lang="ca-ES" i="1" dirty="0" err="1" smtClean="0"/>
              <a:t>objetos</a:t>
            </a:r>
            <a:r>
              <a:rPr lang="ca-ES" i="1" dirty="0" smtClean="0"/>
              <a:t> durables</a:t>
            </a:r>
            <a:r>
              <a:rPr lang="ca-ES" dirty="0" smtClean="0"/>
              <a:t>.</a:t>
            </a:r>
          </a:p>
          <a:p>
            <a:pPr>
              <a:spcBef>
                <a:spcPts val="0"/>
              </a:spcBef>
            </a:pPr>
            <a:endParaRPr lang="ca-ES" dirty="0"/>
          </a:p>
          <a:p>
            <a:pPr marL="457200" lvl="1" indent="0">
              <a:spcBef>
                <a:spcPts val="0"/>
              </a:spcBef>
              <a:buNone/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n-US" sz="2000" dirty="0">
                <a:solidFill>
                  <a:srgbClr val="323330"/>
                </a:solidFill>
              </a:rPr>
              <a:t> Game(title, year) {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en-US" sz="2000" dirty="0" smtClean="0">
                <a:solidFill>
                  <a:srgbClr val="323330"/>
                </a:solidFill>
              </a:rPr>
              <a:t>    </a:t>
            </a:r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n-US" sz="2000" dirty="0" smtClean="0">
                <a:solidFill>
                  <a:srgbClr val="323330"/>
                </a:solidFill>
              </a:rPr>
              <a:t> </a:t>
            </a:r>
            <a:r>
              <a:rPr lang="en-US" sz="2000" dirty="0">
                <a:solidFill>
                  <a:srgbClr val="323330"/>
                </a:solidFill>
              </a:rPr>
              <a:t>o =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new</a:t>
            </a:r>
            <a:r>
              <a:rPr lang="en-US" sz="2000" dirty="0">
                <a:solidFill>
                  <a:srgbClr val="323330"/>
                </a:solidFill>
              </a:rPr>
              <a:t> Object();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en-US" sz="2000" dirty="0" smtClean="0">
                <a:solidFill>
                  <a:srgbClr val="323330"/>
                </a:solidFill>
              </a:rPr>
              <a:t>    </a:t>
            </a:r>
            <a:r>
              <a:rPr lang="en-US" sz="2000" dirty="0" err="1" smtClean="0">
                <a:solidFill>
                  <a:srgbClr val="323330"/>
                </a:solidFill>
              </a:rPr>
              <a:t>o.getTitle</a:t>
            </a:r>
            <a:r>
              <a:rPr lang="en-US" sz="2000" dirty="0" smtClean="0">
                <a:solidFill>
                  <a:srgbClr val="323330"/>
                </a:solidFill>
              </a:rPr>
              <a:t> </a:t>
            </a:r>
            <a:r>
              <a:rPr lang="en-US" sz="2000" dirty="0">
                <a:solidFill>
                  <a:srgbClr val="323330"/>
                </a:solidFill>
              </a:rPr>
              <a:t>=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n-US" sz="2000" dirty="0">
                <a:solidFill>
                  <a:srgbClr val="323330"/>
                </a:solidFill>
              </a:rPr>
              <a:t> () {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en-US" sz="2000" dirty="0" smtClean="0">
                <a:solidFill>
                  <a:srgbClr val="323330"/>
                </a:solidFill>
              </a:rPr>
              <a:t>         </a:t>
            </a:r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</a:rPr>
              <a:t>return</a:t>
            </a:r>
            <a:r>
              <a:rPr lang="en-US" sz="2000" dirty="0" smtClean="0">
                <a:solidFill>
                  <a:srgbClr val="323330"/>
                </a:solidFill>
              </a:rPr>
              <a:t> </a:t>
            </a:r>
            <a:r>
              <a:rPr lang="en-US" sz="2000" dirty="0">
                <a:solidFill>
                  <a:srgbClr val="323330"/>
                </a:solidFill>
              </a:rPr>
              <a:t>title;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en-US" sz="2000" dirty="0" smtClean="0">
                <a:solidFill>
                  <a:srgbClr val="323330"/>
                </a:solidFill>
              </a:rPr>
              <a:t>    };</a:t>
            </a:r>
            <a:endParaRPr lang="en-US" sz="2000" dirty="0">
              <a:solidFill>
                <a:srgbClr val="323330"/>
              </a:solidFill>
            </a:endParaRPr>
          </a:p>
          <a:p>
            <a:pPr marL="457200" lvl="1" indent="0">
              <a:spcBef>
                <a:spcPts val="0"/>
              </a:spcBef>
              <a:buNone/>
            </a:pPr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</a:rPr>
              <a:t>    return</a:t>
            </a:r>
            <a:r>
              <a:rPr lang="en-US" sz="2000" dirty="0" smtClean="0">
                <a:solidFill>
                  <a:srgbClr val="323330"/>
                </a:solidFill>
              </a:rPr>
              <a:t> </a:t>
            </a:r>
            <a:r>
              <a:rPr lang="en-US" sz="2000" dirty="0">
                <a:solidFill>
                  <a:srgbClr val="323330"/>
                </a:solidFill>
              </a:rPr>
              <a:t>o;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en-US" sz="2000" dirty="0">
                <a:solidFill>
                  <a:srgbClr val="323330"/>
                </a:solidFill>
              </a:rPr>
              <a:t>}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n-US" sz="2000" dirty="0" smtClean="0">
                <a:solidFill>
                  <a:srgbClr val="323330"/>
                </a:solidFill>
              </a:rPr>
              <a:t> </a:t>
            </a:r>
            <a:r>
              <a:rPr lang="en-US" sz="2000" dirty="0">
                <a:solidFill>
                  <a:srgbClr val="323330"/>
                </a:solidFill>
              </a:rPr>
              <a:t>game = Game(</a:t>
            </a:r>
            <a:r>
              <a:rPr lang="en-US" sz="2000" dirty="0">
                <a:solidFill>
                  <a:srgbClr val="C00000"/>
                </a:solidFill>
              </a:rPr>
              <a:t>'Karate Chan'</a:t>
            </a:r>
            <a:r>
              <a:rPr lang="en-US" sz="2000" dirty="0">
                <a:solidFill>
                  <a:srgbClr val="323330"/>
                </a:solidFill>
              </a:rPr>
              <a:t>, </a:t>
            </a:r>
            <a:r>
              <a:rPr lang="en-US" sz="2000" dirty="0">
                <a:solidFill>
                  <a:srgbClr val="00B050"/>
                </a:solidFill>
              </a:rPr>
              <a:t>1988</a:t>
            </a:r>
            <a:r>
              <a:rPr lang="en-US" sz="2000" dirty="0">
                <a:solidFill>
                  <a:srgbClr val="323330"/>
                </a:solidFill>
              </a:rPr>
              <a:t>);</a:t>
            </a:r>
            <a:endParaRPr lang="ca-ES" sz="2000" dirty="0" smtClean="0">
              <a:solidFill>
                <a:srgbClr val="323330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6746789" y="270933"/>
            <a:ext cx="4474367" cy="572031"/>
          </a:xfrm>
        </p:spPr>
        <p:txBody>
          <a:bodyPr/>
          <a:lstStyle/>
          <a:p>
            <a:r>
              <a:rPr lang="es-ES" dirty="0" smtClean="0"/>
              <a:t>Durable Constructor Pattern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1170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Herencia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0655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Herencia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42878" y="1276351"/>
            <a:ext cx="11915771" cy="552450"/>
          </a:xfrm>
        </p:spPr>
        <p:txBody>
          <a:bodyPr/>
          <a:lstStyle/>
          <a:p>
            <a:pPr marL="0" indent="0">
              <a:buNone/>
            </a:pPr>
            <a:r>
              <a:rPr lang="ca-ES" dirty="0" smtClean="0"/>
              <a:t>ECMA-262 lo </a:t>
            </a:r>
            <a:r>
              <a:rPr lang="ca-ES" dirty="0" err="1" smtClean="0"/>
              <a:t>describe</a:t>
            </a:r>
            <a:r>
              <a:rPr lang="ca-ES" dirty="0" smtClean="0"/>
              <a:t> como el </a:t>
            </a:r>
            <a:r>
              <a:rPr lang="ca-ES" dirty="0" err="1" smtClean="0"/>
              <a:t>método</a:t>
            </a:r>
            <a:r>
              <a:rPr lang="ca-ES" dirty="0" smtClean="0"/>
              <a:t> principal de </a:t>
            </a:r>
            <a:r>
              <a:rPr lang="es-ES" dirty="0" smtClean="0"/>
              <a:t>herencia</a:t>
            </a:r>
            <a:r>
              <a:rPr lang="ca-ES" dirty="0" smtClean="0"/>
              <a:t> en </a:t>
            </a:r>
            <a:r>
              <a:rPr lang="es-ES" dirty="0" smtClean="0"/>
              <a:t>ECMAScript</a:t>
            </a:r>
            <a:r>
              <a:rPr lang="ca-ES" dirty="0" smtClean="0"/>
              <a:t>.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ca-ES" sz="1600" dirty="0" smtClean="0"/>
              <a:t/>
            </a:r>
            <a:br>
              <a:rPr lang="ca-ES" sz="1600" dirty="0" smtClean="0"/>
            </a:br>
            <a:endParaRPr lang="ca-ES" sz="1800" dirty="0" smtClean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784757" y="270933"/>
            <a:ext cx="3436399" cy="572031"/>
          </a:xfrm>
        </p:spPr>
        <p:txBody>
          <a:bodyPr/>
          <a:lstStyle/>
          <a:p>
            <a:r>
              <a:rPr lang="ca-ES" dirty="0" err="1" smtClean="0"/>
              <a:t>Prototype</a:t>
            </a:r>
            <a:r>
              <a:rPr lang="ca-ES" dirty="0" smtClean="0"/>
              <a:t> </a:t>
            </a:r>
            <a:r>
              <a:rPr lang="ca-ES" dirty="0" err="1" smtClean="0"/>
              <a:t>Chaining</a:t>
            </a:r>
            <a:endParaRPr lang="es-ES" dirty="0"/>
          </a:p>
        </p:txBody>
      </p:sp>
      <p:sp>
        <p:nvSpPr>
          <p:cNvPr id="2" name="Rectangle 1"/>
          <p:cNvSpPr/>
          <p:nvPr/>
        </p:nvSpPr>
        <p:spPr>
          <a:xfrm>
            <a:off x="142878" y="2061558"/>
            <a:ext cx="5181942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ca-ES" dirty="0" err="1">
                <a:solidFill>
                  <a:schemeClr val="accent1">
                    <a:lumMod val="75000"/>
                  </a:schemeClr>
                </a:solidFill>
                <a:latin typeface="+mj-lt"/>
              </a:rPr>
              <a:t>function</a:t>
            </a:r>
            <a:r>
              <a:rPr lang="ca-E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ca-ES" dirty="0" err="1">
                <a:latin typeface="+mj-lt"/>
              </a:rPr>
              <a:t>SuperType</a:t>
            </a:r>
            <a:r>
              <a:rPr lang="ca-ES" dirty="0">
                <a:latin typeface="+mj-lt"/>
              </a:rPr>
              <a:t>() {</a:t>
            </a:r>
          </a:p>
          <a:p>
            <a:r>
              <a:rPr lang="ca-ES" dirty="0">
                <a:latin typeface="+mj-lt"/>
              </a:rPr>
              <a:t>	</a:t>
            </a:r>
            <a:r>
              <a:rPr lang="ca-ES" dirty="0" err="1">
                <a:solidFill>
                  <a:schemeClr val="accent1">
                    <a:lumMod val="75000"/>
                  </a:schemeClr>
                </a:solidFill>
                <a:latin typeface="+mj-lt"/>
              </a:rPr>
              <a:t>this</a:t>
            </a:r>
            <a:r>
              <a:rPr lang="ca-ES" dirty="0" err="1">
                <a:latin typeface="+mj-lt"/>
              </a:rPr>
              <a:t>.property</a:t>
            </a:r>
            <a:r>
              <a:rPr lang="ca-ES" dirty="0">
                <a:latin typeface="+mj-lt"/>
              </a:rPr>
              <a:t> = </a:t>
            </a:r>
            <a:r>
              <a:rPr lang="ca-ES" dirty="0" err="1">
                <a:solidFill>
                  <a:schemeClr val="accent1">
                    <a:lumMod val="75000"/>
                  </a:schemeClr>
                </a:solidFill>
                <a:latin typeface="+mj-lt"/>
              </a:rPr>
              <a:t>true</a:t>
            </a:r>
            <a:r>
              <a:rPr lang="ca-ES" dirty="0">
                <a:latin typeface="+mj-lt"/>
              </a:rPr>
              <a:t>;</a:t>
            </a:r>
          </a:p>
          <a:p>
            <a:r>
              <a:rPr lang="ca-ES" dirty="0">
                <a:latin typeface="+mj-lt"/>
              </a:rPr>
              <a:t>}</a:t>
            </a:r>
          </a:p>
          <a:p>
            <a:r>
              <a:rPr lang="ca-ES" dirty="0" err="1">
                <a:latin typeface="+mj-lt"/>
              </a:rPr>
              <a:t>SuperType.prototype.getSuperValue</a:t>
            </a:r>
            <a:r>
              <a:rPr lang="ca-ES" dirty="0">
                <a:latin typeface="+mj-lt"/>
              </a:rPr>
              <a:t> = </a:t>
            </a:r>
            <a:r>
              <a:rPr lang="ca-ES" dirty="0" err="1">
                <a:solidFill>
                  <a:schemeClr val="accent1">
                    <a:lumMod val="75000"/>
                  </a:schemeClr>
                </a:solidFill>
                <a:latin typeface="+mj-lt"/>
              </a:rPr>
              <a:t>function</a:t>
            </a:r>
            <a:r>
              <a:rPr lang="ca-E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ca-ES" dirty="0">
                <a:latin typeface="+mj-lt"/>
              </a:rPr>
              <a:t>() {</a:t>
            </a:r>
          </a:p>
          <a:p>
            <a:r>
              <a:rPr lang="ca-ES" dirty="0">
                <a:latin typeface="+mj-lt"/>
              </a:rPr>
              <a:t>	</a:t>
            </a:r>
            <a:r>
              <a:rPr lang="ca-ES" dirty="0" err="1">
                <a:solidFill>
                  <a:schemeClr val="accent1">
                    <a:lumMod val="75000"/>
                  </a:schemeClr>
                </a:solidFill>
                <a:latin typeface="+mj-lt"/>
              </a:rPr>
              <a:t>return</a:t>
            </a:r>
            <a:r>
              <a:rPr lang="ca-E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ca-ES" dirty="0" err="1">
                <a:solidFill>
                  <a:schemeClr val="accent1">
                    <a:lumMod val="75000"/>
                  </a:schemeClr>
                </a:solidFill>
                <a:latin typeface="+mj-lt"/>
              </a:rPr>
              <a:t>this</a:t>
            </a:r>
            <a:r>
              <a:rPr lang="ca-ES" dirty="0" err="1">
                <a:latin typeface="+mj-lt"/>
              </a:rPr>
              <a:t>.property</a:t>
            </a:r>
            <a:r>
              <a:rPr lang="ca-ES" dirty="0">
                <a:latin typeface="+mj-lt"/>
              </a:rPr>
              <a:t>;</a:t>
            </a:r>
          </a:p>
          <a:p>
            <a:r>
              <a:rPr lang="ca-ES" dirty="0">
                <a:latin typeface="+mj-lt"/>
              </a:rPr>
              <a:t>};</a:t>
            </a:r>
          </a:p>
          <a:p>
            <a:pPr lvl="1"/>
            <a:endParaRPr lang="ca-ES" dirty="0"/>
          </a:p>
        </p:txBody>
      </p:sp>
      <p:sp>
        <p:nvSpPr>
          <p:cNvPr id="6" name="Rectangle 5"/>
          <p:cNvSpPr/>
          <p:nvPr/>
        </p:nvSpPr>
        <p:spPr>
          <a:xfrm>
            <a:off x="6860771" y="2061558"/>
            <a:ext cx="5331229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ca-ES" dirty="0" err="1" smtClean="0">
                <a:latin typeface="+mj-lt"/>
              </a:rPr>
              <a:t>function</a:t>
            </a:r>
            <a:r>
              <a:rPr lang="ca-ES" dirty="0" smtClean="0">
                <a:latin typeface="+mj-lt"/>
              </a:rPr>
              <a:t> </a:t>
            </a:r>
            <a:r>
              <a:rPr lang="ca-ES" dirty="0" err="1">
                <a:latin typeface="+mj-lt"/>
              </a:rPr>
              <a:t>SubType</a:t>
            </a:r>
            <a:r>
              <a:rPr lang="ca-ES" dirty="0">
                <a:latin typeface="+mj-lt"/>
              </a:rPr>
              <a:t>() {</a:t>
            </a:r>
          </a:p>
          <a:p>
            <a:r>
              <a:rPr lang="ca-ES" dirty="0">
                <a:latin typeface="+mj-lt"/>
              </a:rPr>
              <a:t>	</a:t>
            </a:r>
            <a:r>
              <a:rPr lang="ca-ES" dirty="0" err="1">
                <a:solidFill>
                  <a:schemeClr val="accent1">
                    <a:lumMod val="75000"/>
                  </a:schemeClr>
                </a:solidFill>
                <a:latin typeface="+mj-lt"/>
              </a:rPr>
              <a:t>this</a:t>
            </a:r>
            <a:r>
              <a:rPr lang="ca-ES" dirty="0" err="1">
                <a:latin typeface="+mj-lt"/>
              </a:rPr>
              <a:t>.subproperty</a:t>
            </a:r>
            <a:r>
              <a:rPr lang="ca-ES" dirty="0">
                <a:latin typeface="+mj-lt"/>
              </a:rPr>
              <a:t> = </a:t>
            </a:r>
            <a:r>
              <a:rPr lang="ca-ES" dirty="0" err="1">
                <a:solidFill>
                  <a:schemeClr val="accent1">
                    <a:lumMod val="75000"/>
                  </a:schemeClr>
                </a:solidFill>
                <a:latin typeface="+mj-lt"/>
              </a:rPr>
              <a:t>false</a:t>
            </a:r>
            <a:r>
              <a:rPr lang="ca-ES" dirty="0">
                <a:latin typeface="+mj-lt"/>
              </a:rPr>
              <a:t>;</a:t>
            </a:r>
          </a:p>
          <a:p>
            <a:r>
              <a:rPr lang="ca-ES" dirty="0" smtClean="0">
                <a:latin typeface="+mj-lt"/>
              </a:rPr>
              <a:t>}</a:t>
            </a:r>
          </a:p>
          <a:p>
            <a:r>
              <a:rPr lang="ca-E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//</a:t>
            </a:r>
            <a:r>
              <a:rPr lang="ca-ES" dirty="0" err="1">
                <a:solidFill>
                  <a:schemeClr val="accent6">
                    <a:lumMod val="75000"/>
                  </a:schemeClr>
                </a:solidFill>
                <a:latin typeface="+mj-lt"/>
              </a:rPr>
              <a:t>inherit</a:t>
            </a:r>
            <a:r>
              <a:rPr lang="ca-E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 </a:t>
            </a:r>
            <a:r>
              <a:rPr lang="ca-ES" dirty="0" err="1">
                <a:solidFill>
                  <a:schemeClr val="accent6">
                    <a:lumMod val="75000"/>
                  </a:schemeClr>
                </a:solidFill>
                <a:latin typeface="+mj-lt"/>
              </a:rPr>
              <a:t>from</a:t>
            </a:r>
            <a:r>
              <a:rPr lang="ca-E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 </a:t>
            </a:r>
            <a:r>
              <a:rPr lang="ca-ES" dirty="0" err="1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SuperType</a:t>
            </a:r>
            <a:r>
              <a:rPr lang="ca-ES" dirty="0">
                <a:latin typeface="+mj-lt"/>
              </a:rPr>
              <a:t/>
            </a:r>
            <a:br>
              <a:rPr lang="ca-ES" dirty="0">
                <a:latin typeface="+mj-lt"/>
              </a:rPr>
            </a:br>
            <a:r>
              <a:rPr lang="ca-ES" dirty="0" err="1">
                <a:latin typeface="+mj-lt"/>
              </a:rPr>
              <a:t>SubType.prototype</a:t>
            </a:r>
            <a:r>
              <a:rPr lang="ca-ES" dirty="0">
                <a:latin typeface="+mj-lt"/>
              </a:rPr>
              <a:t> = </a:t>
            </a:r>
            <a:r>
              <a:rPr lang="ca-ES" dirty="0" err="1">
                <a:solidFill>
                  <a:schemeClr val="accent1">
                    <a:lumMod val="75000"/>
                  </a:schemeClr>
                </a:solidFill>
                <a:latin typeface="+mj-lt"/>
              </a:rPr>
              <a:t>new</a:t>
            </a:r>
            <a:r>
              <a:rPr lang="ca-E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ca-ES" dirty="0" err="1">
                <a:latin typeface="+mj-lt"/>
              </a:rPr>
              <a:t>SuperType</a:t>
            </a:r>
            <a:r>
              <a:rPr lang="ca-ES" dirty="0">
                <a:latin typeface="+mj-lt"/>
              </a:rPr>
              <a:t>(); </a:t>
            </a:r>
            <a:r>
              <a:rPr lang="ca-ES" dirty="0" err="1" smtClean="0">
                <a:latin typeface="+mj-lt"/>
              </a:rPr>
              <a:t>SubType.prototype.getSubValue</a:t>
            </a:r>
            <a:r>
              <a:rPr lang="ca-ES" dirty="0" smtClean="0">
                <a:latin typeface="+mj-lt"/>
              </a:rPr>
              <a:t> </a:t>
            </a:r>
            <a:r>
              <a:rPr lang="ca-ES" dirty="0">
                <a:latin typeface="+mj-lt"/>
              </a:rPr>
              <a:t>= </a:t>
            </a:r>
            <a:r>
              <a:rPr lang="ca-ES" dirty="0" err="1">
                <a:solidFill>
                  <a:schemeClr val="accent1">
                    <a:lumMod val="75000"/>
                  </a:schemeClr>
                </a:solidFill>
                <a:latin typeface="+mj-lt"/>
              </a:rPr>
              <a:t>function</a:t>
            </a:r>
            <a:r>
              <a:rPr lang="ca-E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ca-ES" dirty="0">
                <a:latin typeface="+mj-lt"/>
              </a:rPr>
              <a:t>() {</a:t>
            </a:r>
          </a:p>
          <a:p>
            <a:r>
              <a:rPr lang="ca-ES" dirty="0">
                <a:latin typeface="+mj-lt"/>
              </a:rPr>
              <a:t>	</a:t>
            </a:r>
            <a:r>
              <a:rPr lang="ca-ES" dirty="0" err="1">
                <a:solidFill>
                  <a:schemeClr val="accent1">
                    <a:lumMod val="75000"/>
                  </a:schemeClr>
                </a:solidFill>
                <a:latin typeface="+mj-lt"/>
              </a:rPr>
              <a:t>return</a:t>
            </a:r>
            <a:r>
              <a:rPr lang="ca-E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ca-ES" dirty="0" err="1">
                <a:solidFill>
                  <a:schemeClr val="accent1">
                    <a:lumMod val="75000"/>
                  </a:schemeClr>
                </a:solidFill>
                <a:latin typeface="+mj-lt"/>
              </a:rPr>
              <a:t>this</a:t>
            </a:r>
            <a:r>
              <a:rPr lang="ca-ES" dirty="0" err="1">
                <a:latin typeface="+mj-lt"/>
              </a:rPr>
              <a:t>.subproperty</a:t>
            </a:r>
            <a:r>
              <a:rPr lang="ca-ES" dirty="0">
                <a:latin typeface="+mj-lt"/>
              </a:rPr>
              <a:t>;</a:t>
            </a:r>
          </a:p>
          <a:p>
            <a:r>
              <a:rPr lang="ca-ES" dirty="0">
                <a:latin typeface="+mj-lt"/>
              </a:rPr>
              <a:t>};</a:t>
            </a:r>
            <a:br>
              <a:rPr lang="ca-ES" dirty="0">
                <a:latin typeface="+mj-lt"/>
              </a:rPr>
            </a:br>
            <a:endParaRPr lang="ca-ES" dirty="0">
              <a:latin typeface="+mj-lt"/>
            </a:endParaRPr>
          </a:p>
          <a:p>
            <a:r>
              <a:rPr lang="ca-E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ca-ES" dirty="0">
                <a:latin typeface="+mj-lt"/>
              </a:rPr>
              <a:t> </a:t>
            </a:r>
            <a:r>
              <a:rPr lang="ca-ES" dirty="0" err="1">
                <a:latin typeface="+mj-lt"/>
              </a:rPr>
              <a:t>instance</a:t>
            </a:r>
            <a:r>
              <a:rPr lang="ca-ES" dirty="0">
                <a:latin typeface="+mj-lt"/>
              </a:rPr>
              <a:t> = </a:t>
            </a:r>
            <a:r>
              <a:rPr lang="ca-ES" dirty="0" err="1">
                <a:solidFill>
                  <a:schemeClr val="accent1">
                    <a:lumMod val="75000"/>
                  </a:schemeClr>
                </a:solidFill>
                <a:latin typeface="+mj-lt"/>
              </a:rPr>
              <a:t>new</a:t>
            </a:r>
            <a:r>
              <a:rPr lang="ca-E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ca-ES" dirty="0" err="1">
                <a:latin typeface="+mj-lt"/>
              </a:rPr>
              <a:t>SubType</a:t>
            </a:r>
            <a:r>
              <a:rPr lang="ca-ES" dirty="0">
                <a:latin typeface="+mj-lt"/>
              </a:rPr>
              <a:t>();</a:t>
            </a:r>
          </a:p>
          <a:p>
            <a:r>
              <a:rPr lang="ca-ES" dirty="0">
                <a:latin typeface="+mj-lt"/>
              </a:rPr>
              <a:t>console.log(</a:t>
            </a:r>
            <a:r>
              <a:rPr lang="ca-ES" dirty="0" err="1">
                <a:latin typeface="+mj-lt"/>
              </a:rPr>
              <a:t>instance.getSuperValue</a:t>
            </a:r>
            <a:r>
              <a:rPr lang="ca-ES" dirty="0">
                <a:latin typeface="+mj-lt"/>
              </a:rPr>
              <a:t>()); </a:t>
            </a:r>
            <a:r>
              <a:rPr lang="ca-E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//</a:t>
            </a:r>
            <a:r>
              <a:rPr lang="ca-ES" dirty="0" err="1">
                <a:solidFill>
                  <a:schemeClr val="accent6">
                    <a:lumMod val="75000"/>
                  </a:schemeClr>
                </a:solidFill>
                <a:latin typeface="+mj-lt"/>
              </a:rPr>
              <a:t>true</a:t>
            </a:r>
            <a:endParaRPr lang="ca-ES" dirty="0">
              <a:solidFill>
                <a:schemeClr val="accent6">
                  <a:lumMod val="7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57942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Herencia</a:t>
            </a: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784757" y="270933"/>
            <a:ext cx="3436399" cy="572031"/>
          </a:xfrm>
        </p:spPr>
        <p:txBody>
          <a:bodyPr/>
          <a:lstStyle/>
          <a:p>
            <a:r>
              <a:rPr lang="ca-ES" dirty="0" err="1" smtClean="0"/>
              <a:t>Prototype</a:t>
            </a:r>
            <a:r>
              <a:rPr lang="ca-ES" dirty="0" smtClean="0"/>
              <a:t> </a:t>
            </a:r>
            <a:r>
              <a:rPr lang="ca-ES" dirty="0" err="1" smtClean="0"/>
              <a:t>Chaining</a:t>
            </a:r>
            <a:endParaRPr lang="es-E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9541" y="1386996"/>
            <a:ext cx="9099878" cy="4531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830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Herencia</a:t>
            </a: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784757" y="270933"/>
            <a:ext cx="3436399" cy="572031"/>
          </a:xfrm>
        </p:spPr>
        <p:txBody>
          <a:bodyPr/>
          <a:lstStyle/>
          <a:p>
            <a:r>
              <a:rPr lang="ca-ES" dirty="0" err="1" smtClean="0"/>
              <a:t>Prototype</a:t>
            </a:r>
            <a:r>
              <a:rPr lang="ca-ES" dirty="0" smtClean="0"/>
              <a:t> </a:t>
            </a:r>
            <a:r>
              <a:rPr lang="ca-ES" dirty="0" err="1" smtClean="0"/>
              <a:t>Chaining</a:t>
            </a:r>
            <a:endParaRPr lang="es-E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1483" y="1052641"/>
            <a:ext cx="5766616" cy="5404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02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Herencia</a:t>
            </a:r>
            <a:endParaRPr lang="es-E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142878" y="1276350"/>
            <a:ext cx="11915771" cy="2595433"/>
          </a:xfrm>
        </p:spPr>
        <p:txBody>
          <a:bodyPr/>
          <a:lstStyle/>
          <a:p>
            <a:r>
              <a:rPr lang="es-ES" dirty="0" smtClean="0"/>
              <a:t>Uno de los problemas de este tipo de herencia es el de los valores de referencia.</a:t>
            </a:r>
          </a:p>
          <a:p>
            <a:r>
              <a:rPr lang="es-ES" dirty="0" smtClean="0"/>
              <a:t>Las propiedades de instancia del objeto padre, ahora pasan a ser propiedades del </a:t>
            </a:r>
            <a:r>
              <a:rPr lang="es-ES" i="1" dirty="0" smtClean="0"/>
              <a:t>prototype</a:t>
            </a:r>
            <a:r>
              <a:rPr lang="es-ES" dirty="0" smtClean="0"/>
              <a:t>, ya que hemos asignado una instancia del padre al </a:t>
            </a:r>
            <a:r>
              <a:rPr lang="es-ES" i="1" dirty="0" smtClean="0"/>
              <a:t>prototype</a:t>
            </a:r>
            <a:r>
              <a:rPr lang="es-ES" dirty="0" smtClean="0"/>
              <a:t> del hijo.</a:t>
            </a:r>
          </a:p>
          <a:p>
            <a:r>
              <a:rPr lang="es-ES" dirty="0" smtClean="0"/>
              <a:t>Otro problema es que no podemos pasar argumentos al constructor del padre sin afectar a todas las instancias.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7842422" y="270933"/>
            <a:ext cx="3378734" cy="572031"/>
          </a:xfrm>
        </p:spPr>
        <p:txBody>
          <a:bodyPr/>
          <a:lstStyle/>
          <a:p>
            <a:r>
              <a:rPr lang="ca-ES" dirty="0" err="1" smtClean="0"/>
              <a:t>Prototype</a:t>
            </a:r>
            <a:r>
              <a:rPr lang="ca-ES" dirty="0" smtClean="0"/>
              <a:t> </a:t>
            </a:r>
            <a:r>
              <a:rPr lang="ca-ES" dirty="0" err="1" smtClean="0"/>
              <a:t>Chaining</a:t>
            </a:r>
            <a:endParaRPr lang="es-ES" dirty="0"/>
          </a:p>
        </p:txBody>
      </p:sp>
      <p:sp>
        <p:nvSpPr>
          <p:cNvPr id="8" name="Rectangle 7"/>
          <p:cNvSpPr/>
          <p:nvPr/>
        </p:nvSpPr>
        <p:spPr>
          <a:xfrm>
            <a:off x="378942" y="4502663"/>
            <a:ext cx="482737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 err="1">
                <a:solidFill>
                  <a:schemeClr val="accent1">
                    <a:lumMod val="75000"/>
                  </a:schemeClr>
                </a:solidFill>
                <a:latin typeface="+mj-lt"/>
              </a:rPr>
              <a:t>function</a:t>
            </a:r>
            <a:r>
              <a:rPr lang="es-E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dirty="0" err="1">
                <a:latin typeface="+mj-lt"/>
              </a:rPr>
              <a:t>SuperType</a:t>
            </a:r>
            <a:r>
              <a:rPr lang="es-ES" dirty="0">
                <a:latin typeface="+mj-lt"/>
              </a:rPr>
              <a:t>() {</a:t>
            </a:r>
          </a:p>
          <a:p>
            <a:r>
              <a:rPr lang="es-ES" dirty="0" smtClean="0">
                <a:latin typeface="+mj-lt"/>
              </a:rPr>
              <a:t>    </a:t>
            </a:r>
            <a:r>
              <a:rPr lang="es-ES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this</a:t>
            </a:r>
            <a:r>
              <a:rPr lang="es-ES" dirty="0" err="1" smtClean="0">
                <a:latin typeface="+mj-lt"/>
              </a:rPr>
              <a:t>.colors</a:t>
            </a:r>
            <a:r>
              <a:rPr lang="es-ES" dirty="0" smtClean="0">
                <a:latin typeface="+mj-lt"/>
              </a:rPr>
              <a:t> = </a:t>
            </a:r>
            <a:r>
              <a:rPr lang="es-ES" dirty="0">
                <a:latin typeface="+mj-lt"/>
              </a:rPr>
              <a:t>[</a:t>
            </a:r>
            <a:r>
              <a:rPr lang="es-ES" dirty="0">
                <a:solidFill>
                  <a:srgbClr val="C00000"/>
                </a:solidFill>
                <a:latin typeface="+mj-lt"/>
              </a:rPr>
              <a:t>'red'</a:t>
            </a:r>
            <a:r>
              <a:rPr lang="es-ES" dirty="0">
                <a:latin typeface="+mj-lt"/>
              </a:rPr>
              <a:t>, </a:t>
            </a:r>
            <a:r>
              <a:rPr lang="es-ES" dirty="0">
                <a:solidFill>
                  <a:srgbClr val="C00000"/>
                </a:solidFill>
                <a:latin typeface="+mj-lt"/>
              </a:rPr>
              <a:t>'blue'</a:t>
            </a:r>
            <a:r>
              <a:rPr lang="es-ES" dirty="0">
                <a:latin typeface="+mj-lt"/>
              </a:rPr>
              <a:t>, </a:t>
            </a:r>
            <a:r>
              <a:rPr lang="es-ES" dirty="0">
                <a:solidFill>
                  <a:srgbClr val="C00000"/>
                </a:solidFill>
                <a:latin typeface="+mj-lt"/>
              </a:rPr>
              <a:t>'</a:t>
            </a:r>
            <a:r>
              <a:rPr lang="es-ES" dirty="0" err="1">
                <a:solidFill>
                  <a:srgbClr val="C00000"/>
                </a:solidFill>
                <a:latin typeface="+mj-lt"/>
              </a:rPr>
              <a:t>green</a:t>
            </a:r>
            <a:r>
              <a:rPr lang="es-ES" dirty="0">
                <a:solidFill>
                  <a:srgbClr val="C00000"/>
                </a:solidFill>
                <a:latin typeface="+mj-lt"/>
              </a:rPr>
              <a:t>'</a:t>
            </a:r>
            <a:r>
              <a:rPr lang="es-ES" dirty="0">
                <a:latin typeface="+mj-lt"/>
              </a:rPr>
              <a:t>];</a:t>
            </a:r>
          </a:p>
          <a:p>
            <a:r>
              <a:rPr lang="es-ES" dirty="0" smtClean="0">
                <a:latin typeface="+mj-lt"/>
              </a:rPr>
              <a:t>}</a:t>
            </a:r>
            <a:endParaRPr lang="es-ES" dirty="0">
              <a:latin typeface="+mj-lt"/>
            </a:endParaRPr>
          </a:p>
          <a:p>
            <a:r>
              <a:rPr lang="es-ES" dirty="0" err="1">
                <a:solidFill>
                  <a:schemeClr val="accent1">
                    <a:lumMod val="75000"/>
                  </a:schemeClr>
                </a:solidFill>
                <a:latin typeface="+mj-lt"/>
              </a:rPr>
              <a:t>function</a:t>
            </a:r>
            <a:r>
              <a:rPr lang="es-E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dirty="0" err="1">
                <a:latin typeface="+mj-lt"/>
              </a:rPr>
              <a:t>SubType</a:t>
            </a:r>
            <a:r>
              <a:rPr lang="es-ES" dirty="0">
                <a:latin typeface="+mj-lt"/>
              </a:rPr>
              <a:t>() {}</a:t>
            </a:r>
          </a:p>
          <a:p>
            <a:r>
              <a:rPr lang="es-ES" dirty="0" err="1">
                <a:latin typeface="+mj-lt"/>
              </a:rPr>
              <a:t>SubType.prototype</a:t>
            </a:r>
            <a:r>
              <a:rPr lang="es-ES" dirty="0">
                <a:latin typeface="+mj-lt"/>
              </a:rPr>
              <a:t> = </a:t>
            </a:r>
            <a:r>
              <a:rPr lang="es-E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new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SuperType</a:t>
            </a:r>
            <a:r>
              <a:rPr lang="es-ES" dirty="0">
                <a:latin typeface="+mj-lt"/>
              </a:rPr>
              <a:t>();</a:t>
            </a:r>
          </a:p>
        </p:txBody>
      </p:sp>
      <p:sp>
        <p:nvSpPr>
          <p:cNvPr id="9" name="Rectangle 8"/>
          <p:cNvSpPr/>
          <p:nvPr/>
        </p:nvSpPr>
        <p:spPr>
          <a:xfrm>
            <a:off x="5471146" y="4502663"/>
            <a:ext cx="564169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dirty="0">
                <a:latin typeface="+mj-lt"/>
              </a:rPr>
              <a:t> instance1 = </a:t>
            </a:r>
            <a:r>
              <a:rPr lang="es-E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new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SubType</a:t>
            </a:r>
            <a:r>
              <a:rPr lang="es-ES" dirty="0">
                <a:latin typeface="+mj-lt"/>
              </a:rPr>
              <a:t>();</a:t>
            </a:r>
          </a:p>
          <a:p>
            <a:r>
              <a:rPr lang="es-ES" dirty="0">
                <a:latin typeface="+mj-lt"/>
              </a:rPr>
              <a:t>instance1.colors.push(</a:t>
            </a:r>
            <a:r>
              <a:rPr lang="es-ES" dirty="0">
                <a:solidFill>
                  <a:srgbClr val="C00000"/>
                </a:solidFill>
                <a:latin typeface="+mj-lt"/>
              </a:rPr>
              <a:t>'</a:t>
            </a:r>
            <a:r>
              <a:rPr lang="es-ES" dirty="0" err="1">
                <a:solidFill>
                  <a:srgbClr val="C00000"/>
                </a:solidFill>
                <a:latin typeface="+mj-lt"/>
              </a:rPr>
              <a:t>black</a:t>
            </a:r>
            <a:r>
              <a:rPr lang="es-ES" dirty="0">
                <a:solidFill>
                  <a:srgbClr val="C00000"/>
                </a:solidFill>
                <a:latin typeface="+mj-lt"/>
              </a:rPr>
              <a:t>'</a:t>
            </a:r>
            <a:r>
              <a:rPr lang="es-ES" dirty="0">
                <a:latin typeface="+mj-lt"/>
              </a:rPr>
              <a:t>);</a:t>
            </a:r>
          </a:p>
          <a:p>
            <a:r>
              <a:rPr lang="es-ES" dirty="0">
                <a:latin typeface="+mj-lt"/>
              </a:rPr>
              <a:t>console.log(instance1.colors); </a:t>
            </a:r>
            <a:r>
              <a:rPr lang="es-ES" dirty="0" smtClean="0">
                <a:latin typeface="+mj-lt"/>
              </a:rPr>
              <a:t>   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</a:t>
            </a:r>
            <a:r>
              <a:rPr lang="es-E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'</a:t>
            </a:r>
            <a:r>
              <a:rPr lang="es-ES" dirty="0" err="1">
                <a:solidFill>
                  <a:schemeClr val="accent6">
                    <a:lumMod val="75000"/>
                  </a:schemeClr>
                </a:solidFill>
                <a:latin typeface="+mj-lt"/>
              </a:rPr>
              <a:t>red,blue,green,black</a:t>
            </a:r>
            <a:r>
              <a:rPr lang="es-E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'</a:t>
            </a:r>
          </a:p>
          <a:p>
            <a:r>
              <a:rPr lang="es-E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dirty="0">
                <a:latin typeface="+mj-lt"/>
              </a:rPr>
              <a:t> instance2 = </a:t>
            </a:r>
            <a:r>
              <a:rPr lang="es-E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new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SubType</a:t>
            </a:r>
            <a:r>
              <a:rPr lang="es-ES" dirty="0">
                <a:latin typeface="+mj-lt"/>
              </a:rPr>
              <a:t>();</a:t>
            </a:r>
          </a:p>
          <a:p>
            <a:r>
              <a:rPr lang="es-ES" dirty="0">
                <a:latin typeface="+mj-lt"/>
              </a:rPr>
              <a:t>console.log(instance2.colors); </a:t>
            </a:r>
            <a:r>
              <a:rPr lang="es-ES" dirty="0" smtClean="0">
                <a:latin typeface="+mj-lt"/>
              </a:rPr>
              <a:t>   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</a:t>
            </a:r>
            <a:r>
              <a:rPr lang="es-E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'</a:t>
            </a:r>
            <a:r>
              <a:rPr lang="es-ES" dirty="0" err="1">
                <a:solidFill>
                  <a:schemeClr val="accent6">
                    <a:lumMod val="75000"/>
                  </a:schemeClr>
                </a:solidFill>
                <a:latin typeface="+mj-lt"/>
              </a:rPr>
              <a:t>red,blue,green,black</a:t>
            </a:r>
            <a:r>
              <a:rPr lang="es-E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'</a:t>
            </a:r>
          </a:p>
        </p:txBody>
      </p:sp>
    </p:spTree>
    <p:extLst>
      <p:ext uri="{BB962C8B-B14F-4D97-AF65-F5344CB8AC3E}">
        <p14:creationId xmlns:p14="http://schemas.microsoft.com/office/powerpoint/2010/main" val="1614295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Multiparadigma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s-ES" dirty="0" smtClean="0"/>
              <a:t>JavaScript permite y facilita el uso de múltiples paradigmas de programación:</a:t>
            </a:r>
          </a:p>
          <a:p>
            <a:pPr>
              <a:lnSpc>
                <a:spcPct val="100000"/>
              </a:lnSpc>
            </a:pPr>
            <a:r>
              <a:rPr lang="es-ES" dirty="0" smtClean="0"/>
              <a:t>Programación Imperativa</a:t>
            </a:r>
          </a:p>
          <a:p>
            <a:pPr lvl="1">
              <a:lnSpc>
                <a:spcPct val="100000"/>
              </a:lnSpc>
            </a:pPr>
            <a:r>
              <a:rPr lang="es-ES" dirty="0" smtClean="0">
                <a:solidFill>
                  <a:srgbClr val="323330"/>
                </a:solidFill>
              </a:rPr>
              <a:t>Basada en describir acciones en detalle</a:t>
            </a:r>
            <a:r>
              <a:rPr lang="es-ES" dirty="0" smtClean="0"/>
              <a:t>.</a:t>
            </a:r>
          </a:p>
          <a:p>
            <a:pPr>
              <a:lnSpc>
                <a:spcPct val="100000"/>
              </a:lnSpc>
            </a:pPr>
            <a:r>
              <a:rPr lang="es-ES" dirty="0" smtClean="0"/>
              <a:t>Programación Orientada a Objetos basada en Prototipo</a:t>
            </a:r>
          </a:p>
          <a:p>
            <a:pPr lvl="1">
              <a:lnSpc>
                <a:spcPct val="100000"/>
              </a:lnSpc>
            </a:pPr>
            <a:r>
              <a:rPr lang="es-ES" dirty="0" smtClean="0">
                <a:solidFill>
                  <a:srgbClr val="323330"/>
                </a:solidFill>
              </a:rPr>
              <a:t>Basada alrededor de los objetos prototípicos.</a:t>
            </a:r>
          </a:p>
          <a:p>
            <a:pPr>
              <a:lnSpc>
                <a:spcPct val="100000"/>
              </a:lnSpc>
            </a:pPr>
            <a:r>
              <a:rPr lang="es-ES" dirty="0" smtClean="0"/>
              <a:t>Metaprogramación</a:t>
            </a:r>
          </a:p>
          <a:p>
            <a:pPr lvl="1">
              <a:lnSpc>
                <a:spcPct val="100000"/>
              </a:lnSpc>
            </a:pPr>
            <a:r>
              <a:rPr lang="es-ES" dirty="0" smtClean="0">
                <a:solidFill>
                  <a:srgbClr val="323330"/>
                </a:solidFill>
              </a:rPr>
              <a:t>Manipulación de la base del modelo de ejecución de JavaScript.</a:t>
            </a:r>
          </a:p>
          <a:p>
            <a:pPr>
              <a:lnSpc>
                <a:spcPct val="100000"/>
              </a:lnSpc>
            </a:pPr>
            <a:r>
              <a:rPr lang="es-ES" dirty="0" smtClean="0"/>
              <a:t>Programación funcional</a:t>
            </a:r>
          </a:p>
          <a:p>
            <a:pPr lvl="1">
              <a:lnSpc>
                <a:spcPct val="100000"/>
              </a:lnSpc>
            </a:pPr>
            <a:r>
              <a:rPr lang="es-ES" dirty="0" smtClean="0">
                <a:solidFill>
                  <a:srgbClr val="323330"/>
                </a:solidFill>
              </a:rPr>
              <a:t>Basada en la utilización de funciones aritméticas sin manejo de datos mutables o de estado.</a:t>
            </a:r>
          </a:p>
          <a:p>
            <a:pPr marL="0" indent="0">
              <a:buNone/>
            </a:pPr>
            <a:endParaRPr lang="es-ES" dirty="0" smtClean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811911" y="270933"/>
            <a:ext cx="3409245" cy="572031"/>
          </a:xfrm>
        </p:spPr>
        <p:txBody>
          <a:bodyPr/>
          <a:lstStyle/>
          <a:p>
            <a:r>
              <a:rPr lang="es-ES" dirty="0" smtClean="0"/>
              <a:t>Múltiples paradigmas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46164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Herencia</a:t>
            </a:r>
            <a:endParaRPr lang="es-E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142878" y="1276351"/>
            <a:ext cx="11915771" cy="1796364"/>
          </a:xfrm>
        </p:spPr>
        <p:txBody>
          <a:bodyPr/>
          <a:lstStyle/>
          <a:p>
            <a:r>
              <a:rPr lang="es-ES" dirty="0" smtClean="0"/>
              <a:t>En el robo de constructor o herencia clásica la idea es llamar al constructor del tipo padre desde el constructor del tipo hijo, cambiando el contexto.</a:t>
            </a:r>
          </a:p>
          <a:p>
            <a:r>
              <a:rPr lang="es-ES" dirty="0" smtClean="0"/>
              <a:t>Esto solventa los problemas con los valores de referencia y nos permite pasar argumentos al constructor del tipo padre.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7842422" y="270933"/>
            <a:ext cx="3378734" cy="572031"/>
          </a:xfrm>
        </p:spPr>
        <p:txBody>
          <a:bodyPr/>
          <a:lstStyle/>
          <a:p>
            <a:r>
              <a:rPr lang="ca-ES" dirty="0" smtClean="0"/>
              <a:t>Constructor Stealing</a:t>
            </a:r>
            <a:endParaRPr lang="es-ES" dirty="0"/>
          </a:p>
        </p:txBody>
      </p:sp>
      <p:sp>
        <p:nvSpPr>
          <p:cNvPr id="8" name="Rectangle 7"/>
          <p:cNvSpPr/>
          <p:nvPr/>
        </p:nvSpPr>
        <p:spPr>
          <a:xfrm>
            <a:off x="395418" y="3563554"/>
            <a:ext cx="4827372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 err="1">
                <a:solidFill>
                  <a:schemeClr val="accent1">
                    <a:lumMod val="75000"/>
                  </a:schemeClr>
                </a:solidFill>
                <a:latin typeface="+mj-lt"/>
              </a:rPr>
              <a:t>function</a:t>
            </a:r>
            <a:r>
              <a:rPr lang="es-E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dirty="0" err="1" smtClean="0">
                <a:latin typeface="+mj-lt"/>
              </a:rPr>
              <a:t>SuperType</a:t>
            </a:r>
            <a:r>
              <a:rPr lang="es-ES" dirty="0" smtClean="0">
                <a:latin typeface="+mj-lt"/>
              </a:rPr>
              <a:t>(</a:t>
            </a:r>
            <a:r>
              <a:rPr lang="es-ES" dirty="0" err="1" smtClean="0">
                <a:latin typeface="+mj-lt"/>
              </a:rPr>
              <a:t>name</a:t>
            </a:r>
            <a:r>
              <a:rPr lang="es-ES" dirty="0" smtClean="0">
                <a:latin typeface="+mj-lt"/>
              </a:rPr>
              <a:t>) {</a:t>
            </a:r>
          </a:p>
          <a:p>
            <a:r>
              <a:rPr lang="es-ES" dirty="0">
                <a:latin typeface="+mj-lt"/>
              </a:rPr>
              <a:t> </a:t>
            </a:r>
            <a:r>
              <a:rPr lang="es-ES" dirty="0" smtClean="0">
                <a:latin typeface="+mj-lt"/>
              </a:rPr>
              <a:t>   this.name = </a:t>
            </a:r>
            <a:r>
              <a:rPr lang="es-ES" dirty="0" err="1" smtClean="0">
                <a:solidFill>
                  <a:srgbClr val="323330"/>
                </a:solidFill>
                <a:latin typeface="+mj-lt"/>
              </a:rPr>
              <a:t>name</a:t>
            </a:r>
            <a:r>
              <a:rPr lang="es-ES" dirty="0" smtClean="0">
                <a:solidFill>
                  <a:srgbClr val="323330"/>
                </a:solidFill>
                <a:latin typeface="+mj-lt"/>
              </a:rPr>
              <a:t>;</a:t>
            </a:r>
            <a:endParaRPr lang="es-ES" dirty="0">
              <a:solidFill>
                <a:srgbClr val="323330"/>
              </a:solidFill>
              <a:latin typeface="+mj-lt"/>
            </a:endParaRPr>
          </a:p>
          <a:p>
            <a:r>
              <a:rPr lang="es-ES" dirty="0" smtClean="0">
                <a:latin typeface="+mj-lt"/>
              </a:rPr>
              <a:t>    </a:t>
            </a:r>
            <a:r>
              <a:rPr lang="es-ES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this</a:t>
            </a:r>
            <a:r>
              <a:rPr lang="es-ES" dirty="0" err="1" smtClean="0">
                <a:latin typeface="+mj-lt"/>
              </a:rPr>
              <a:t>.colors</a:t>
            </a:r>
            <a:r>
              <a:rPr lang="es-ES" dirty="0" smtClean="0">
                <a:latin typeface="+mj-lt"/>
              </a:rPr>
              <a:t> = </a:t>
            </a:r>
            <a:r>
              <a:rPr lang="es-ES" dirty="0">
                <a:latin typeface="+mj-lt"/>
              </a:rPr>
              <a:t>[</a:t>
            </a:r>
            <a:r>
              <a:rPr lang="es-ES" dirty="0">
                <a:solidFill>
                  <a:srgbClr val="C00000"/>
                </a:solidFill>
                <a:latin typeface="+mj-lt"/>
              </a:rPr>
              <a:t>'red'</a:t>
            </a:r>
            <a:r>
              <a:rPr lang="es-ES" dirty="0">
                <a:latin typeface="+mj-lt"/>
              </a:rPr>
              <a:t>, </a:t>
            </a:r>
            <a:r>
              <a:rPr lang="es-ES" dirty="0">
                <a:solidFill>
                  <a:srgbClr val="C00000"/>
                </a:solidFill>
                <a:latin typeface="+mj-lt"/>
              </a:rPr>
              <a:t>'blue'</a:t>
            </a:r>
            <a:r>
              <a:rPr lang="es-ES" dirty="0">
                <a:latin typeface="+mj-lt"/>
              </a:rPr>
              <a:t>, </a:t>
            </a:r>
            <a:r>
              <a:rPr lang="es-ES" dirty="0">
                <a:solidFill>
                  <a:srgbClr val="C00000"/>
                </a:solidFill>
                <a:latin typeface="+mj-lt"/>
              </a:rPr>
              <a:t>'</a:t>
            </a:r>
            <a:r>
              <a:rPr lang="es-ES" dirty="0" err="1">
                <a:solidFill>
                  <a:srgbClr val="C00000"/>
                </a:solidFill>
                <a:latin typeface="+mj-lt"/>
              </a:rPr>
              <a:t>green</a:t>
            </a:r>
            <a:r>
              <a:rPr lang="es-ES" dirty="0">
                <a:solidFill>
                  <a:srgbClr val="C00000"/>
                </a:solidFill>
                <a:latin typeface="+mj-lt"/>
              </a:rPr>
              <a:t>'</a:t>
            </a:r>
            <a:r>
              <a:rPr lang="es-ES" dirty="0">
                <a:latin typeface="+mj-lt"/>
              </a:rPr>
              <a:t>];</a:t>
            </a:r>
          </a:p>
          <a:p>
            <a:r>
              <a:rPr lang="es-ES" dirty="0" smtClean="0">
                <a:latin typeface="+mj-lt"/>
              </a:rPr>
              <a:t>}</a:t>
            </a:r>
            <a:endParaRPr lang="es-ES" dirty="0">
              <a:latin typeface="+mj-lt"/>
            </a:endParaRPr>
          </a:p>
          <a:p>
            <a:r>
              <a:rPr lang="es-ES" dirty="0" err="1">
                <a:solidFill>
                  <a:schemeClr val="accent1">
                    <a:lumMod val="75000"/>
                  </a:schemeClr>
                </a:solidFill>
                <a:latin typeface="+mj-lt"/>
              </a:rPr>
              <a:t>function</a:t>
            </a:r>
            <a:r>
              <a:rPr lang="es-E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dirty="0" err="1" smtClean="0">
                <a:latin typeface="+mj-lt"/>
              </a:rPr>
              <a:t>SubType</a:t>
            </a:r>
            <a:r>
              <a:rPr lang="es-ES" dirty="0" smtClean="0">
                <a:latin typeface="+mj-lt"/>
              </a:rPr>
              <a:t>(</a:t>
            </a:r>
            <a:r>
              <a:rPr lang="es-ES" dirty="0" err="1" smtClean="0">
                <a:latin typeface="+mj-lt"/>
              </a:rPr>
              <a:t>name</a:t>
            </a:r>
            <a:r>
              <a:rPr lang="es-ES" dirty="0" smtClean="0">
                <a:latin typeface="+mj-lt"/>
              </a:rPr>
              <a:t>) {</a:t>
            </a:r>
          </a:p>
          <a:p>
            <a:r>
              <a:rPr lang="es-ES" dirty="0" smtClean="0">
                <a:latin typeface="+mj-lt"/>
              </a:rPr>
              <a:t>    </a:t>
            </a:r>
            <a:r>
              <a:rPr lang="es-ES" dirty="0" err="1" smtClean="0">
                <a:latin typeface="+mj-lt"/>
              </a:rPr>
              <a:t>SuperType.apply</a:t>
            </a:r>
            <a:r>
              <a:rPr lang="es-ES" dirty="0" smtClean="0">
                <a:latin typeface="+mj-lt"/>
              </a:rPr>
              <a:t>(</a:t>
            </a:r>
            <a:r>
              <a:rPr lang="es-ES" dirty="0" err="1" smtClean="0">
                <a:latin typeface="+mj-lt"/>
              </a:rPr>
              <a:t>this</a:t>
            </a:r>
            <a:r>
              <a:rPr lang="es-ES" dirty="0" smtClean="0">
                <a:latin typeface="+mj-lt"/>
              </a:rPr>
              <a:t>, </a:t>
            </a:r>
            <a:r>
              <a:rPr lang="es-ES" dirty="0" err="1" smtClean="0">
                <a:latin typeface="+mj-lt"/>
              </a:rPr>
              <a:t>arguments</a:t>
            </a:r>
            <a:r>
              <a:rPr lang="es-ES" dirty="0" smtClean="0">
                <a:latin typeface="+mj-lt"/>
              </a:rPr>
              <a:t>);</a:t>
            </a:r>
            <a:endParaRPr lang="es-ES" dirty="0">
              <a:latin typeface="+mj-lt"/>
            </a:endParaRPr>
          </a:p>
          <a:p>
            <a:r>
              <a:rPr lang="es-ES" dirty="0" smtClean="0">
                <a:latin typeface="+mj-lt"/>
              </a:rPr>
              <a:t>}</a:t>
            </a:r>
            <a:endParaRPr lang="es-ES" dirty="0">
              <a:latin typeface="+mj-lt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487622" y="3563554"/>
            <a:ext cx="564169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dirty="0">
                <a:latin typeface="+mj-lt"/>
              </a:rPr>
              <a:t> instance1 = </a:t>
            </a:r>
            <a:r>
              <a:rPr lang="es-E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new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SubType</a:t>
            </a:r>
            <a:r>
              <a:rPr lang="es-ES" dirty="0" smtClean="0">
                <a:latin typeface="+mj-lt"/>
              </a:rPr>
              <a:t>(</a:t>
            </a:r>
            <a:r>
              <a:rPr lang="es-ES" dirty="0">
                <a:solidFill>
                  <a:srgbClr val="C00000"/>
                </a:solidFill>
                <a:latin typeface="+mj-lt"/>
              </a:rPr>
              <a:t>'John'</a:t>
            </a:r>
            <a:r>
              <a:rPr lang="es-ES" dirty="0" smtClean="0">
                <a:latin typeface="+mj-lt"/>
              </a:rPr>
              <a:t>);</a:t>
            </a:r>
            <a:endParaRPr lang="es-ES" dirty="0">
              <a:latin typeface="+mj-lt"/>
            </a:endParaRPr>
          </a:p>
          <a:p>
            <a:r>
              <a:rPr lang="es-ES" dirty="0">
                <a:latin typeface="+mj-lt"/>
              </a:rPr>
              <a:t>instance1.colors.push(</a:t>
            </a:r>
            <a:r>
              <a:rPr lang="es-ES" dirty="0">
                <a:solidFill>
                  <a:srgbClr val="C00000"/>
                </a:solidFill>
                <a:latin typeface="+mj-lt"/>
              </a:rPr>
              <a:t>'</a:t>
            </a:r>
            <a:r>
              <a:rPr lang="es-ES" dirty="0" err="1">
                <a:solidFill>
                  <a:srgbClr val="C00000"/>
                </a:solidFill>
                <a:latin typeface="+mj-lt"/>
              </a:rPr>
              <a:t>black</a:t>
            </a:r>
            <a:r>
              <a:rPr lang="es-ES" dirty="0">
                <a:solidFill>
                  <a:srgbClr val="C00000"/>
                </a:solidFill>
                <a:latin typeface="+mj-lt"/>
              </a:rPr>
              <a:t>'</a:t>
            </a:r>
            <a:r>
              <a:rPr lang="es-ES" dirty="0">
                <a:latin typeface="+mj-lt"/>
              </a:rPr>
              <a:t>);</a:t>
            </a:r>
          </a:p>
          <a:p>
            <a:r>
              <a:rPr lang="es-ES" dirty="0">
                <a:latin typeface="+mj-lt"/>
              </a:rPr>
              <a:t>console.log(instance1.colors); </a:t>
            </a:r>
            <a:r>
              <a:rPr lang="es-ES" dirty="0" smtClean="0">
                <a:latin typeface="+mj-lt"/>
              </a:rPr>
              <a:t>   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</a:t>
            </a:r>
            <a:r>
              <a:rPr lang="es-E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'</a:t>
            </a:r>
            <a:r>
              <a:rPr lang="es-ES" dirty="0" err="1">
                <a:solidFill>
                  <a:schemeClr val="accent6">
                    <a:lumMod val="75000"/>
                  </a:schemeClr>
                </a:solidFill>
                <a:latin typeface="+mj-lt"/>
              </a:rPr>
              <a:t>red,blue,green,black</a:t>
            </a:r>
            <a:r>
              <a:rPr lang="es-E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'</a:t>
            </a:r>
          </a:p>
          <a:p>
            <a:r>
              <a:rPr lang="es-E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dirty="0">
                <a:latin typeface="+mj-lt"/>
              </a:rPr>
              <a:t> instance2 = </a:t>
            </a:r>
            <a:r>
              <a:rPr lang="es-E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new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SubType</a:t>
            </a:r>
            <a:r>
              <a:rPr lang="es-ES" dirty="0" smtClean="0">
                <a:latin typeface="+mj-lt"/>
              </a:rPr>
              <a:t>(</a:t>
            </a:r>
            <a:r>
              <a:rPr lang="es-ES" dirty="0" smtClean="0">
                <a:solidFill>
                  <a:srgbClr val="C00000"/>
                </a:solidFill>
                <a:latin typeface="+mj-lt"/>
              </a:rPr>
              <a:t>'Stuart'</a:t>
            </a:r>
            <a:r>
              <a:rPr lang="es-ES" dirty="0" smtClean="0">
                <a:latin typeface="+mj-lt"/>
              </a:rPr>
              <a:t>);</a:t>
            </a:r>
            <a:endParaRPr lang="es-ES" dirty="0">
              <a:latin typeface="+mj-lt"/>
            </a:endParaRPr>
          </a:p>
          <a:p>
            <a:r>
              <a:rPr lang="es-ES" dirty="0">
                <a:latin typeface="+mj-lt"/>
              </a:rPr>
              <a:t>console.log(instance2.colors); </a:t>
            </a:r>
            <a:r>
              <a:rPr lang="es-ES" dirty="0" smtClean="0">
                <a:latin typeface="+mj-lt"/>
              </a:rPr>
              <a:t>   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//'</a:t>
            </a:r>
            <a:r>
              <a:rPr lang="es-ES" dirty="0" err="1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red,blue,green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'</a:t>
            </a:r>
            <a:endParaRPr lang="es-ES" dirty="0">
              <a:solidFill>
                <a:schemeClr val="accent6">
                  <a:lumMod val="7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68832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Herencia</a:t>
            </a:r>
            <a:endParaRPr lang="es-E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142878" y="1276350"/>
            <a:ext cx="11915771" cy="3781681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El problema de este patrón es que introduce los mismos problemas que vimos en el </a:t>
            </a:r>
            <a:r>
              <a:rPr lang="es-ES" i="1" dirty="0" smtClean="0"/>
              <a:t>Constructor </a:t>
            </a:r>
            <a:r>
              <a:rPr lang="es-ES" i="1" dirty="0" err="1" smtClean="0"/>
              <a:t>Pattern</a:t>
            </a:r>
            <a:r>
              <a:rPr lang="es-ES" i="1" dirty="0" smtClean="0"/>
              <a:t> </a:t>
            </a:r>
            <a:r>
              <a:rPr lang="es-ES" dirty="0" smtClean="0"/>
              <a:t>para la creación de objetos.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No se reutilizan las funciones.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Además, los métodos definidos en el </a:t>
            </a:r>
            <a:r>
              <a:rPr lang="es-ES" i="1" dirty="0" smtClean="0"/>
              <a:t>prototype</a:t>
            </a:r>
            <a:r>
              <a:rPr lang="es-ES" dirty="0" smtClean="0"/>
              <a:t> del objeto padre no son accesibles desde el objeto hijo.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Por eso este patrón se suele utilizar junto a otro.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7842422" y="270933"/>
            <a:ext cx="3378734" cy="572031"/>
          </a:xfrm>
        </p:spPr>
        <p:txBody>
          <a:bodyPr/>
          <a:lstStyle/>
          <a:p>
            <a:r>
              <a:rPr lang="ca-ES" dirty="0" smtClean="0"/>
              <a:t>Constructor Stealing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1086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Herencia</a:t>
            </a:r>
            <a:endParaRPr lang="es-E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142878" y="1276351"/>
            <a:ext cx="11915771" cy="884958"/>
          </a:xfrm>
        </p:spPr>
        <p:txBody>
          <a:bodyPr/>
          <a:lstStyle/>
          <a:p>
            <a:r>
              <a:rPr lang="es-ES" dirty="0" smtClean="0"/>
              <a:t>La idea es usar </a:t>
            </a:r>
            <a:r>
              <a:rPr lang="es-ES" i="1" dirty="0" smtClean="0"/>
              <a:t>Prototype </a:t>
            </a:r>
            <a:r>
              <a:rPr lang="es-ES" i="1" dirty="0" err="1" smtClean="0"/>
              <a:t>Chaining</a:t>
            </a:r>
            <a:r>
              <a:rPr lang="es-ES" i="1" dirty="0" smtClean="0"/>
              <a:t> </a:t>
            </a:r>
            <a:r>
              <a:rPr lang="es-ES" dirty="0" smtClean="0"/>
              <a:t>para heredar las propiedades y métodos en el </a:t>
            </a:r>
            <a:r>
              <a:rPr lang="es-ES" i="1" dirty="0" smtClean="0"/>
              <a:t>prototype</a:t>
            </a:r>
            <a:r>
              <a:rPr lang="es-ES" dirty="0" smtClean="0"/>
              <a:t> y </a:t>
            </a:r>
            <a:r>
              <a:rPr lang="es-ES" i="1" dirty="0" smtClean="0"/>
              <a:t>Robar el Constructor </a:t>
            </a:r>
            <a:r>
              <a:rPr lang="es-ES" dirty="0" smtClean="0"/>
              <a:t>para heredar las propiedades de instancia.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7315200" y="270933"/>
            <a:ext cx="3905956" cy="572031"/>
          </a:xfrm>
        </p:spPr>
        <p:txBody>
          <a:bodyPr/>
          <a:lstStyle/>
          <a:p>
            <a:r>
              <a:rPr lang="es-ES" dirty="0" err="1" smtClean="0"/>
              <a:t>Combination</a:t>
            </a:r>
            <a:r>
              <a:rPr lang="es-ES" dirty="0" smtClean="0"/>
              <a:t> </a:t>
            </a:r>
            <a:r>
              <a:rPr lang="es-ES" dirty="0" err="1" smtClean="0"/>
              <a:t>Inheritance</a:t>
            </a:r>
            <a:endParaRPr lang="es-ES" dirty="0"/>
          </a:p>
        </p:txBody>
      </p:sp>
      <p:sp>
        <p:nvSpPr>
          <p:cNvPr id="8" name="Rectangle 7"/>
          <p:cNvSpPr/>
          <p:nvPr/>
        </p:nvSpPr>
        <p:spPr>
          <a:xfrm>
            <a:off x="403732" y="2408085"/>
            <a:ext cx="4827372" cy="3877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600" dirty="0" err="1">
                <a:solidFill>
                  <a:schemeClr val="accent1">
                    <a:lumMod val="75000"/>
                  </a:schemeClr>
                </a:solidFill>
                <a:latin typeface="+mj-lt"/>
              </a:rPr>
              <a:t>function</a:t>
            </a:r>
            <a:r>
              <a:rPr lang="es-ES" sz="16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sz="1600" dirty="0" err="1" smtClean="0">
                <a:latin typeface="+mj-lt"/>
              </a:rPr>
              <a:t>SuperType</a:t>
            </a:r>
            <a:r>
              <a:rPr lang="es-ES" sz="1600" dirty="0" smtClean="0">
                <a:latin typeface="+mj-lt"/>
              </a:rPr>
              <a:t>(</a:t>
            </a:r>
            <a:r>
              <a:rPr lang="es-ES" sz="1600" dirty="0" err="1" smtClean="0">
                <a:latin typeface="+mj-lt"/>
              </a:rPr>
              <a:t>name</a:t>
            </a:r>
            <a:r>
              <a:rPr lang="es-ES" sz="1600" dirty="0" smtClean="0">
                <a:latin typeface="+mj-lt"/>
              </a:rPr>
              <a:t>) {</a:t>
            </a:r>
          </a:p>
          <a:p>
            <a:r>
              <a:rPr lang="es-ES" sz="1600" dirty="0">
                <a:latin typeface="+mj-lt"/>
              </a:rPr>
              <a:t> </a:t>
            </a:r>
            <a:r>
              <a:rPr lang="es-ES" sz="1600" dirty="0" smtClean="0">
                <a:latin typeface="+mj-lt"/>
              </a:rPr>
              <a:t>   </a:t>
            </a:r>
            <a:r>
              <a:rPr lang="es-ES" sz="16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this</a:t>
            </a:r>
            <a:r>
              <a:rPr lang="es-ES" sz="1600" dirty="0" smtClean="0">
                <a:latin typeface="+mj-lt"/>
              </a:rPr>
              <a:t>.name = </a:t>
            </a:r>
            <a:r>
              <a:rPr lang="es-ES" sz="1600" dirty="0" err="1" smtClean="0">
                <a:solidFill>
                  <a:srgbClr val="323330"/>
                </a:solidFill>
                <a:latin typeface="+mj-lt"/>
              </a:rPr>
              <a:t>name</a:t>
            </a:r>
            <a:r>
              <a:rPr lang="es-ES" sz="1600" dirty="0" smtClean="0">
                <a:solidFill>
                  <a:srgbClr val="323330"/>
                </a:solidFill>
                <a:latin typeface="+mj-lt"/>
              </a:rPr>
              <a:t>;</a:t>
            </a:r>
            <a:endParaRPr lang="es-ES" sz="1600" dirty="0">
              <a:solidFill>
                <a:srgbClr val="323330"/>
              </a:solidFill>
              <a:latin typeface="+mj-lt"/>
            </a:endParaRPr>
          </a:p>
          <a:p>
            <a:r>
              <a:rPr lang="es-ES" sz="1600" dirty="0" smtClean="0">
                <a:latin typeface="+mj-lt"/>
              </a:rPr>
              <a:t>    </a:t>
            </a:r>
            <a:r>
              <a:rPr lang="es-ES" sz="1600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this</a:t>
            </a:r>
            <a:r>
              <a:rPr lang="es-ES" sz="1600" dirty="0" err="1" smtClean="0">
                <a:latin typeface="+mj-lt"/>
              </a:rPr>
              <a:t>.colors</a:t>
            </a:r>
            <a:r>
              <a:rPr lang="es-ES" sz="1600" dirty="0" smtClean="0">
                <a:latin typeface="+mj-lt"/>
              </a:rPr>
              <a:t> = </a:t>
            </a:r>
            <a:r>
              <a:rPr lang="es-ES" sz="1600" dirty="0">
                <a:latin typeface="+mj-lt"/>
              </a:rPr>
              <a:t>[</a:t>
            </a:r>
            <a:r>
              <a:rPr lang="es-ES" sz="1600" dirty="0">
                <a:solidFill>
                  <a:srgbClr val="C00000"/>
                </a:solidFill>
                <a:latin typeface="+mj-lt"/>
              </a:rPr>
              <a:t>'red'</a:t>
            </a:r>
            <a:r>
              <a:rPr lang="es-ES" sz="1600" dirty="0">
                <a:latin typeface="+mj-lt"/>
              </a:rPr>
              <a:t>, </a:t>
            </a:r>
            <a:r>
              <a:rPr lang="es-ES" sz="1600" dirty="0">
                <a:solidFill>
                  <a:srgbClr val="C00000"/>
                </a:solidFill>
                <a:latin typeface="+mj-lt"/>
              </a:rPr>
              <a:t>'blue'</a:t>
            </a:r>
            <a:r>
              <a:rPr lang="es-ES" sz="1600" dirty="0">
                <a:latin typeface="+mj-lt"/>
              </a:rPr>
              <a:t>, </a:t>
            </a:r>
            <a:r>
              <a:rPr lang="es-ES" sz="1600" dirty="0">
                <a:solidFill>
                  <a:srgbClr val="C00000"/>
                </a:solidFill>
                <a:latin typeface="+mj-lt"/>
              </a:rPr>
              <a:t>'</a:t>
            </a:r>
            <a:r>
              <a:rPr lang="es-ES" sz="1600" dirty="0" err="1">
                <a:solidFill>
                  <a:srgbClr val="C00000"/>
                </a:solidFill>
                <a:latin typeface="+mj-lt"/>
              </a:rPr>
              <a:t>green</a:t>
            </a:r>
            <a:r>
              <a:rPr lang="es-ES" sz="1600" dirty="0">
                <a:solidFill>
                  <a:srgbClr val="C00000"/>
                </a:solidFill>
                <a:latin typeface="+mj-lt"/>
              </a:rPr>
              <a:t>'</a:t>
            </a:r>
            <a:r>
              <a:rPr lang="es-ES" sz="1600" dirty="0">
                <a:latin typeface="+mj-lt"/>
              </a:rPr>
              <a:t>];</a:t>
            </a:r>
          </a:p>
          <a:p>
            <a:r>
              <a:rPr lang="es-ES" sz="1600" dirty="0" smtClean="0">
                <a:latin typeface="+mj-lt"/>
              </a:rPr>
              <a:t>}</a:t>
            </a:r>
          </a:p>
          <a:p>
            <a:r>
              <a:rPr lang="es-ES" sz="1600" dirty="0" err="1" smtClean="0">
                <a:latin typeface="+mj-lt"/>
              </a:rPr>
              <a:t>SuperType.prototype.sayName</a:t>
            </a:r>
            <a:r>
              <a:rPr lang="es-ES" sz="1600" dirty="0" smtClean="0">
                <a:latin typeface="+mj-lt"/>
              </a:rPr>
              <a:t> = </a:t>
            </a:r>
            <a:r>
              <a:rPr lang="es-ES" sz="1600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function</a:t>
            </a:r>
            <a:r>
              <a:rPr lang="es-ES" sz="16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sz="1600" dirty="0" smtClean="0">
                <a:latin typeface="+mj-lt"/>
              </a:rPr>
              <a:t>() {</a:t>
            </a:r>
          </a:p>
          <a:p>
            <a:r>
              <a:rPr lang="es-ES" sz="1600" dirty="0">
                <a:latin typeface="+mj-lt"/>
              </a:rPr>
              <a:t> </a:t>
            </a:r>
            <a:r>
              <a:rPr lang="es-ES" sz="1600" dirty="0" smtClean="0">
                <a:latin typeface="+mj-lt"/>
              </a:rPr>
              <a:t>   console.log(</a:t>
            </a:r>
            <a:r>
              <a:rPr lang="es-ES" sz="16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this</a:t>
            </a:r>
            <a:r>
              <a:rPr lang="es-ES" sz="1600" dirty="0" smtClean="0">
                <a:latin typeface="+mj-lt"/>
              </a:rPr>
              <a:t>.name);</a:t>
            </a:r>
          </a:p>
          <a:p>
            <a:r>
              <a:rPr lang="es-ES" sz="1600" dirty="0">
                <a:latin typeface="+mj-lt"/>
              </a:rPr>
              <a:t>}</a:t>
            </a:r>
          </a:p>
          <a:p>
            <a:r>
              <a:rPr lang="es-ES" sz="1600" dirty="0" err="1">
                <a:solidFill>
                  <a:schemeClr val="accent1">
                    <a:lumMod val="75000"/>
                  </a:schemeClr>
                </a:solidFill>
                <a:latin typeface="+mj-lt"/>
              </a:rPr>
              <a:t>function</a:t>
            </a:r>
            <a:r>
              <a:rPr lang="es-ES" sz="16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sz="1600" dirty="0" err="1" smtClean="0">
                <a:latin typeface="+mj-lt"/>
              </a:rPr>
              <a:t>SubType</a:t>
            </a:r>
            <a:r>
              <a:rPr lang="es-ES" sz="1600" dirty="0" smtClean="0">
                <a:latin typeface="+mj-lt"/>
              </a:rPr>
              <a:t>(</a:t>
            </a:r>
            <a:r>
              <a:rPr lang="es-ES" sz="1600" dirty="0" err="1" smtClean="0">
                <a:latin typeface="+mj-lt"/>
              </a:rPr>
              <a:t>name</a:t>
            </a:r>
            <a:r>
              <a:rPr lang="es-ES" sz="1600" dirty="0" smtClean="0">
                <a:latin typeface="+mj-lt"/>
              </a:rPr>
              <a:t>, </a:t>
            </a:r>
            <a:r>
              <a:rPr lang="es-ES" sz="1600" dirty="0" err="1" smtClean="0">
                <a:latin typeface="+mj-lt"/>
              </a:rPr>
              <a:t>age</a:t>
            </a:r>
            <a:r>
              <a:rPr lang="es-ES" sz="1600" dirty="0" smtClean="0">
                <a:latin typeface="+mj-lt"/>
              </a:rPr>
              <a:t>) {</a:t>
            </a:r>
          </a:p>
          <a:p>
            <a:r>
              <a:rPr lang="es-ES" sz="1600" dirty="0" smtClean="0">
                <a:latin typeface="+mj-lt"/>
              </a:rPr>
              <a:t>    </a:t>
            </a:r>
            <a:r>
              <a:rPr lang="es-ES" sz="1600" dirty="0" err="1" smtClean="0">
                <a:latin typeface="+mj-lt"/>
              </a:rPr>
              <a:t>SuperType.apply</a:t>
            </a:r>
            <a:r>
              <a:rPr lang="es-ES" sz="1600" dirty="0" smtClean="0">
                <a:latin typeface="+mj-lt"/>
              </a:rPr>
              <a:t>(</a:t>
            </a:r>
            <a:r>
              <a:rPr lang="es-ES" sz="1600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this</a:t>
            </a:r>
            <a:r>
              <a:rPr lang="es-ES" sz="1600" dirty="0" smtClean="0">
                <a:latin typeface="+mj-lt"/>
              </a:rPr>
              <a:t>, </a:t>
            </a:r>
            <a:r>
              <a:rPr lang="es-ES" sz="1600" dirty="0" err="1" smtClean="0">
                <a:latin typeface="+mj-lt"/>
              </a:rPr>
              <a:t>arguments</a:t>
            </a:r>
            <a:r>
              <a:rPr lang="es-ES" sz="1600" dirty="0" smtClean="0">
                <a:latin typeface="+mj-lt"/>
              </a:rPr>
              <a:t>);</a:t>
            </a:r>
          </a:p>
          <a:p>
            <a:r>
              <a:rPr lang="es-ES" sz="1600" dirty="0">
                <a:latin typeface="+mj-lt"/>
              </a:rPr>
              <a:t> </a:t>
            </a:r>
            <a:r>
              <a:rPr lang="es-ES" sz="1600" dirty="0" smtClean="0">
                <a:latin typeface="+mj-lt"/>
              </a:rPr>
              <a:t>   </a:t>
            </a:r>
            <a:r>
              <a:rPr lang="es-ES" sz="1600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this</a:t>
            </a:r>
            <a:r>
              <a:rPr lang="es-ES" sz="1600" dirty="0" err="1" smtClean="0">
                <a:latin typeface="+mj-lt"/>
              </a:rPr>
              <a:t>.age</a:t>
            </a:r>
            <a:r>
              <a:rPr lang="es-ES" sz="1600" dirty="0" smtClean="0">
                <a:latin typeface="+mj-lt"/>
              </a:rPr>
              <a:t> = </a:t>
            </a:r>
            <a:r>
              <a:rPr lang="es-ES" sz="1600" dirty="0" err="1" smtClean="0">
                <a:latin typeface="+mj-lt"/>
              </a:rPr>
              <a:t>age</a:t>
            </a:r>
            <a:r>
              <a:rPr lang="es-ES" sz="1600" dirty="0" smtClean="0">
                <a:latin typeface="+mj-lt"/>
              </a:rPr>
              <a:t>;</a:t>
            </a:r>
            <a:endParaRPr lang="es-ES" sz="1600" dirty="0">
              <a:latin typeface="+mj-lt"/>
            </a:endParaRPr>
          </a:p>
          <a:p>
            <a:r>
              <a:rPr lang="es-ES" sz="1600" dirty="0" smtClean="0">
                <a:latin typeface="+mj-lt"/>
              </a:rPr>
              <a:t>}</a:t>
            </a:r>
          </a:p>
          <a:p>
            <a:r>
              <a:rPr lang="es-ES" sz="1600" dirty="0" err="1" smtClean="0">
                <a:latin typeface="+mj-lt"/>
              </a:rPr>
              <a:t>SubType.prototype</a:t>
            </a:r>
            <a:r>
              <a:rPr lang="es-ES" sz="1600" dirty="0" smtClean="0">
                <a:latin typeface="+mj-lt"/>
              </a:rPr>
              <a:t> = </a:t>
            </a:r>
            <a:r>
              <a:rPr lang="es-ES" sz="16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new</a:t>
            </a:r>
            <a:r>
              <a:rPr lang="es-ES" sz="1600" dirty="0" smtClean="0">
                <a:latin typeface="+mj-lt"/>
              </a:rPr>
              <a:t> </a:t>
            </a:r>
            <a:r>
              <a:rPr lang="es-ES" sz="1600" dirty="0" err="1" smtClean="0">
                <a:latin typeface="+mj-lt"/>
              </a:rPr>
              <a:t>SuperType</a:t>
            </a:r>
            <a:r>
              <a:rPr lang="es-ES" sz="1600" dirty="0" smtClean="0">
                <a:latin typeface="+mj-lt"/>
              </a:rPr>
              <a:t>();</a:t>
            </a:r>
          </a:p>
          <a:p>
            <a:r>
              <a:rPr lang="es-ES" sz="1600" dirty="0" err="1" smtClean="0">
                <a:latin typeface="+mj-lt"/>
              </a:rPr>
              <a:t>SubType.prototype.sayAge</a:t>
            </a:r>
            <a:r>
              <a:rPr lang="es-ES" sz="1600" dirty="0" smtClean="0">
                <a:latin typeface="+mj-lt"/>
              </a:rPr>
              <a:t> = </a:t>
            </a:r>
            <a:r>
              <a:rPr lang="es-ES" sz="1600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function</a:t>
            </a:r>
            <a:r>
              <a:rPr lang="es-ES" sz="16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sz="1600" dirty="0" smtClean="0">
                <a:latin typeface="+mj-lt"/>
              </a:rPr>
              <a:t>() {</a:t>
            </a:r>
          </a:p>
          <a:p>
            <a:r>
              <a:rPr lang="es-ES" sz="1600" dirty="0">
                <a:latin typeface="+mj-lt"/>
              </a:rPr>
              <a:t> </a:t>
            </a:r>
            <a:r>
              <a:rPr lang="es-ES" sz="1600" dirty="0" smtClean="0">
                <a:latin typeface="+mj-lt"/>
              </a:rPr>
              <a:t>   console.log(</a:t>
            </a:r>
            <a:r>
              <a:rPr lang="es-ES" sz="1600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this</a:t>
            </a:r>
            <a:r>
              <a:rPr lang="es-ES" sz="1600" dirty="0" err="1" smtClean="0">
                <a:latin typeface="+mj-lt"/>
              </a:rPr>
              <a:t>.age</a:t>
            </a:r>
            <a:r>
              <a:rPr lang="es-ES" sz="1600" dirty="0" smtClean="0">
                <a:latin typeface="+mj-lt"/>
              </a:rPr>
              <a:t>);</a:t>
            </a:r>
            <a:endParaRPr lang="es-ES" sz="1600" dirty="0">
              <a:latin typeface="+mj-lt"/>
            </a:endParaRPr>
          </a:p>
          <a:p>
            <a:r>
              <a:rPr lang="es-ES" sz="1600" dirty="0" smtClean="0">
                <a:latin typeface="+mj-lt"/>
              </a:rPr>
              <a:t>}</a:t>
            </a:r>
            <a:endParaRPr lang="es-ES" sz="1600" dirty="0">
              <a:latin typeface="+mj-lt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579458" y="2408085"/>
            <a:ext cx="5641698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6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sz="1600" dirty="0">
                <a:latin typeface="+mj-lt"/>
              </a:rPr>
              <a:t> instance1 = </a:t>
            </a:r>
            <a:r>
              <a:rPr lang="es-ES" sz="16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new</a:t>
            </a:r>
            <a:r>
              <a:rPr lang="es-ES" sz="1600" dirty="0">
                <a:latin typeface="+mj-lt"/>
              </a:rPr>
              <a:t> </a:t>
            </a:r>
            <a:r>
              <a:rPr lang="es-ES" sz="1600" dirty="0" err="1">
                <a:latin typeface="+mj-lt"/>
              </a:rPr>
              <a:t>SubType</a:t>
            </a:r>
            <a:r>
              <a:rPr lang="es-ES" sz="1600" dirty="0" smtClean="0">
                <a:latin typeface="+mj-lt"/>
              </a:rPr>
              <a:t>(</a:t>
            </a:r>
            <a:r>
              <a:rPr lang="es-ES" sz="1600" dirty="0" smtClean="0">
                <a:solidFill>
                  <a:srgbClr val="C00000"/>
                </a:solidFill>
                <a:latin typeface="+mj-lt"/>
              </a:rPr>
              <a:t>'John'</a:t>
            </a:r>
            <a:r>
              <a:rPr lang="es-ES" sz="1600" dirty="0" smtClean="0">
                <a:solidFill>
                  <a:srgbClr val="323330"/>
                </a:solidFill>
                <a:latin typeface="+mj-lt"/>
              </a:rPr>
              <a:t>, 29</a:t>
            </a:r>
            <a:r>
              <a:rPr lang="es-ES" sz="1600" dirty="0" smtClean="0">
                <a:latin typeface="+mj-lt"/>
              </a:rPr>
              <a:t>);</a:t>
            </a:r>
            <a:endParaRPr lang="es-ES" sz="1600" dirty="0">
              <a:latin typeface="+mj-lt"/>
            </a:endParaRPr>
          </a:p>
          <a:p>
            <a:r>
              <a:rPr lang="es-ES" sz="1600" dirty="0">
                <a:latin typeface="+mj-lt"/>
              </a:rPr>
              <a:t>instance1.colors.push(</a:t>
            </a:r>
            <a:r>
              <a:rPr lang="es-ES" sz="1600" dirty="0">
                <a:solidFill>
                  <a:srgbClr val="C00000"/>
                </a:solidFill>
                <a:latin typeface="+mj-lt"/>
              </a:rPr>
              <a:t>'</a:t>
            </a:r>
            <a:r>
              <a:rPr lang="es-ES" sz="1600" dirty="0" err="1">
                <a:solidFill>
                  <a:srgbClr val="C00000"/>
                </a:solidFill>
                <a:latin typeface="+mj-lt"/>
              </a:rPr>
              <a:t>black</a:t>
            </a:r>
            <a:r>
              <a:rPr lang="es-ES" sz="1600" dirty="0">
                <a:solidFill>
                  <a:srgbClr val="C00000"/>
                </a:solidFill>
                <a:latin typeface="+mj-lt"/>
              </a:rPr>
              <a:t>'</a:t>
            </a:r>
            <a:r>
              <a:rPr lang="es-ES" sz="1600" dirty="0">
                <a:latin typeface="+mj-lt"/>
              </a:rPr>
              <a:t>);</a:t>
            </a:r>
          </a:p>
          <a:p>
            <a:r>
              <a:rPr lang="es-ES" sz="1600" dirty="0">
                <a:latin typeface="+mj-lt"/>
              </a:rPr>
              <a:t>console.log(instance1.colors); </a:t>
            </a:r>
            <a:r>
              <a:rPr lang="es-ES" sz="1600" dirty="0" smtClean="0">
                <a:latin typeface="+mj-lt"/>
              </a:rPr>
              <a:t>    </a:t>
            </a:r>
            <a:r>
              <a:rPr lang="es-ES" sz="1600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//'</a:t>
            </a:r>
            <a:r>
              <a:rPr lang="es-ES" sz="1600" dirty="0" err="1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red,blue,green,black</a:t>
            </a:r>
            <a:r>
              <a:rPr lang="es-ES" sz="1600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‘</a:t>
            </a:r>
          </a:p>
          <a:p>
            <a:r>
              <a:rPr lang="es-ES" sz="1600" dirty="0">
                <a:solidFill>
                  <a:srgbClr val="323330"/>
                </a:solidFill>
                <a:latin typeface="+mj-lt"/>
              </a:rPr>
              <a:t>instance1.sayName(); </a:t>
            </a:r>
            <a:r>
              <a:rPr lang="es-ES" sz="1600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//John;</a:t>
            </a:r>
            <a:endParaRPr lang="es-ES" sz="1600" dirty="0">
              <a:solidFill>
                <a:schemeClr val="accent6">
                  <a:lumMod val="75000"/>
                </a:schemeClr>
              </a:solidFill>
              <a:latin typeface="+mj-lt"/>
            </a:endParaRPr>
          </a:p>
          <a:p>
            <a:r>
              <a:rPr lang="es-ES" sz="1600" dirty="0">
                <a:solidFill>
                  <a:srgbClr val="323330"/>
                </a:solidFill>
                <a:latin typeface="+mj-lt"/>
              </a:rPr>
              <a:t>instance1.sayAge(); </a:t>
            </a:r>
            <a:r>
              <a:rPr lang="es-ES" sz="1600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//29</a:t>
            </a:r>
          </a:p>
          <a:p>
            <a:endParaRPr lang="es-ES" sz="1600" dirty="0" smtClean="0">
              <a:solidFill>
                <a:schemeClr val="accent6">
                  <a:lumMod val="75000"/>
                </a:schemeClr>
              </a:solidFill>
              <a:latin typeface="+mj-lt"/>
            </a:endParaRPr>
          </a:p>
          <a:p>
            <a:endParaRPr lang="es-ES" sz="1600" dirty="0">
              <a:solidFill>
                <a:schemeClr val="accent6">
                  <a:lumMod val="75000"/>
                </a:schemeClr>
              </a:solidFill>
              <a:latin typeface="+mj-lt"/>
            </a:endParaRPr>
          </a:p>
          <a:p>
            <a:r>
              <a:rPr lang="es-ES" sz="16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sz="1600" dirty="0">
                <a:latin typeface="+mj-lt"/>
              </a:rPr>
              <a:t> instance2 = </a:t>
            </a:r>
            <a:r>
              <a:rPr lang="es-ES" sz="16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new</a:t>
            </a:r>
            <a:r>
              <a:rPr lang="es-ES" sz="1600" dirty="0">
                <a:latin typeface="+mj-lt"/>
              </a:rPr>
              <a:t> </a:t>
            </a:r>
            <a:r>
              <a:rPr lang="es-ES" sz="1600" dirty="0" err="1">
                <a:latin typeface="+mj-lt"/>
              </a:rPr>
              <a:t>SubType</a:t>
            </a:r>
            <a:r>
              <a:rPr lang="es-ES" sz="1600" dirty="0" smtClean="0">
                <a:latin typeface="+mj-lt"/>
              </a:rPr>
              <a:t>(</a:t>
            </a:r>
            <a:r>
              <a:rPr lang="es-ES" sz="1600" dirty="0" smtClean="0">
                <a:solidFill>
                  <a:srgbClr val="C00000"/>
                </a:solidFill>
                <a:latin typeface="+mj-lt"/>
              </a:rPr>
              <a:t>'Stuart'</a:t>
            </a:r>
            <a:r>
              <a:rPr lang="es-ES" sz="1600" dirty="0">
                <a:solidFill>
                  <a:srgbClr val="323330"/>
                </a:solidFill>
                <a:latin typeface="+mj-lt"/>
              </a:rPr>
              <a:t>, </a:t>
            </a:r>
            <a:r>
              <a:rPr lang="es-ES" sz="1600" dirty="0" smtClean="0">
                <a:solidFill>
                  <a:srgbClr val="323330"/>
                </a:solidFill>
                <a:latin typeface="+mj-lt"/>
              </a:rPr>
              <a:t>15</a:t>
            </a:r>
            <a:r>
              <a:rPr lang="es-ES" sz="1600" dirty="0" smtClean="0">
                <a:latin typeface="+mj-lt"/>
              </a:rPr>
              <a:t>);</a:t>
            </a:r>
            <a:endParaRPr lang="es-ES" sz="1600" dirty="0">
              <a:latin typeface="+mj-lt"/>
            </a:endParaRPr>
          </a:p>
          <a:p>
            <a:r>
              <a:rPr lang="es-ES" sz="1600" dirty="0">
                <a:latin typeface="+mj-lt"/>
              </a:rPr>
              <a:t>console.log(instance2.colors); </a:t>
            </a:r>
            <a:r>
              <a:rPr lang="es-ES" sz="1600" dirty="0" smtClean="0">
                <a:latin typeface="+mj-lt"/>
              </a:rPr>
              <a:t>    </a:t>
            </a:r>
            <a:r>
              <a:rPr lang="es-ES" sz="1600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//'</a:t>
            </a:r>
            <a:r>
              <a:rPr lang="es-ES" sz="1600" dirty="0" err="1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red,blue,green</a:t>
            </a:r>
            <a:r>
              <a:rPr lang="es-ES" sz="1600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 ‘</a:t>
            </a:r>
          </a:p>
          <a:p>
            <a:r>
              <a:rPr lang="es-ES" sz="1600" dirty="0" smtClean="0">
                <a:solidFill>
                  <a:srgbClr val="323330"/>
                </a:solidFill>
                <a:latin typeface="+mj-lt"/>
              </a:rPr>
              <a:t>instance2.sayName</a:t>
            </a:r>
            <a:r>
              <a:rPr lang="es-ES" sz="1600" dirty="0">
                <a:solidFill>
                  <a:srgbClr val="323330"/>
                </a:solidFill>
                <a:latin typeface="+mj-lt"/>
              </a:rPr>
              <a:t>(); </a:t>
            </a:r>
            <a:r>
              <a:rPr lang="es-ES" sz="1600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//Stuart;</a:t>
            </a:r>
            <a:endParaRPr lang="es-ES" sz="1600" dirty="0">
              <a:solidFill>
                <a:schemeClr val="accent6">
                  <a:lumMod val="75000"/>
                </a:schemeClr>
              </a:solidFill>
              <a:latin typeface="+mj-lt"/>
            </a:endParaRPr>
          </a:p>
          <a:p>
            <a:r>
              <a:rPr lang="es-ES" sz="1600" dirty="0" smtClean="0">
                <a:solidFill>
                  <a:srgbClr val="323330"/>
                </a:solidFill>
                <a:latin typeface="+mj-lt"/>
              </a:rPr>
              <a:t>instance2.sayAge</a:t>
            </a:r>
            <a:r>
              <a:rPr lang="es-ES" sz="1600" dirty="0">
                <a:solidFill>
                  <a:srgbClr val="323330"/>
                </a:solidFill>
                <a:latin typeface="+mj-lt"/>
              </a:rPr>
              <a:t>(); </a:t>
            </a:r>
            <a:r>
              <a:rPr lang="es-ES" sz="1600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//15</a:t>
            </a:r>
            <a:endParaRPr lang="es-ES" sz="1600" dirty="0">
              <a:solidFill>
                <a:schemeClr val="accent6">
                  <a:lumMod val="7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60281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Herencia</a:t>
            </a:r>
            <a:endParaRPr lang="es-E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142878" y="1276350"/>
            <a:ext cx="11915771" cy="4827887"/>
          </a:xfrm>
        </p:spPr>
        <p:txBody>
          <a:bodyPr/>
          <a:lstStyle/>
          <a:p>
            <a:r>
              <a:rPr lang="es-ES" dirty="0" smtClean="0"/>
              <a:t>Este tipo de herencia es una de las más usadas.</a:t>
            </a:r>
          </a:p>
          <a:p>
            <a:r>
              <a:rPr lang="es-ES" dirty="0" smtClean="0"/>
              <a:t>Uno de los problemas de ineficiencia que presenta es que se llama 2 veces al constructor del tipo padre:</a:t>
            </a:r>
          </a:p>
          <a:p>
            <a:pPr lvl="1"/>
            <a:r>
              <a:rPr lang="es-ES" dirty="0" smtClean="0">
                <a:solidFill>
                  <a:srgbClr val="323330"/>
                </a:solidFill>
              </a:rPr>
              <a:t>Una vez al crear el prototype del tipo hijo.</a:t>
            </a:r>
          </a:p>
          <a:p>
            <a:pPr lvl="1"/>
            <a:r>
              <a:rPr lang="es-ES" dirty="0" smtClean="0">
                <a:solidFill>
                  <a:srgbClr val="323330"/>
                </a:solidFill>
              </a:rPr>
              <a:t>Otra vez al llamar al constructor del tipo padre desde el del tipo hijo.</a:t>
            </a:r>
          </a:p>
          <a:p>
            <a:pPr marL="0" indent="0">
              <a:buNone/>
            </a:pPr>
            <a:endParaRPr lang="es-ES" dirty="0" smtClean="0"/>
          </a:p>
          <a:p>
            <a:endParaRPr lang="es-ES" dirty="0" smtClean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7315200" y="270933"/>
            <a:ext cx="3905956" cy="572031"/>
          </a:xfrm>
        </p:spPr>
        <p:txBody>
          <a:bodyPr/>
          <a:lstStyle/>
          <a:p>
            <a:r>
              <a:rPr lang="es-ES" dirty="0" err="1" smtClean="0"/>
              <a:t>Combination</a:t>
            </a:r>
            <a:r>
              <a:rPr lang="es-ES" dirty="0" smtClean="0"/>
              <a:t> </a:t>
            </a:r>
            <a:r>
              <a:rPr lang="es-ES" dirty="0" err="1" smtClean="0"/>
              <a:t>Inheritance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88935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Herencia</a:t>
            </a:r>
            <a:endParaRPr lang="es-E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142878" y="1276351"/>
            <a:ext cx="11915771" cy="4869076"/>
          </a:xfrm>
        </p:spPr>
        <p:txBody>
          <a:bodyPr/>
          <a:lstStyle/>
          <a:p>
            <a:r>
              <a:rPr lang="es-ES" dirty="0" smtClean="0"/>
              <a:t>Ideado en 2006 por </a:t>
            </a:r>
            <a:r>
              <a:rPr lang="es-ES" dirty="0" smtClean="0">
                <a:hlinkClick r:id="rId2"/>
              </a:rPr>
              <a:t>Douglas </a:t>
            </a:r>
            <a:r>
              <a:rPr lang="es-ES" dirty="0" err="1" smtClean="0">
                <a:hlinkClick r:id="rId2"/>
              </a:rPr>
              <a:t>Crockford</a:t>
            </a:r>
            <a:r>
              <a:rPr lang="es-ES" dirty="0" smtClean="0"/>
              <a:t>, este método no usa constructores definidos como tal.</a:t>
            </a:r>
          </a:p>
          <a:p>
            <a:r>
              <a:rPr lang="es-ES" dirty="0" smtClean="0"/>
              <a:t>Su premisa es que los </a:t>
            </a:r>
            <a:r>
              <a:rPr lang="es-ES" i="1" dirty="0" err="1" smtClean="0"/>
              <a:t>prototypes</a:t>
            </a:r>
            <a:r>
              <a:rPr lang="es-ES" dirty="0" smtClean="0"/>
              <a:t> te permiten crear nuevos objetos basados en objetos existentes sin la necesidad de definir tipos </a:t>
            </a:r>
            <a:r>
              <a:rPr lang="es-ES" dirty="0" err="1" smtClean="0"/>
              <a:t>custom</a:t>
            </a:r>
            <a:r>
              <a:rPr lang="es-ES" dirty="0" smtClean="0"/>
              <a:t>.</a:t>
            </a:r>
          </a:p>
          <a:p>
            <a:r>
              <a:rPr lang="es-ES" dirty="0" smtClean="0"/>
              <a:t>Introdujo la siguiente función: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n-US" sz="2800" dirty="0" smtClean="0"/>
              <a:t> </a:t>
            </a:r>
            <a:r>
              <a:rPr lang="en-US" sz="2800" dirty="0"/>
              <a:t>object(o){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en-US" sz="2800" dirty="0"/>
              <a:t>	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n-US" sz="2800" dirty="0"/>
              <a:t> F(){}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en-US" sz="2800" dirty="0"/>
              <a:t>	</a:t>
            </a:r>
            <a:r>
              <a:rPr lang="en-US" sz="2800" dirty="0" err="1"/>
              <a:t>F.prototype</a:t>
            </a:r>
            <a:r>
              <a:rPr lang="en-US" sz="2800" dirty="0"/>
              <a:t> = o;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en-US" sz="2800" dirty="0"/>
              <a:t>	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return</a:t>
            </a:r>
            <a:r>
              <a:rPr lang="en-US" sz="2800" dirty="0"/>
              <a:t> 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new</a:t>
            </a:r>
            <a:r>
              <a:rPr lang="en-US" sz="2800" dirty="0"/>
              <a:t> F();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en-US" sz="2800" dirty="0"/>
              <a:t>}</a:t>
            </a:r>
            <a:endParaRPr lang="es-ES" sz="2800" dirty="0" smtClean="0"/>
          </a:p>
          <a:p>
            <a:endParaRPr lang="es-ES" dirty="0" smtClean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7315200" y="270933"/>
            <a:ext cx="3905956" cy="572031"/>
          </a:xfrm>
        </p:spPr>
        <p:txBody>
          <a:bodyPr/>
          <a:lstStyle/>
          <a:p>
            <a:r>
              <a:rPr lang="es-ES" dirty="0" err="1" smtClean="0"/>
              <a:t>Prototypal</a:t>
            </a:r>
            <a:r>
              <a:rPr lang="es-ES" dirty="0" smtClean="0"/>
              <a:t> </a:t>
            </a:r>
            <a:r>
              <a:rPr lang="es-ES" dirty="0" err="1" smtClean="0"/>
              <a:t>Inheritance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85585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Herencia</a:t>
            </a:r>
            <a:endParaRPr lang="es-E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142878" y="1276351"/>
            <a:ext cx="11915771" cy="2043498"/>
          </a:xfrm>
        </p:spPr>
        <p:txBody>
          <a:bodyPr/>
          <a:lstStyle/>
          <a:p>
            <a:r>
              <a:rPr lang="es-ES" dirty="0" smtClean="0"/>
              <a:t>La función </a:t>
            </a:r>
            <a:r>
              <a:rPr lang="es-ES" dirty="0" err="1" smtClean="0"/>
              <a:t>object</a:t>
            </a:r>
            <a:r>
              <a:rPr lang="es-ES" dirty="0" smtClean="0"/>
              <a:t> crea un constructor temporal.</a:t>
            </a:r>
          </a:p>
          <a:p>
            <a:r>
              <a:rPr lang="es-ES" dirty="0" smtClean="0"/>
              <a:t>Asigna el objeto pasado por parámetro como prototype del constructor.</a:t>
            </a:r>
          </a:p>
          <a:p>
            <a:r>
              <a:rPr lang="es-ES" dirty="0" smtClean="0"/>
              <a:t>Retorna una nueva instancia del tipo temporal.</a:t>
            </a:r>
          </a:p>
          <a:p>
            <a:r>
              <a:rPr lang="es-ES" dirty="0" smtClean="0"/>
              <a:t>ES5 formaliza este concepto con la función </a:t>
            </a:r>
            <a:r>
              <a:rPr lang="es-ES" i="1" dirty="0" err="1" smtClean="0"/>
              <a:t>Object.Create</a:t>
            </a:r>
            <a:r>
              <a:rPr lang="es-ES" i="1" dirty="0" smtClean="0"/>
              <a:t>().</a:t>
            </a:r>
          </a:p>
          <a:p>
            <a:pPr marL="457200" lvl="1" indent="0">
              <a:buNone/>
            </a:pPr>
            <a:endParaRPr lang="es-ES" dirty="0" smtClean="0"/>
          </a:p>
          <a:p>
            <a:endParaRPr lang="es-ES" sz="2800" dirty="0" smtClean="0"/>
          </a:p>
          <a:p>
            <a:pPr marL="0" indent="0">
              <a:buNone/>
            </a:pPr>
            <a:endParaRPr lang="es-ES" dirty="0" smtClean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7315200" y="270933"/>
            <a:ext cx="3905956" cy="572031"/>
          </a:xfrm>
        </p:spPr>
        <p:txBody>
          <a:bodyPr/>
          <a:lstStyle/>
          <a:p>
            <a:r>
              <a:rPr lang="es-ES" dirty="0" err="1" smtClean="0"/>
              <a:t>Prototypal</a:t>
            </a:r>
            <a:r>
              <a:rPr lang="es-ES" dirty="0" smtClean="0"/>
              <a:t> </a:t>
            </a:r>
            <a:r>
              <a:rPr lang="es-ES" dirty="0" err="1" smtClean="0"/>
              <a:t>Inheritance</a:t>
            </a:r>
            <a:endParaRPr lang="es-ES" dirty="0"/>
          </a:p>
        </p:txBody>
      </p:sp>
      <p:sp>
        <p:nvSpPr>
          <p:cNvPr id="2" name="Rectangle 1"/>
          <p:cNvSpPr/>
          <p:nvPr/>
        </p:nvSpPr>
        <p:spPr>
          <a:xfrm>
            <a:off x="511071" y="3630475"/>
            <a:ext cx="4118919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person</a:t>
            </a:r>
            <a:r>
              <a:rPr lang="es-ES" dirty="0">
                <a:latin typeface="+mj-lt"/>
              </a:rPr>
              <a:t> = {</a:t>
            </a:r>
          </a:p>
          <a:p>
            <a:r>
              <a:rPr lang="es-ES" dirty="0" smtClean="0">
                <a:latin typeface="+mj-lt"/>
              </a:rPr>
              <a:t>    </a:t>
            </a:r>
            <a:r>
              <a:rPr lang="es-ES" dirty="0" err="1" smtClean="0">
                <a:latin typeface="+mj-lt"/>
              </a:rPr>
              <a:t>name</a:t>
            </a:r>
            <a:r>
              <a:rPr lang="es-ES" dirty="0">
                <a:latin typeface="+mj-lt"/>
              </a:rPr>
              <a:t>: </a:t>
            </a:r>
            <a:r>
              <a:rPr lang="es-ES" dirty="0">
                <a:solidFill>
                  <a:srgbClr val="C00000"/>
                </a:solidFill>
                <a:latin typeface="+mj-lt"/>
              </a:rPr>
              <a:t>'Nicholas'</a:t>
            </a:r>
            <a:r>
              <a:rPr lang="es-ES" dirty="0">
                <a:latin typeface="+mj-lt"/>
              </a:rPr>
              <a:t>,</a:t>
            </a:r>
          </a:p>
          <a:p>
            <a:r>
              <a:rPr lang="es-ES" dirty="0" smtClean="0">
                <a:latin typeface="+mj-lt"/>
              </a:rPr>
              <a:t>    </a:t>
            </a:r>
            <a:r>
              <a:rPr lang="es-ES" dirty="0" err="1" smtClean="0">
                <a:latin typeface="+mj-lt"/>
              </a:rPr>
              <a:t>friends</a:t>
            </a:r>
            <a:r>
              <a:rPr lang="es-ES" dirty="0">
                <a:latin typeface="+mj-lt"/>
              </a:rPr>
              <a:t>: [</a:t>
            </a:r>
            <a:r>
              <a:rPr lang="es-ES" dirty="0">
                <a:solidFill>
                  <a:srgbClr val="C00000"/>
                </a:solidFill>
                <a:latin typeface="+mj-lt"/>
              </a:rPr>
              <a:t>'</a:t>
            </a:r>
            <a:r>
              <a:rPr lang="es-ES" dirty="0" err="1">
                <a:solidFill>
                  <a:srgbClr val="C00000"/>
                </a:solidFill>
                <a:latin typeface="+mj-lt"/>
              </a:rPr>
              <a:t>Shelby</a:t>
            </a:r>
            <a:r>
              <a:rPr lang="es-ES" dirty="0">
                <a:solidFill>
                  <a:srgbClr val="C00000"/>
                </a:solidFill>
                <a:latin typeface="+mj-lt"/>
              </a:rPr>
              <a:t>', '</a:t>
            </a:r>
            <a:r>
              <a:rPr lang="es-ES" dirty="0" err="1">
                <a:solidFill>
                  <a:srgbClr val="C00000"/>
                </a:solidFill>
                <a:latin typeface="+mj-lt"/>
              </a:rPr>
              <a:t>Court</a:t>
            </a:r>
            <a:r>
              <a:rPr lang="es-ES" dirty="0">
                <a:solidFill>
                  <a:srgbClr val="C00000"/>
                </a:solidFill>
                <a:latin typeface="+mj-lt"/>
              </a:rPr>
              <a:t>', 'Van'</a:t>
            </a:r>
            <a:r>
              <a:rPr lang="es-ES" dirty="0">
                <a:latin typeface="+mj-lt"/>
              </a:rPr>
              <a:t>]</a:t>
            </a:r>
          </a:p>
          <a:p>
            <a:r>
              <a:rPr lang="es-ES" dirty="0" smtClean="0">
                <a:latin typeface="+mj-lt"/>
              </a:rPr>
              <a:t>};</a:t>
            </a:r>
          </a:p>
          <a:p>
            <a:endParaRPr lang="es-ES" dirty="0">
              <a:latin typeface="+mj-lt"/>
            </a:endParaRPr>
          </a:p>
          <a:p>
            <a:r>
              <a:rPr lang="es-E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anotherPerson</a:t>
            </a:r>
            <a:r>
              <a:rPr lang="es-ES" dirty="0">
                <a:latin typeface="+mj-lt"/>
              </a:rPr>
              <a:t> = </a:t>
            </a:r>
            <a:r>
              <a:rPr lang="es-ES" dirty="0" err="1">
                <a:latin typeface="+mj-lt"/>
              </a:rPr>
              <a:t>object</a:t>
            </a:r>
            <a:r>
              <a:rPr lang="es-ES" dirty="0">
                <a:latin typeface="+mj-lt"/>
              </a:rPr>
              <a:t>(</a:t>
            </a:r>
            <a:r>
              <a:rPr lang="es-ES" dirty="0" err="1">
                <a:latin typeface="+mj-lt"/>
              </a:rPr>
              <a:t>person</a:t>
            </a:r>
            <a:r>
              <a:rPr lang="es-ES" dirty="0">
                <a:latin typeface="+mj-lt"/>
              </a:rPr>
              <a:t>);</a:t>
            </a:r>
          </a:p>
          <a:p>
            <a:r>
              <a:rPr lang="es-ES" dirty="0">
                <a:latin typeface="+mj-lt"/>
              </a:rPr>
              <a:t>anotherPerson.name = </a:t>
            </a:r>
            <a:r>
              <a:rPr lang="es-ES" dirty="0">
                <a:solidFill>
                  <a:srgbClr val="C00000"/>
                </a:solidFill>
                <a:latin typeface="+mj-lt"/>
              </a:rPr>
              <a:t>'Greg'</a:t>
            </a:r>
            <a:r>
              <a:rPr lang="es-ES" dirty="0">
                <a:latin typeface="+mj-lt"/>
              </a:rPr>
              <a:t>;</a:t>
            </a:r>
          </a:p>
          <a:p>
            <a:r>
              <a:rPr lang="es-ES" dirty="0" err="1">
                <a:latin typeface="+mj-lt"/>
              </a:rPr>
              <a:t>anotherPerson.friends.push</a:t>
            </a:r>
            <a:r>
              <a:rPr lang="es-ES" dirty="0">
                <a:latin typeface="+mj-lt"/>
              </a:rPr>
              <a:t>(</a:t>
            </a:r>
            <a:r>
              <a:rPr lang="es-ES" dirty="0">
                <a:solidFill>
                  <a:srgbClr val="C00000"/>
                </a:solidFill>
                <a:latin typeface="+mj-lt"/>
              </a:rPr>
              <a:t>'</a:t>
            </a:r>
            <a:r>
              <a:rPr lang="es-ES" dirty="0" err="1">
                <a:solidFill>
                  <a:srgbClr val="C00000"/>
                </a:solidFill>
                <a:latin typeface="+mj-lt"/>
              </a:rPr>
              <a:t>Rob</a:t>
            </a:r>
            <a:r>
              <a:rPr lang="es-ES" dirty="0" smtClean="0">
                <a:solidFill>
                  <a:srgbClr val="C00000"/>
                </a:solidFill>
                <a:latin typeface="+mj-lt"/>
              </a:rPr>
              <a:t>'</a:t>
            </a:r>
            <a:r>
              <a:rPr lang="es-ES" dirty="0" smtClean="0">
                <a:latin typeface="+mj-lt"/>
              </a:rPr>
              <a:t>);</a:t>
            </a:r>
          </a:p>
          <a:p>
            <a:endParaRPr lang="es-ES" dirty="0">
              <a:latin typeface="+mj-l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314952" y="3630475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yetAnotherPerson</a:t>
            </a:r>
            <a:r>
              <a:rPr lang="es-ES" dirty="0">
                <a:latin typeface="+mj-lt"/>
              </a:rPr>
              <a:t> = </a:t>
            </a:r>
            <a:r>
              <a:rPr lang="es-ES" dirty="0" err="1">
                <a:latin typeface="+mj-lt"/>
              </a:rPr>
              <a:t>object</a:t>
            </a:r>
            <a:r>
              <a:rPr lang="es-ES" dirty="0">
                <a:latin typeface="+mj-lt"/>
              </a:rPr>
              <a:t>(</a:t>
            </a:r>
            <a:r>
              <a:rPr lang="es-ES" dirty="0" err="1">
                <a:latin typeface="+mj-lt"/>
              </a:rPr>
              <a:t>person</a:t>
            </a:r>
            <a:r>
              <a:rPr lang="es-ES" dirty="0">
                <a:latin typeface="+mj-lt"/>
              </a:rPr>
              <a:t>);</a:t>
            </a:r>
          </a:p>
          <a:p>
            <a:r>
              <a:rPr lang="es-ES" dirty="0">
                <a:latin typeface="+mj-lt"/>
              </a:rPr>
              <a:t>yetAnotherPerson.name = </a:t>
            </a:r>
            <a:r>
              <a:rPr lang="es-ES" dirty="0">
                <a:solidFill>
                  <a:srgbClr val="C00000"/>
                </a:solidFill>
                <a:latin typeface="+mj-lt"/>
              </a:rPr>
              <a:t>'Linda'</a:t>
            </a:r>
            <a:r>
              <a:rPr lang="es-ES" dirty="0">
                <a:latin typeface="+mj-lt"/>
              </a:rPr>
              <a:t>;</a:t>
            </a:r>
          </a:p>
          <a:p>
            <a:r>
              <a:rPr lang="es-ES" dirty="0" err="1">
                <a:latin typeface="+mj-lt"/>
              </a:rPr>
              <a:t>yetAnotherPerson.friends.push</a:t>
            </a:r>
            <a:r>
              <a:rPr lang="es-ES" dirty="0">
                <a:latin typeface="+mj-lt"/>
              </a:rPr>
              <a:t>(</a:t>
            </a:r>
            <a:r>
              <a:rPr lang="es-ES" dirty="0">
                <a:solidFill>
                  <a:srgbClr val="C00000"/>
                </a:solidFill>
                <a:latin typeface="+mj-lt"/>
              </a:rPr>
              <a:t>'Barbie'</a:t>
            </a:r>
            <a:r>
              <a:rPr lang="es-ES" dirty="0">
                <a:latin typeface="+mj-lt"/>
              </a:rPr>
              <a:t>);</a:t>
            </a:r>
          </a:p>
          <a:p>
            <a:r>
              <a:rPr lang="es-ES" dirty="0">
                <a:latin typeface="+mj-lt"/>
              </a:rPr>
              <a:t>console.log(</a:t>
            </a:r>
            <a:r>
              <a:rPr lang="es-ES" dirty="0" err="1">
                <a:latin typeface="+mj-lt"/>
              </a:rPr>
              <a:t>person.friends</a:t>
            </a:r>
            <a:r>
              <a:rPr lang="es-ES" dirty="0">
                <a:latin typeface="+mj-lt"/>
              </a:rPr>
              <a:t>); </a:t>
            </a:r>
            <a:r>
              <a:rPr lang="es-E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//'</a:t>
            </a:r>
            <a:r>
              <a:rPr lang="es-ES" dirty="0" err="1">
                <a:solidFill>
                  <a:schemeClr val="accent6">
                    <a:lumMod val="75000"/>
                  </a:schemeClr>
                </a:solidFill>
                <a:latin typeface="+mj-lt"/>
              </a:rPr>
              <a:t>Shelby,Court,Van,Rob,Barbie</a:t>
            </a:r>
            <a:r>
              <a:rPr lang="es-E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'</a:t>
            </a:r>
          </a:p>
        </p:txBody>
      </p:sp>
    </p:spTree>
    <p:extLst>
      <p:ext uri="{BB962C8B-B14F-4D97-AF65-F5344CB8AC3E}">
        <p14:creationId xmlns:p14="http://schemas.microsoft.com/office/powerpoint/2010/main" val="1927503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Herencia</a:t>
            </a:r>
            <a:endParaRPr lang="es-E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142878" y="1276351"/>
            <a:ext cx="11915771" cy="2224730"/>
          </a:xfrm>
        </p:spPr>
        <p:txBody>
          <a:bodyPr/>
          <a:lstStyle/>
          <a:p>
            <a:r>
              <a:rPr lang="es-ES" dirty="0" smtClean="0"/>
              <a:t>La función </a:t>
            </a:r>
            <a:r>
              <a:rPr lang="es-ES" i="1" dirty="0" err="1" smtClean="0"/>
              <a:t>Object.Create</a:t>
            </a:r>
            <a:r>
              <a:rPr lang="es-ES" i="1" dirty="0" smtClean="0"/>
              <a:t>() </a:t>
            </a:r>
            <a:r>
              <a:rPr lang="es-ES" dirty="0" smtClean="0"/>
              <a:t>acepta un segundo argumento usando el formato de </a:t>
            </a:r>
            <a:r>
              <a:rPr lang="es-ES" i="1" dirty="0" err="1" smtClean="0"/>
              <a:t>Object.defineProperties</a:t>
            </a:r>
            <a:r>
              <a:rPr lang="es-ES" i="1" dirty="0" smtClean="0"/>
              <a:t>()</a:t>
            </a:r>
            <a:r>
              <a:rPr lang="es-ES" dirty="0" smtClean="0"/>
              <a:t>.</a:t>
            </a:r>
          </a:p>
          <a:p>
            <a:r>
              <a:rPr lang="es-ES" dirty="0" smtClean="0"/>
              <a:t>Esto nos permite crear propiedades de instancia específicas</a:t>
            </a:r>
            <a:r>
              <a:rPr lang="es-ES" i="1" dirty="0" smtClean="0"/>
              <a:t>.</a:t>
            </a:r>
          </a:p>
          <a:p>
            <a:r>
              <a:rPr lang="es-ES" dirty="0" smtClean="0"/>
              <a:t>Recordad que las propiedades que contienen valores de referencias comparten esos valores.</a:t>
            </a:r>
          </a:p>
          <a:p>
            <a:pPr marL="457200" lvl="1" indent="0">
              <a:buNone/>
            </a:pPr>
            <a:endParaRPr lang="es-ES" dirty="0" smtClean="0"/>
          </a:p>
          <a:p>
            <a:endParaRPr lang="es-ES" sz="2800" dirty="0" smtClean="0"/>
          </a:p>
          <a:p>
            <a:pPr marL="0" indent="0">
              <a:buNone/>
            </a:pPr>
            <a:endParaRPr lang="es-ES" dirty="0" smtClean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7315200" y="270933"/>
            <a:ext cx="3905956" cy="572031"/>
          </a:xfrm>
        </p:spPr>
        <p:txBody>
          <a:bodyPr/>
          <a:lstStyle/>
          <a:p>
            <a:r>
              <a:rPr lang="es-ES" dirty="0" err="1" smtClean="0"/>
              <a:t>Prototypal</a:t>
            </a:r>
            <a:r>
              <a:rPr lang="es-ES" dirty="0" smtClean="0"/>
              <a:t> </a:t>
            </a:r>
            <a:r>
              <a:rPr lang="es-ES" dirty="0" err="1" smtClean="0"/>
              <a:t>Inheritance</a:t>
            </a:r>
            <a:endParaRPr lang="es-ES" dirty="0"/>
          </a:p>
        </p:txBody>
      </p:sp>
      <p:sp>
        <p:nvSpPr>
          <p:cNvPr id="2" name="Rectangle 1"/>
          <p:cNvSpPr/>
          <p:nvPr/>
        </p:nvSpPr>
        <p:spPr>
          <a:xfrm>
            <a:off x="511071" y="4100031"/>
            <a:ext cx="440691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person</a:t>
            </a:r>
            <a:r>
              <a:rPr lang="es-ES" dirty="0">
                <a:latin typeface="+mj-lt"/>
              </a:rPr>
              <a:t> = {</a:t>
            </a:r>
          </a:p>
          <a:p>
            <a:r>
              <a:rPr lang="es-ES" dirty="0" smtClean="0">
                <a:latin typeface="+mj-lt"/>
              </a:rPr>
              <a:t>    </a:t>
            </a:r>
            <a:r>
              <a:rPr lang="es-ES" dirty="0" err="1" smtClean="0">
                <a:latin typeface="+mj-lt"/>
              </a:rPr>
              <a:t>name</a:t>
            </a:r>
            <a:r>
              <a:rPr lang="es-ES" dirty="0">
                <a:latin typeface="+mj-lt"/>
              </a:rPr>
              <a:t>: </a:t>
            </a:r>
            <a:r>
              <a:rPr lang="es-ES" dirty="0">
                <a:solidFill>
                  <a:srgbClr val="C00000"/>
                </a:solidFill>
                <a:latin typeface="+mj-lt"/>
              </a:rPr>
              <a:t>'Nicholas'</a:t>
            </a:r>
            <a:r>
              <a:rPr lang="es-ES" dirty="0">
                <a:latin typeface="+mj-lt"/>
              </a:rPr>
              <a:t>,</a:t>
            </a:r>
          </a:p>
          <a:p>
            <a:r>
              <a:rPr lang="es-ES" dirty="0" smtClean="0">
                <a:latin typeface="+mj-lt"/>
              </a:rPr>
              <a:t>    </a:t>
            </a:r>
            <a:r>
              <a:rPr lang="es-ES" dirty="0" err="1" smtClean="0">
                <a:latin typeface="+mj-lt"/>
              </a:rPr>
              <a:t>friends</a:t>
            </a:r>
            <a:r>
              <a:rPr lang="es-ES" dirty="0">
                <a:latin typeface="+mj-lt"/>
              </a:rPr>
              <a:t>: [</a:t>
            </a:r>
            <a:r>
              <a:rPr lang="es-ES" dirty="0">
                <a:solidFill>
                  <a:srgbClr val="C00000"/>
                </a:solidFill>
                <a:latin typeface="+mj-lt"/>
              </a:rPr>
              <a:t>'</a:t>
            </a:r>
            <a:r>
              <a:rPr lang="es-ES" dirty="0" err="1">
                <a:solidFill>
                  <a:srgbClr val="C00000"/>
                </a:solidFill>
                <a:latin typeface="+mj-lt"/>
              </a:rPr>
              <a:t>Shelby</a:t>
            </a:r>
            <a:r>
              <a:rPr lang="es-ES" dirty="0">
                <a:solidFill>
                  <a:srgbClr val="C00000"/>
                </a:solidFill>
                <a:latin typeface="+mj-lt"/>
              </a:rPr>
              <a:t>', '</a:t>
            </a:r>
            <a:r>
              <a:rPr lang="es-ES" dirty="0" err="1">
                <a:solidFill>
                  <a:srgbClr val="C00000"/>
                </a:solidFill>
                <a:latin typeface="+mj-lt"/>
              </a:rPr>
              <a:t>Court</a:t>
            </a:r>
            <a:r>
              <a:rPr lang="es-ES" dirty="0">
                <a:solidFill>
                  <a:srgbClr val="C00000"/>
                </a:solidFill>
                <a:latin typeface="+mj-lt"/>
              </a:rPr>
              <a:t>', 'Van'</a:t>
            </a:r>
            <a:r>
              <a:rPr lang="es-ES" dirty="0">
                <a:latin typeface="+mj-lt"/>
              </a:rPr>
              <a:t>]</a:t>
            </a:r>
          </a:p>
          <a:p>
            <a:r>
              <a:rPr lang="es-ES" dirty="0" smtClean="0">
                <a:latin typeface="+mj-lt"/>
              </a:rPr>
              <a:t>};</a:t>
            </a:r>
          </a:p>
          <a:p>
            <a:endParaRPr lang="es-ES" dirty="0">
              <a:latin typeface="+mj-lt"/>
            </a:endParaRPr>
          </a:p>
          <a:p>
            <a:endParaRPr lang="es-ES" dirty="0">
              <a:latin typeface="+mj-l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000368" y="4100031"/>
            <a:ext cx="641058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dirty="0">
                <a:latin typeface="+mj-lt"/>
              </a:rPr>
              <a:t> </a:t>
            </a:r>
            <a:r>
              <a:rPr lang="es-ES" dirty="0" err="1" smtClean="0">
                <a:latin typeface="+mj-lt"/>
              </a:rPr>
              <a:t>anotherPerson</a:t>
            </a:r>
            <a:r>
              <a:rPr lang="es-ES" dirty="0" smtClean="0">
                <a:latin typeface="+mj-lt"/>
              </a:rPr>
              <a:t>= </a:t>
            </a:r>
            <a:r>
              <a:rPr lang="es-ES" dirty="0" err="1" smtClean="0">
                <a:latin typeface="+mj-lt"/>
              </a:rPr>
              <a:t>Object.create</a:t>
            </a:r>
            <a:r>
              <a:rPr lang="es-ES" dirty="0" smtClean="0">
                <a:latin typeface="+mj-lt"/>
              </a:rPr>
              <a:t>(</a:t>
            </a:r>
            <a:r>
              <a:rPr lang="es-ES" dirty="0" err="1" smtClean="0">
                <a:latin typeface="+mj-lt"/>
              </a:rPr>
              <a:t>person</a:t>
            </a:r>
            <a:r>
              <a:rPr lang="es-ES" dirty="0" smtClean="0">
                <a:latin typeface="+mj-lt"/>
              </a:rPr>
              <a:t>, {</a:t>
            </a:r>
          </a:p>
          <a:p>
            <a:r>
              <a:rPr lang="es-ES" dirty="0" smtClean="0">
                <a:latin typeface="+mj-lt"/>
              </a:rPr>
              <a:t>    </a:t>
            </a:r>
            <a:r>
              <a:rPr lang="es-ES" dirty="0" err="1" smtClean="0">
                <a:latin typeface="+mj-lt"/>
              </a:rPr>
              <a:t>name</a:t>
            </a:r>
            <a:r>
              <a:rPr lang="es-ES" dirty="0" smtClean="0">
                <a:latin typeface="+mj-lt"/>
              </a:rPr>
              <a:t>: {</a:t>
            </a:r>
          </a:p>
          <a:p>
            <a:r>
              <a:rPr lang="es-ES" dirty="0">
                <a:latin typeface="+mj-lt"/>
              </a:rPr>
              <a:t> </a:t>
            </a:r>
            <a:r>
              <a:rPr lang="es-ES" dirty="0" smtClean="0">
                <a:latin typeface="+mj-lt"/>
              </a:rPr>
              <a:t>       </a:t>
            </a:r>
            <a:r>
              <a:rPr lang="es-ES" dirty="0" err="1" smtClean="0">
                <a:latin typeface="+mj-lt"/>
              </a:rPr>
              <a:t>value</a:t>
            </a:r>
            <a:r>
              <a:rPr lang="es-ES" dirty="0" smtClean="0">
                <a:latin typeface="+mj-lt"/>
              </a:rPr>
              <a:t>: </a:t>
            </a:r>
            <a:r>
              <a:rPr lang="es-ES" dirty="0" smtClean="0">
                <a:solidFill>
                  <a:srgbClr val="C00000"/>
                </a:solidFill>
                <a:latin typeface="+mj-lt"/>
              </a:rPr>
              <a:t>'Linda‘</a:t>
            </a:r>
          </a:p>
          <a:p>
            <a:r>
              <a:rPr lang="es-ES" dirty="0">
                <a:solidFill>
                  <a:srgbClr val="C00000"/>
                </a:solidFill>
                <a:latin typeface="+mj-lt"/>
              </a:rPr>
              <a:t> </a:t>
            </a:r>
            <a:r>
              <a:rPr lang="es-ES" dirty="0" smtClean="0">
                <a:solidFill>
                  <a:srgbClr val="C00000"/>
                </a:solidFill>
                <a:latin typeface="+mj-lt"/>
              </a:rPr>
              <a:t>   </a:t>
            </a:r>
            <a:r>
              <a:rPr lang="es-ES" dirty="0" smtClean="0">
                <a:solidFill>
                  <a:srgbClr val="323330"/>
                </a:solidFill>
                <a:latin typeface="+mj-lt"/>
              </a:rPr>
              <a:t>}</a:t>
            </a:r>
            <a:endParaRPr lang="es-ES" dirty="0">
              <a:solidFill>
                <a:srgbClr val="323330"/>
              </a:solidFill>
              <a:latin typeface="+mj-lt"/>
            </a:endParaRPr>
          </a:p>
          <a:p>
            <a:r>
              <a:rPr lang="es-ES" dirty="0" smtClean="0">
                <a:latin typeface="+mj-lt"/>
              </a:rPr>
              <a:t>});</a:t>
            </a:r>
            <a:endParaRPr lang="es-ES" dirty="0">
              <a:latin typeface="+mj-lt"/>
            </a:endParaRPr>
          </a:p>
          <a:p>
            <a:r>
              <a:rPr lang="es-ES" dirty="0" smtClean="0">
                <a:latin typeface="+mj-lt"/>
              </a:rPr>
              <a:t>console.log(anotherPerson.name);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//Linda</a:t>
            </a:r>
            <a:endParaRPr lang="es-ES" dirty="0">
              <a:solidFill>
                <a:schemeClr val="accent6">
                  <a:lumMod val="7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1051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Herencia</a:t>
            </a:r>
            <a:endParaRPr lang="es-E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142878" y="1276350"/>
            <a:ext cx="11915771" cy="312265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Otro patrón popularizado por </a:t>
            </a:r>
            <a:r>
              <a:rPr lang="es-ES" dirty="0" err="1" smtClean="0"/>
              <a:t>Crockford</a:t>
            </a:r>
            <a:r>
              <a:rPr lang="es-ES" dirty="0" smtClean="0"/>
              <a:t>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La idea es similar a los patrones de </a:t>
            </a:r>
            <a:r>
              <a:rPr lang="es-ES" dirty="0" err="1" smtClean="0"/>
              <a:t>Parasitic</a:t>
            </a:r>
            <a:r>
              <a:rPr lang="es-ES" dirty="0" smtClean="0"/>
              <a:t> Constructor y Factory </a:t>
            </a:r>
            <a:r>
              <a:rPr lang="es-ES" dirty="0" err="1" smtClean="0"/>
              <a:t>Pattern</a:t>
            </a:r>
            <a:r>
              <a:rPr lang="es-ES" dirty="0" smtClean="0"/>
              <a:t>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Se crea una función que haga la herencia, aumente el objeto y retorne el objeto.</a:t>
            </a:r>
          </a:p>
          <a:p>
            <a:pPr marL="0" indent="0">
              <a:buNone/>
            </a:pPr>
            <a:endParaRPr lang="es-ES" dirty="0" smtClean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7315200" y="270933"/>
            <a:ext cx="3905956" cy="572031"/>
          </a:xfrm>
        </p:spPr>
        <p:txBody>
          <a:bodyPr/>
          <a:lstStyle/>
          <a:p>
            <a:r>
              <a:rPr lang="es-ES" dirty="0" err="1" smtClean="0"/>
              <a:t>Parasitic</a:t>
            </a:r>
            <a:r>
              <a:rPr lang="es-ES" dirty="0" smtClean="0"/>
              <a:t> </a:t>
            </a:r>
            <a:r>
              <a:rPr lang="es-ES" dirty="0" err="1" smtClean="0"/>
              <a:t>Inheritance</a:t>
            </a:r>
            <a:endParaRPr lang="es-ES" dirty="0"/>
          </a:p>
        </p:txBody>
      </p:sp>
      <p:sp>
        <p:nvSpPr>
          <p:cNvPr id="2" name="Rectangle 1"/>
          <p:cNvSpPr/>
          <p:nvPr/>
        </p:nvSpPr>
        <p:spPr>
          <a:xfrm>
            <a:off x="619382" y="3201806"/>
            <a:ext cx="4702261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400" dirty="0" err="1">
                <a:solidFill>
                  <a:schemeClr val="accent1">
                    <a:lumMod val="75000"/>
                  </a:schemeClr>
                </a:solidFill>
                <a:latin typeface="+mj-lt"/>
              </a:rPr>
              <a:t>function</a:t>
            </a:r>
            <a:r>
              <a:rPr lang="es-ES" sz="24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sz="2400" dirty="0" err="1" smtClean="0">
                <a:solidFill>
                  <a:srgbClr val="323330"/>
                </a:solidFill>
                <a:latin typeface="+mj-lt"/>
              </a:rPr>
              <a:t>createAnother</a:t>
            </a:r>
            <a:r>
              <a:rPr lang="es-ES" sz="2400" dirty="0" smtClean="0">
                <a:solidFill>
                  <a:srgbClr val="323330"/>
                </a:solidFill>
                <a:latin typeface="+mj-lt"/>
              </a:rPr>
              <a:t>(original){</a:t>
            </a:r>
            <a:endParaRPr lang="es-ES" sz="2400" dirty="0">
              <a:solidFill>
                <a:srgbClr val="323330"/>
              </a:solidFill>
              <a:latin typeface="+mj-lt"/>
            </a:endParaRPr>
          </a:p>
          <a:p>
            <a:r>
              <a:rPr lang="es-ES" sz="2400" dirty="0" smtClean="0">
                <a:solidFill>
                  <a:srgbClr val="323330"/>
                </a:solidFill>
                <a:latin typeface="+mj-lt"/>
              </a:rPr>
              <a:t>    </a:t>
            </a:r>
            <a:r>
              <a:rPr lang="es-ES" sz="24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sz="2400" dirty="0" smtClean="0">
                <a:solidFill>
                  <a:srgbClr val="323330"/>
                </a:solidFill>
                <a:latin typeface="+mj-lt"/>
              </a:rPr>
              <a:t> clone = </a:t>
            </a:r>
            <a:r>
              <a:rPr lang="es-ES" sz="2400" dirty="0" err="1" smtClean="0">
                <a:solidFill>
                  <a:srgbClr val="323330"/>
                </a:solidFill>
                <a:latin typeface="+mj-lt"/>
              </a:rPr>
              <a:t>Object.create</a:t>
            </a:r>
            <a:r>
              <a:rPr lang="es-ES" sz="2400" dirty="0" smtClean="0">
                <a:solidFill>
                  <a:srgbClr val="323330"/>
                </a:solidFill>
                <a:latin typeface="+mj-lt"/>
              </a:rPr>
              <a:t>(original);</a:t>
            </a:r>
          </a:p>
          <a:p>
            <a:r>
              <a:rPr lang="es-ES" sz="2400" dirty="0" smtClean="0">
                <a:solidFill>
                  <a:srgbClr val="323330"/>
                </a:solidFill>
                <a:latin typeface="+mj-lt"/>
              </a:rPr>
              <a:t>    </a:t>
            </a:r>
            <a:r>
              <a:rPr lang="es-ES" sz="2400" dirty="0" err="1" smtClean="0">
                <a:solidFill>
                  <a:srgbClr val="323330"/>
                </a:solidFill>
                <a:latin typeface="+mj-lt"/>
              </a:rPr>
              <a:t>clone.sayHi</a:t>
            </a:r>
            <a:r>
              <a:rPr lang="es-ES" sz="2400" dirty="0" smtClean="0">
                <a:solidFill>
                  <a:srgbClr val="323330"/>
                </a:solidFill>
                <a:latin typeface="+mj-lt"/>
              </a:rPr>
              <a:t>= </a:t>
            </a:r>
            <a:r>
              <a:rPr lang="es-ES" sz="2400" dirty="0" err="1" smtClean="0">
                <a:solidFill>
                  <a:srgbClr val="323330"/>
                </a:solidFill>
                <a:latin typeface="+mj-lt"/>
              </a:rPr>
              <a:t>function</a:t>
            </a:r>
            <a:r>
              <a:rPr lang="es-ES" sz="2400" dirty="0" smtClean="0">
                <a:solidFill>
                  <a:srgbClr val="323330"/>
                </a:solidFill>
                <a:latin typeface="+mj-lt"/>
              </a:rPr>
              <a:t>(){</a:t>
            </a:r>
          </a:p>
          <a:p>
            <a:r>
              <a:rPr lang="es-ES" sz="2400" dirty="0">
                <a:solidFill>
                  <a:srgbClr val="323330"/>
                </a:solidFill>
                <a:latin typeface="+mj-lt"/>
              </a:rPr>
              <a:t> </a:t>
            </a:r>
            <a:r>
              <a:rPr lang="es-ES" sz="2400" dirty="0" smtClean="0">
                <a:solidFill>
                  <a:srgbClr val="323330"/>
                </a:solidFill>
                <a:latin typeface="+mj-lt"/>
              </a:rPr>
              <a:t>       </a:t>
            </a:r>
            <a:r>
              <a:rPr lang="es-ES" sz="2400" dirty="0">
                <a:solidFill>
                  <a:srgbClr val="323330"/>
                </a:solidFill>
                <a:latin typeface="+mj-lt"/>
              </a:rPr>
              <a:t>console.log(</a:t>
            </a:r>
            <a:r>
              <a:rPr lang="es-ES" sz="2400" dirty="0">
                <a:solidFill>
                  <a:srgbClr val="C00000"/>
                </a:solidFill>
                <a:latin typeface="+mj-lt"/>
              </a:rPr>
              <a:t>'hi'</a:t>
            </a:r>
            <a:r>
              <a:rPr lang="es-ES" sz="2400" dirty="0">
                <a:solidFill>
                  <a:srgbClr val="323330"/>
                </a:solidFill>
                <a:latin typeface="+mj-lt"/>
              </a:rPr>
              <a:t>);   </a:t>
            </a:r>
            <a:endParaRPr lang="es-ES" sz="2400" dirty="0" smtClean="0">
              <a:solidFill>
                <a:srgbClr val="323330"/>
              </a:solidFill>
              <a:latin typeface="+mj-lt"/>
            </a:endParaRPr>
          </a:p>
          <a:p>
            <a:r>
              <a:rPr lang="es-ES" sz="2400" dirty="0" smtClean="0">
                <a:solidFill>
                  <a:srgbClr val="323330"/>
                </a:solidFill>
                <a:latin typeface="+mj-lt"/>
              </a:rPr>
              <a:t>    }</a:t>
            </a:r>
            <a:endParaRPr lang="es-ES" sz="2400" dirty="0">
              <a:solidFill>
                <a:srgbClr val="323330"/>
              </a:solidFill>
              <a:latin typeface="+mj-lt"/>
            </a:endParaRPr>
          </a:p>
          <a:p>
            <a:r>
              <a:rPr lang="es-ES" sz="2400" dirty="0" smtClean="0">
                <a:solidFill>
                  <a:srgbClr val="323330"/>
                </a:solidFill>
                <a:latin typeface="+mj-lt"/>
              </a:rPr>
              <a:t>    </a:t>
            </a:r>
            <a:r>
              <a:rPr lang="es-ES" sz="2400" dirty="0" err="1" smtClean="0">
                <a:solidFill>
                  <a:srgbClr val="323330"/>
                </a:solidFill>
                <a:latin typeface="+mj-lt"/>
              </a:rPr>
              <a:t>subType.prototype</a:t>
            </a:r>
            <a:r>
              <a:rPr lang="es-ES" sz="2400" dirty="0" smtClean="0">
                <a:solidFill>
                  <a:srgbClr val="323330"/>
                </a:solidFill>
                <a:latin typeface="+mj-lt"/>
              </a:rPr>
              <a:t> </a:t>
            </a:r>
            <a:r>
              <a:rPr lang="es-ES" sz="2400" dirty="0">
                <a:solidFill>
                  <a:srgbClr val="323330"/>
                </a:solidFill>
                <a:latin typeface="+mj-lt"/>
              </a:rPr>
              <a:t>= prototype</a:t>
            </a:r>
            <a:r>
              <a:rPr lang="es-ES" sz="2400" dirty="0" smtClean="0">
                <a:solidFill>
                  <a:srgbClr val="323330"/>
                </a:solidFill>
                <a:latin typeface="+mj-lt"/>
              </a:rPr>
              <a:t>;</a:t>
            </a:r>
          </a:p>
          <a:p>
            <a:r>
              <a:rPr lang="es-ES" sz="2400" dirty="0" smtClean="0">
                <a:solidFill>
                  <a:srgbClr val="323330"/>
                </a:solidFill>
                <a:latin typeface="+mj-lt"/>
              </a:rPr>
              <a:t>}</a:t>
            </a:r>
            <a:endParaRPr lang="es-ES" sz="2400" dirty="0">
              <a:solidFill>
                <a:srgbClr val="323330"/>
              </a:solidFill>
              <a:latin typeface="+mj-lt"/>
            </a:endParaRPr>
          </a:p>
          <a:p>
            <a:endParaRPr lang="es-ES" sz="2000" dirty="0">
              <a:latin typeface="+mj-lt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989820" y="3955859"/>
            <a:ext cx="517889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400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//No hay reutilización de las funciones</a:t>
            </a:r>
            <a:endParaRPr lang="es-ES" sz="2400" dirty="0">
              <a:solidFill>
                <a:schemeClr val="accent6">
                  <a:lumMod val="75000"/>
                </a:schemeClr>
              </a:solidFill>
              <a:latin typeface="+mj-lt"/>
            </a:endParaRPr>
          </a:p>
          <a:p>
            <a:endParaRPr lang="es-ES" sz="2000" dirty="0">
              <a:solidFill>
                <a:schemeClr val="accent6">
                  <a:lumMod val="7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47738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Herencia</a:t>
            </a:r>
            <a:endParaRPr lang="es-E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142878" y="1276350"/>
            <a:ext cx="11915771" cy="312265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Este patrón usa </a:t>
            </a:r>
            <a:r>
              <a:rPr lang="es-ES" i="1" dirty="0" smtClean="0"/>
              <a:t>Robo de Constructor </a:t>
            </a:r>
            <a:r>
              <a:rPr lang="es-ES" dirty="0" smtClean="0"/>
              <a:t>para heredar las propiedades pero usa un híbrido del patrón </a:t>
            </a:r>
            <a:r>
              <a:rPr lang="es-ES" i="1" dirty="0" smtClean="0"/>
              <a:t>Prototype </a:t>
            </a:r>
            <a:r>
              <a:rPr lang="es-ES" i="1" dirty="0" err="1" smtClean="0"/>
              <a:t>Chaining</a:t>
            </a:r>
            <a:r>
              <a:rPr lang="es-ES" i="1" dirty="0" smtClean="0"/>
              <a:t> </a:t>
            </a:r>
            <a:r>
              <a:rPr lang="es-ES" dirty="0" smtClean="0"/>
              <a:t>para heredar los métodos.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La idea es que en vez de instanciar un tipo padre para el </a:t>
            </a:r>
            <a:r>
              <a:rPr lang="es-ES" i="1" dirty="0" smtClean="0"/>
              <a:t>prototype</a:t>
            </a:r>
            <a:r>
              <a:rPr lang="es-ES" dirty="0" smtClean="0"/>
              <a:t> del tipo hijo, copiemos el prototype del tipo padre.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Para ello usamos la función </a:t>
            </a:r>
            <a:r>
              <a:rPr lang="es-ES" i="1" dirty="0" err="1" smtClean="0"/>
              <a:t>object</a:t>
            </a:r>
            <a:r>
              <a:rPr lang="es-ES" dirty="0" smtClean="0"/>
              <a:t> (introducida al hablar de </a:t>
            </a:r>
            <a:r>
              <a:rPr lang="es-ES" i="1" dirty="0" smtClean="0"/>
              <a:t>Prototype </a:t>
            </a:r>
            <a:r>
              <a:rPr lang="es-ES" i="1" dirty="0" err="1" smtClean="0"/>
              <a:t>Inheritance</a:t>
            </a:r>
            <a:r>
              <a:rPr lang="es-ES" dirty="0" smtClean="0"/>
              <a:t>) o la función </a:t>
            </a:r>
            <a:r>
              <a:rPr lang="es-ES" i="1" dirty="0" err="1" smtClean="0"/>
              <a:t>Object.create</a:t>
            </a:r>
            <a:r>
              <a:rPr lang="es-ES" dirty="0" smtClean="0"/>
              <a:t>().</a:t>
            </a:r>
            <a:endParaRPr lang="es-ES" sz="2800" dirty="0" smtClean="0"/>
          </a:p>
          <a:p>
            <a:pPr marL="0" indent="0">
              <a:buNone/>
            </a:pPr>
            <a:endParaRPr lang="es-ES" dirty="0" smtClean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046573" y="270933"/>
            <a:ext cx="5174583" cy="572031"/>
          </a:xfrm>
        </p:spPr>
        <p:txBody>
          <a:bodyPr/>
          <a:lstStyle/>
          <a:p>
            <a:r>
              <a:rPr lang="es-ES" dirty="0" err="1" smtClean="0"/>
              <a:t>Parasitic</a:t>
            </a:r>
            <a:r>
              <a:rPr lang="es-ES" dirty="0" smtClean="0"/>
              <a:t> </a:t>
            </a:r>
            <a:r>
              <a:rPr lang="es-ES" dirty="0" err="1" smtClean="0"/>
              <a:t>Combination</a:t>
            </a:r>
            <a:r>
              <a:rPr lang="es-ES" dirty="0" smtClean="0"/>
              <a:t> </a:t>
            </a:r>
            <a:r>
              <a:rPr lang="es-ES" dirty="0" err="1" smtClean="0"/>
              <a:t>Inheritance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37171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Herencia</a:t>
            </a:r>
            <a:endParaRPr lang="es-E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186616" y="270933"/>
            <a:ext cx="5034540" cy="572031"/>
          </a:xfrm>
        </p:spPr>
        <p:txBody>
          <a:bodyPr/>
          <a:lstStyle/>
          <a:p>
            <a:r>
              <a:rPr lang="es-ES" dirty="0" err="1" smtClean="0"/>
              <a:t>Parasitic</a:t>
            </a:r>
            <a:r>
              <a:rPr lang="es-ES" dirty="0" smtClean="0"/>
              <a:t> </a:t>
            </a:r>
            <a:r>
              <a:rPr lang="es-ES" dirty="0" err="1" smtClean="0"/>
              <a:t>Combination</a:t>
            </a:r>
            <a:r>
              <a:rPr lang="es-ES" dirty="0" smtClean="0"/>
              <a:t> </a:t>
            </a:r>
            <a:r>
              <a:rPr lang="es-ES" dirty="0" err="1" smtClean="0"/>
              <a:t>Inheritance</a:t>
            </a:r>
            <a:endParaRPr lang="es-E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1773970" y="2091896"/>
            <a:ext cx="9388300" cy="3106180"/>
          </a:xfrm>
        </p:spPr>
        <p:txBody>
          <a:bodyPr anchor="t"/>
          <a:lstStyle/>
          <a:p>
            <a:pPr marL="0" indent="0">
              <a:buNone/>
            </a:pPr>
            <a:r>
              <a:rPr lang="es-ES" sz="3200" dirty="0" err="1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s-ES" sz="3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sz="3200" dirty="0" err="1"/>
              <a:t>inheritPrototype</a:t>
            </a:r>
            <a:r>
              <a:rPr lang="es-ES" sz="3200" dirty="0"/>
              <a:t>(</a:t>
            </a:r>
            <a:r>
              <a:rPr lang="es-ES" sz="3200" dirty="0" err="1"/>
              <a:t>subType</a:t>
            </a:r>
            <a:r>
              <a:rPr lang="es-ES" sz="3200" dirty="0"/>
              <a:t>, </a:t>
            </a:r>
            <a:r>
              <a:rPr lang="es-ES" sz="3200" dirty="0" err="1"/>
              <a:t>superType</a:t>
            </a:r>
            <a:r>
              <a:rPr lang="es-ES" sz="3200" dirty="0"/>
              <a:t>){</a:t>
            </a:r>
          </a:p>
          <a:p>
            <a:pPr marL="0" indent="0">
              <a:buNone/>
            </a:pPr>
            <a:r>
              <a:rPr lang="es-ES" sz="3200" dirty="0"/>
              <a:t>    </a:t>
            </a:r>
            <a:r>
              <a:rPr lang="es-ES" sz="3200" dirty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sz="3200" dirty="0"/>
              <a:t> prototype = </a:t>
            </a:r>
            <a:r>
              <a:rPr lang="es-ES" sz="3200" dirty="0" err="1"/>
              <a:t>Object.create</a:t>
            </a:r>
            <a:r>
              <a:rPr lang="es-ES" sz="3200" dirty="0"/>
              <a:t>(</a:t>
            </a:r>
            <a:r>
              <a:rPr lang="es-ES" sz="3200" dirty="0" err="1"/>
              <a:t>superType.prototype</a:t>
            </a:r>
            <a:r>
              <a:rPr lang="es-ES" sz="3200" dirty="0"/>
              <a:t>);</a:t>
            </a:r>
          </a:p>
          <a:p>
            <a:pPr marL="0" indent="0">
              <a:buNone/>
            </a:pPr>
            <a:r>
              <a:rPr lang="es-ES" sz="3200" dirty="0"/>
              <a:t>    </a:t>
            </a:r>
            <a:r>
              <a:rPr lang="es-ES" sz="3200" dirty="0" err="1"/>
              <a:t>prototype.constructor</a:t>
            </a:r>
            <a:r>
              <a:rPr lang="es-ES" sz="3200" dirty="0"/>
              <a:t> = </a:t>
            </a:r>
            <a:r>
              <a:rPr lang="es-ES" sz="3200" dirty="0" err="1"/>
              <a:t>subType</a:t>
            </a:r>
            <a:r>
              <a:rPr lang="es-ES" sz="3200" dirty="0"/>
              <a:t>;   </a:t>
            </a:r>
          </a:p>
          <a:p>
            <a:pPr marL="0" indent="0">
              <a:buNone/>
            </a:pPr>
            <a:r>
              <a:rPr lang="es-ES" sz="3200" dirty="0"/>
              <a:t>    </a:t>
            </a:r>
            <a:r>
              <a:rPr lang="es-ES" sz="3200" dirty="0" err="1"/>
              <a:t>subType.prototype</a:t>
            </a:r>
            <a:r>
              <a:rPr lang="es-ES" sz="3200" dirty="0"/>
              <a:t> = prototype</a:t>
            </a:r>
            <a:r>
              <a:rPr lang="es-ES" sz="3200" dirty="0" smtClean="0"/>
              <a:t>;</a:t>
            </a:r>
          </a:p>
          <a:p>
            <a:pPr marL="0" indent="0">
              <a:buNone/>
            </a:pPr>
            <a:r>
              <a:rPr lang="es-ES" sz="3200" dirty="0" smtClean="0"/>
              <a:t>}</a:t>
            </a:r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endParaRPr lang="es-ES" sz="3200" dirty="0"/>
          </a:p>
        </p:txBody>
      </p:sp>
    </p:spTree>
    <p:extLst>
      <p:ext uri="{BB962C8B-B14F-4D97-AF65-F5344CB8AC3E}">
        <p14:creationId xmlns:p14="http://schemas.microsoft.com/office/powerpoint/2010/main" val="3544009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Sumario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26386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Herencia</a:t>
            </a:r>
            <a:endParaRPr lang="es-E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142878" y="1276351"/>
            <a:ext cx="11915771" cy="601876"/>
          </a:xfrm>
        </p:spPr>
        <p:txBody>
          <a:bodyPr/>
          <a:lstStyle/>
          <a:p>
            <a:r>
              <a:rPr lang="es-ES" dirty="0" smtClean="0"/>
              <a:t>Este es el patrón optimo de herencia para tipos de referencia.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5997146" y="270933"/>
            <a:ext cx="5224010" cy="572031"/>
          </a:xfrm>
        </p:spPr>
        <p:txBody>
          <a:bodyPr/>
          <a:lstStyle/>
          <a:p>
            <a:r>
              <a:rPr lang="es-ES" dirty="0" err="1" smtClean="0"/>
              <a:t>Parasitic</a:t>
            </a:r>
            <a:r>
              <a:rPr lang="es-ES" dirty="0" smtClean="0"/>
              <a:t> </a:t>
            </a:r>
            <a:r>
              <a:rPr lang="es-ES" dirty="0" err="1" smtClean="0"/>
              <a:t>Combination</a:t>
            </a:r>
            <a:r>
              <a:rPr lang="es-ES" dirty="0" smtClean="0"/>
              <a:t> </a:t>
            </a:r>
            <a:r>
              <a:rPr lang="es-ES" dirty="0" err="1" smtClean="0"/>
              <a:t>Inheritance</a:t>
            </a:r>
            <a:endParaRPr lang="es-ES" dirty="0"/>
          </a:p>
        </p:txBody>
      </p:sp>
      <p:sp>
        <p:nvSpPr>
          <p:cNvPr id="8" name="Rectangle 7"/>
          <p:cNvSpPr/>
          <p:nvPr/>
        </p:nvSpPr>
        <p:spPr>
          <a:xfrm>
            <a:off x="403732" y="2408085"/>
            <a:ext cx="4827372" cy="3877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600" dirty="0" err="1">
                <a:solidFill>
                  <a:schemeClr val="accent1">
                    <a:lumMod val="75000"/>
                  </a:schemeClr>
                </a:solidFill>
                <a:latin typeface="+mj-lt"/>
              </a:rPr>
              <a:t>function</a:t>
            </a:r>
            <a:r>
              <a:rPr lang="es-ES" sz="16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sz="1600" dirty="0" err="1" smtClean="0">
                <a:latin typeface="+mj-lt"/>
              </a:rPr>
              <a:t>SuperType</a:t>
            </a:r>
            <a:r>
              <a:rPr lang="es-ES" sz="1600" dirty="0" smtClean="0">
                <a:latin typeface="+mj-lt"/>
              </a:rPr>
              <a:t>(</a:t>
            </a:r>
            <a:r>
              <a:rPr lang="es-ES" sz="1600" dirty="0" err="1" smtClean="0">
                <a:latin typeface="+mj-lt"/>
              </a:rPr>
              <a:t>name</a:t>
            </a:r>
            <a:r>
              <a:rPr lang="es-ES" sz="1600" dirty="0" smtClean="0">
                <a:latin typeface="+mj-lt"/>
              </a:rPr>
              <a:t>) {</a:t>
            </a:r>
          </a:p>
          <a:p>
            <a:r>
              <a:rPr lang="es-ES" sz="1600" dirty="0">
                <a:latin typeface="+mj-lt"/>
              </a:rPr>
              <a:t> </a:t>
            </a:r>
            <a:r>
              <a:rPr lang="es-ES" sz="1600" dirty="0" smtClean="0">
                <a:latin typeface="+mj-lt"/>
              </a:rPr>
              <a:t>   </a:t>
            </a:r>
            <a:r>
              <a:rPr lang="es-ES" sz="16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this</a:t>
            </a:r>
            <a:r>
              <a:rPr lang="es-ES" sz="1600" dirty="0" smtClean="0">
                <a:latin typeface="+mj-lt"/>
              </a:rPr>
              <a:t>.name = </a:t>
            </a:r>
            <a:r>
              <a:rPr lang="es-ES" sz="1600" dirty="0" err="1" smtClean="0">
                <a:solidFill>
                  <a:srgbClr val="323330"/>
                </a:solidFill>
                <a:latin typeface="+mj-lt"/>
              </a:rPr>
              <a:t>name</a:t>
            </a:r>
            <a:r>
              <a:rPr lang="es-ES" sz="1600" dirty="0" smtClean="0">
                <a:solidFill>
                  <a:srgbClr val="323330"/>
                </a:solidFill>
                <a:latin typeface="+mj-lt"/>
              </a:rPr>
              <a:t>;</a:t>
            </a:r>
            <a:endParaRPr lang="es-ES" sz="1600" dirty="0">
              <a:solidFill>
                <a:srgbClr val="323330"/>
              </a:solidFill>
              <a:latin typeface="+mj-lt"/>
            </a:endParaRPr>
          </a:p>
          <a:p>
            <a:r>
              <a:rPr lang="es-ES" sz="1600" dirty="0" smtClean="0">
                <a:latin typeface="+mj-lt"/>
              </a:rPr>
              <a:t>    </a:t>
            </a:r>
            <a:r>
              <a:rPr lang="es-ES" sz="1600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this</a:t>
            </a:r>
            <a:r>
              <a:rPr lang="es-ES" sz="1600" dirty="0" err="1" smtClean="0">
                <a:latin typeface="+mj-lt"/>
              </a:rPr>
              <a:t>.colors</a:t>
            </a:r>
            <a:r>
              <a:rPr lang="es-ES" sz="1600" dirty="0" smtClean="0">
                <a:latin typeface="+mj-lt"/>
              </a:rPr>
              <a:t> = </a:t>
            </a:r>
            <a:r>
              <a:rPr lang="es-ES" sz="1600" dirty="0">
                <a:latin typeface="+mj-lt"/>
              </a:rPr>
              <a:t>[</a:t>
            </a:r>
            <a:r>
              <a:rPr lang="es-ES" sz="1600" dirty="0">
                <a:solidFill>
                  <a:srgbClr val="C00000"/>
                </a:solidFill>
                <a:latin typeface="+mj-lt"/>
              </a:rPr>
              <a:t>'red'</a:t>
            </a:r>
            <a:r>
              <a:rPr lang="es-ES" sz="1600" dirty="0">
                <a:latin typeface="+mj-lt"/>
              </a:rPr>
              <a:t>, </a:t>
            </a:r>
            <a:r>
              <a:rPr lang="es-ES" sz="1600" dirty="0">
                <a:solidFill>
                  <a:srgbClr val="C00000"/>
                </a:solidFill>
                <a:latin typeface="+mj-lt"/>
              </a:rPr>
              <a:t>'blue'</a:t>
            </a:r>
            <a:r>
              <a:rPr lang="es-ES" sz="1600" dirty="0">
                <a:latin typeface="+mj-lt"/>
              </a:rPr>
              <a:t>, </a:t>
            </a:r>
            <a:r>
              <a:rPr lang="es-ES" sz="1600" dirty="0">
                <a:solidFill>
                  <a:srgbClr val="C00000"/>
                </a:solidFill>
                <a:latin typeface="+mj-lt"/>
              </a:rPr>
              <a:t>'</a:t>
            </a:r>
            <a:r>
              <a:rPr lang="es-ES" sz="1600" dirty="0" err="1">
                <a:solidFill>
                  <a:srgbClr val="C00000"/>
                </a:solidFill>
                <a:latin typeface="+mj-lt"/>
              </a:rPr>
              <a:t>green</a:t>
            </a:r>
            <a:r>
              <a:rPr lang="es-ES" sz="1600" dirty="0">
                <a:solidFill>
                  <a:srgbClr val="C00000"/>
                </a:solidFill>
                <a:latin typeface="+mj-lt"/>
              </a:rPr>
              <a:t>'</a:t>
            </a:r>
            <a:r>
              <a:rPr lang="es-ES" sz="1600" dirty="0">
                <a:latin typeface="+mj-lt"/>
              </a:rPr>
              <a:t>];</a:t>
            </a:r>
          </a:p>
          <a:p>
            <a:r>
              <a:rPr lang="es-ES" sz="1600" dirty="0" smtClean="0">
                <a:latin typeface="+mj-lt"/>
              </a:rPr>
              <a:t>}</a:t>
            </a:r>
          </a:p>
          <a:p>
            <a:r>
              <a:rPr lang="es-ES" sz="1600" dirty="0" err="1" smtClean="0">
                <a:latin typeface="+mj-lt"/>
              </a:rPr>
              <a:t>SuperType.prototype.sayName</a:t>
            </a:r>
            <a:r>
              <a:rPr lang="es-ES" sz="1600" dirty="0" smtClean="0">
                <a:latin typeface="+mj-lt"/>
              </a:rPr>
              <a:t> = </a:t>
            </a:r>
            <a:r>
              <a:rPr lang="es-ES" sz="1600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function</a:t>
            </a:r>
            <a:r>
              <a:rPr lang="es-ES" sz="16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sz="1600" dirty="0" smtClean="0">
                <a:latin typeface="+mj-lt"/>
              </a:rPr>
              <a:t>() {</a:t>
            </a:r>
          </a:p>
          <a:p>
            <a:r>
              <a:rPr lang="es-ES" sz="1600" dirty="0">
                <a:latin typeface="+mj-lt"/>
              </a:rPr>
              <a:t> </a:t>
            </a:r>
            <a:r>
              <a:rPr lang="es-ES" sz="1600" dirty="0" smtClean="0">
                <a:latin typeface="+mj-lt"/>
              </a:rPr>
              <a:t>   console.log(</a:t>
            </a:r>
            <a:r>
              <a:rPr lang="es-ES" sz="16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this</a:t>
            </a:r>
            <a:r>
              <a:rPr lang="es-ES" sz="1600" dirty="0" smtClean="0">
                <a:latin typeface="+mj-lt"/>
              </a:rPr>
              <a:t>.name);</a:t>
            </a:r>
          </a:p>
          <a:p>
            <a:r>
              <a:rPr lang="es-ES" sz="1600" dirty="0">
                <a:latin typeface="+mj-lt"/>
              </a:rPr>
              <a:t>}</a:t>
            </a:r>
          </a:p>
          <a:p>
            <a:r>
              <a:rPr lang="es-ES" sz="1600" dirty="0" err="1">
                <a:solidFill>
                  <a:schemeClr val="accent1">
                    <a:lumMod val="75000"/>
                  </a:schemeClr>
                </a:solidFill>
                <a:latin typeface="+mj-lt"/>
              </a:rPr>
              <a:t>function</a:t>
            </a:r>
            <a:r>
              <a:rPr lang="es-ES" sz="16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sz="1600" dirty="0" err="1" smtClean="0">
                <a:latin typeface="+mj-lt"/>
              </a:rPr>
              <a:t>SubType</a:t>
            </a:r>
            <a:r>
              <a:rPr lang="es-ES" sz="1600" dirty="0" smtClean="0">
                <a:latin typeface="+mj-lt"/>
              </a:rPr>
              <a:t>(</a:t>
            </a:r>
            <a:r>
              <a:rPr lang="es-ES" sz="1600" dirty="0" err="1" smtClean="0">
                <a:latin typeface="+mj-lt"/>
              </a:rPr>
              <a:t>name</a:t>
            </a:r>
            <a:r>
              <a:rPr lang="es-ES" sz="1600" dirty="0" smtClean="0">
                <a:latin typeface="+mj-lt"/>
              </a:rPr>
              <a:t>, </a:t>
            </a:r>
            <a:r>
              <a:rPr lang="es-ES" sz="1600" dirty="0" err="1" smtClean="0">
                <a:latin typeface="+mj-lt"/>
              </a:rPr>
              <a:t>age</a:t>
            </a:r>
            <a:r>
              <a:rPr lang="es-ES" sz="1600" dirty="0" smtClean="0">
                <a:latin typeface="+mj-lt"/>
              </a:rPr>
              <a:t>) {</a:t>
            </a:r>
          </a:p>
          <a:p>
            <a:r>
              <a:rPr lang="es-ES" sz="1600" dirty="0" smtClean="0">
                <a:latin typeface="+mj-lt"/>
              </a:rPr>
              <a:t>    </a:t>
            </a:r>
            <a:r>
              <a:rPr lang="es-ES" sz="1600" dirty="0" err="1" smtClean="0">
                <a:latin typeface="+mj-lt"/>
              </a:rPr>
              <a:t>SuperType.apply</a:t>
            </a:r>
            <a:r>
              <a:rPr lang="es-ES" sz="1600" dirty="0" smtClean="0">
                <a:latin typeface="+mj-lt"/>
              </a:rPr>
              <a:t>(</a:t>
            </a:r>
            <a:r>
              <a:rPr lang="es-ES" sz="1600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this</a:t>
            </a:r>
            <a:r>
              <a:rPr lang="es-ES" sz="1600" dirty="0" smtClean="0">
                <a:latin typeface="+mj-lt"/>
              </a:rPr>
              <a:t>, </a:t>
            </a:r>
            <a:r>
              <a:rPr lang="es-ES" sz="1600" dirty="0" err="1" smtClean="0">
                <a:latin typeface="+mj-lt"/>
              </a:rPr>
              <a:t>arguments</a:t>
            </a:r>
            <a:r>
              <a:rPr lang="es-ES" sz="1600" dirty="0" smtClean="0">
                <a:latin typeface="+mj-lt"/>
              </a:rPr>
              <a:t>);</a:t>
            </a:r>
          </a:p>
          <a:p>
            <a:r>
              <a:rPr lang="es-ES" sz="1600" dirty="0">
                <a:latin typeface="+mj-lt"/>
              </a:rPr>
              <a:t> </a:t>
            </a:r>
            <a:r>
              <a:rPr lang="es-ES" sz="1600" dirty="0" smtClean="0">
                <a:latin typeface="+mj-lt"/>
              </a:rPr>
              <a:t>   </a:t>
            </a:r>
            <a:r>
              <a:rPr lang="es-ES" sz="1600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this</a:t>
            </a:r>
            <a:r>
              <a:rPr lang="es-ES" sz="1600" dirty="0" err="1" smtClean="0">
                <a:latin typeface="+mj-lt"/>
              </a:rPr>
              <a:t>.age</a:t>
            </a:r>
            <a:r>
              <a:rPr lang="es-ES" sz="1600" dirty="0" smtClean="0">
                <a:latin typeface="+mj-lt"/>
              </a:rPr>
              <a:t> = </a:t>
            </a:r>
            <a:r>
              <a:rPr lang="es-ES" sz="1600" dirty="0" err="1" smtClean="0">
                <a:latin typeface="+mj-lt"/>
              </a:rPr>
              <a:t>age</a:t>
            </a:r>
            <a:r>
              <a:rPr lang="es-ES" sz="1600" dirty="0" smtClean="0">
                <a:latin typeface="+mj-lt"/>
              </a:rPr>
              <a:t>;</a:t>
            </a:r>
            <a:endParaRPr lang="es-ES" sz="1600" dirty="0">
              <a:latin typeface="+mj-lt"/>
            </a:endParaRPr>
          </a:p>
          <a:p>
            <a:r>
              <a:rPr lang="es-ES" sz="1600" dirty="0" smtClean="0">
                <a:latin typeface="+mj-lt"/>
              </a:rPr>
              <a:t>}</a:t>
            </a:r>
          </a:p>
          <a:p>
            <a:r>
              <a:rPr lang="es-ES" sz="1600" dirty="0" err="1" smtClean="0">
                <a:latin typeface="+mj-lt"/>
              </a:rPr>
              <a:t>inheritPrototype</a:t>
            </a:r>
            <a:r>
              <a:rPr lang="es-ES" sz="1600" dirty="0" smtClean="0">
                <a:latin typeface="+mj-lt"/>
              </a:rPr>
              <a:t>(</a:t>
            </a:r>
            <a:r>
              <a:rPr lang="es-ES" sz="1600" dirty="0" err="1" smtClean="0">
                <a:latin typeface="+mj-lt"/>
              </a:rPr>
              <a:t>SubType</a:t>
            </a:r>
            <a:r>
              <a:rPr lang="es-ES" sz="1600" dirty="0" smtClean="0">
                <a:latin typeface="+mj-lt"/>
              </a:rPr>
              <a:t>, </a:t>
            </a:r>
            <a:r>
              <a:rPr lang="es-ES" sz="1600" dirty="0" err="1" smtClean="0">
                <a:latin typeface="+mj-lt"/>
              </a:rPr>
              <a:t>SuperType</a:t>
            </a:r>
            <a:r>
              <a:rPr lang="es-ES" sz="1600" dirty="0" smtClean="0">
                <a:latin typeface="+mj-lt"/>
              </a:rPr>
              <a:t>);</a:t>
            </a:r>
          </a:p>
          <a:p>
            <a:r>
              <a:rPr lang="es-ES" sz="1600" dirty="0" err="1" smtClean="0">
                <a:latin typeface="+mj-lt"/>
              </a:rPr>
              <a:t>SubType.prototype.sayAge</a:t>
            </a:r>
            <a:r>
              <a:rPr lang="es-ES" sz="1600" dirty="0" smtClean="0">
                <a:latin typeface="+mj-lt"/>
              </a:rPr>
              <a:t> = </a:t>
            </a:r>
            <a:r>
              <a:rPr lang="es-ES" sz="1600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function</a:t>
            </a:r>
            <a:r>
              <a:rPr lang="es-ES" sz="16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sz="1600" dirty="0" smtClean="0">
                <a:latin typeface="+mj-lt"/>
              </a:rPr>
              <a:t>() {</a:t>
            </a:r>
          </a:p>
          <a:p>
            <a:r>
              <a:rPr lang="es-ES" sz="1600" dirty="0">
                <a:latin typeface="+mj-lt"/>
              </a:rPr>
              <a:t> </a:t>
            </a:r>
            <a:r>
              <a:rPr lang="es-ES" sz="1600" dirty="0" smtClean="0">
                <a:latin typeface="+mj-lt"/>
              </a:rPr>
              <a:t>   console.log(</a:t>
            </a:r>
            <a:r>
              <a:rPr lang="es-ES" sz="1600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this</a:t>
            </a:r>
            <a:r>
              <a:rPr lang="es-ES" sz="1600" dirty="0" err="1" smtClean="0">
                <a:latin typeface="+mj-lt"/>
              </a:rPr>
              <a:t>.age</a:t>
            </a:r>
            <a:r>
              <a:rPr lang="es-ES" sz="1600" dirty="0" smtClean="0">
                <a:latin typeface="+mj-lt"/>
              </a:rPr>
              <a:t>);</a:t>
            </a:r>
            <a:endParaRPr lang="es-ES" sz="1600" dirty="0">
              <a:latin typeface="+mj-lt"/>
            </a:endParaRPr>
          </a:p>
          <a:p>
            <a:r>
              <a:rPr lang="es-ES" sz="1600" dirty="0" smtClean="0">
                <a:latin typeface="+mj-lt"/>
              </a:rPr>
              <a:t>}</a:t>
            </a:r>
            <a:endParaRPr lang="es-ES" sz="1600" dirty="0">
              <a:latin typeface="+mj-lt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579458" y="2408085"/>
            <a:ext cx="5641698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6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sz="1600" dirty="0">
                <a:latin typeface="+mj-lt"/>
              </a:rPr>
              <a:t> instance1 = </a:t>
            </a:r>
            <a:r>
              <a:rPr lang="es-ES" sz="16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new</a:t>
            </a:r>
            <a:r>
              <a:rPr lang="es-ES" sz="1600" dirty="0">
                <a:latin typeface="+mj-lt"/>
              </a:rPr>
              <a:t> </a:t>
            </a:r>
            <a:r>
              <a:rPr lang="es-ES" sz="1600" dirty="0" err="1">
                <a:latin typeface="+mj-lt"/>
              </a:rPr>
              <a:t>SubType</a:t>
            </a:r>
            <a:r>
              <a:rPr lang="es-ES" sz="1600" dirty="0" smtClean="0">
                <a:latin typeface="+mj-lt"/>
              </a:rPr>
              <a:t>(</a:t>
            </a:r>
            <a:r>
              <a:rPr lang="es-ES" sz="1600" dirty="0" smtClean="0">
                <a:solidFill>
                  <a:srgbClr val="C00000"/>
                </a:solidFill>
                <a:latin typeface="+mj-lt"/>
              </a:rPr>
              <a:t>'John'</a:t>
            </a:r>
            <a:r>
              <a:rPr lang="es-ES" sz="1600" dirty="0" smtClean="0">
                <a:solidFill>
                  <a:srgbClr val="323330"/>
                </a:solidFill>
                <a:latin typeface="+mj-lt"/>
              </a:rPr>
              <a:t>, 29</a:t>
            </a:r>
            <a:r>
              <a:rPr lang="es-ES" sz="1600" dirty="0" smtClean="0">
                <a:latin typeface="+mj-lt"/>
              </a:rPr>
              <a:t>);</a:t>
            </a:r>
            <a:endParaRPr lang="es-ES" sz="1600" dirty="0">
              <a:latin typeface="+mj-lt"/>
            </a:endParaRPr>
          </a:p>
          <a:p>
            <a:r>
              <a:rPr lang="es-ES" sz="1600" dirty="0">
                <a:latin typeface="+mj-lt"/>
              </a:rPr>
              <a:t>instance1.colors.push(</a:t>
            </a:r>
            <a:r>
              <a:rPr lang="es-ES" sz="1600" dirty="0">
                <a:solidFill>
                  <a:srgbClr val="C00000"/>
                </a:solidFill>
                <a:latin typeface="+mj-lt"/>
              </a:rPr>
              <a:t>'</a:t>
            </a:r>
            <a:r>
              <a:rPr lang="es-ES" sz="1600" dirty="0" err="1">
                <a:solidFill>
                  <a:srgbClr val="C00000"/>
                </a:solidFill>
                <a:latin typeface="+mj-lt"/>
              </a:rPr>
              <a:t>black</a:t>
            </a:r>
            <a:r>
              <a:rPr lang="es-ES" sz="1600" dirty="0">
                <a:solidFill>
                  <a:srgbClr val="C00000"/>
                </a:solidFill>
                <a:latin typeface="+mj-lt"/>
              </a:rPr>
              <a:t>'</a:t>
            </a:r>
            <a:r>
              <a:rPr lang="es-ES" sz="1600" dirty="0">
                <a:latin typeface="+mj-lt"/>
              </a:rPr>
              <a:t>);</a:t>
            </a:r>
          </a:p>
          <a:p>
            <a:r>
              <a:rPr lang="es-ES" sz="1600" dirty="0">
                <a:latin typeface="+mj-lt"/>
              </a:rPr>
              <a:t>console.log(instance1.colors); </a:t>
            </a:r>
            <a:r>
              <a:rPr lang="es-ES" sz="1600" dirty="0" smtClean="0">
                <a:latin typeface="+mj-lt"/>
              </a:rPr>
              <a:t>    </a:t>
            </a:r>
            <a:r>
              <a:rPr lang="es-ES" sz="1600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//'</a:t>
            </a:r>
            <a:r>
              <a:rPr lang="es-ES" sz="1600" dirty="0" err="1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red,blue,green,black</a:t>
            </a:r>
            <a:r>
              <a:rPr lang="es-ES" sz="1600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‘</a:t>
            </a:r>
          </a:p>
          <a:p>
            <a:r>
              <a:rPr lang="es-ES" sz="1600" dirty="0">
                <a:solidFill>
                  <a:srgbClr val="323330"/>
                </a:solidFill>
                <a:latin typeface="+mj-lt"/>
              </a:rPr>
              <a:t>instance1.sayName(); </a:t>
            </a:r>
            <a:r>
              <a:rPr lang="es-ES" sz="1600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//John;</a:t>
            </a:r>
            <a:endParaRPr lang="es-ES" sz="1600" dirty="0">
              <a:solidFill>
                <a:schemeClr val="accent6">
                  <a:lumMod val="75000"/>
                </a:schemeClr>
              </a:solidFill>
              <a:latin typeface="+mj-lt"/>
            </a:endParaRPr>
          </a:p>
          <a:p>
            <a:r>
              <a:rPr lang="es-ES" sz="1600" dirty="0">
                <a:solidFill>
                  <a:srgbClr val="323330"/>
                </a:solidFill>
                <a:latin typeface="+mj-lt"/>
              </a:rPr>
              <a:t>instance1.sayAge(); </a:t>
            </a:r>
            <a:r>
              <a:rPr lang="es-ES" sz="1600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//29</a:t>
            </a:r>
          </a:p>
          <a:p>
            <a:endParaRPr lang="es-ES" sz="1600" dirty="0" smtClean="0">
              <a:solidFill>
                <a:schemeClr val="accent6">
                  <a:lumMod val="75000"/>
                </a:schemeClr>
              </a:solidFill>
              <a:latin typeface="+mj-lt"/>
            </a:endParaRPr>
          </a:p>
          <a:p>
            <a:endParaRPr lang="es-ES" sz="1600" dirty="0">
              <a:solidFill>
                <a:schemeClr val="accent6">
                  <a:lumMod val="75000"/>
                </a:schemeClr>
              </a:solidFill>
              <a:latin typeface="+mj-lt"/>
            </a:endParaRPr>
          </a:p>
          <a:p>
            <a:r>
              <a:rPr lang="es-ES" sz="16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sz="1600" dirty="0">
                <a:latin typeface="+mj-lt"/>
              </a:rPr>
              <a:t> instance2 = </a:t>
            </a:r>
            <a:r>
              <a:rPr lang="es-ES" sz="16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new</a:t>
            </a:r>
            <a:r>
              <a:rPr lang="es-ES" sz="1600" dirty="0">
                <a:latin typeface="+mj-lt"/>
              </a:rPr>
              <a:t> </a:t>
            </a:r>
            <a:r>
              <a:rPr lang="es-ES" sz="1600" dirty="0" err="1">
                <a:latin typeface="+mj-lt"/>
              </a:rPr>
              <a:t>SubType</a:t>
            </a:r>
            <a:r>
              <a:rPr lang="es-ES" sz="1600" dirty="0" smtClean="0">
                <a:latin typeface="+mj-lt"/>
              </a:rPr>
              <a:t>(</a:t>
            </a:r>
            <a:r>
              <a:rPr lang="es-ES" sz="1600" dirty="0" smtClean="0">
                <a:solidFill>
                  <a:srgbClr val="C00000"/>
                </a:solidFill>
                <a:latin typeface="+mj-lt"/>
              </a:rPr>
              <a:t>'Stuart'</a:t>
            </a:r>
            <a:r>
              <a:rPr lang="es-ES" sz="1600" dirty="0">
                <a:solidFill>
                  <a:srgbClr val="323330"/>
                </a:solidFill>
                <a:latin typeface="+mj-lt"/>
              </a:rPr>
              <a:t>, </a:t>
            </a:r>
            <a:r>
              <a:rPr lang="es-ES" sz="1600" dirty="0" smtClean="0">
                <a:solidFill>
                  <a:srgbClr val="323330"/>
                </a:solidFill>
                <a:latin typeface="+mj-lt"/>
              </a:rPr>
              <a:t>15</a:t>
            </a:r>
            <a:r>
              <a:rPr lang="es-ES" sz="1600" dirty="0" smtClean="0">
                <a:latin typeface="+mj-lt"/>
              </a:rPr>
              <a:t>);</a:t>
            </a:r>
            <a:endParaRPr lang="es-ES" sz="1600" dirty="0">
              <a:latin typeface="+mj-lt"/>
            </a:endParaRPr>
          </a:p>
          <a:p>
            <a:r>
              <a:rPr lang="es-ES" sz="1600" dirty="0">
                <a:latin typeface="+mj-lt"/>
              </a:rPr>
              <a:t>console.log(instance2.colors); </a:t>
            </a:r>
            <a:r>
              <a:rPr lang="es-ES" sz="1600" dirty="0" smtClean="0">
                <a:latin typeface="+mj-lt"/>
              </a:rPr>
              <a:t>    </a:t>
            </a:r>
            <a:r>
              <a:rPr lang="es-ES" sz="1600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//'</a:t>
            </a:r>
            <a:r>
              <a:rPr lang="es-ES" sz="1600" dirty="0" err="1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red,blue,green</a:t>
            </a:r>
            <a:r>
              <a:rPr lang="es-ES" sz="1600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 ‘</a:t>
            </a:r>
          </a:p>
          <a:p>
            <a:r>
              <a:rPr lang="es-ES" sz="1600" dirty="0" smtClean="0">
                <a:solidFill>
                  <a:srgbClr val="323330"/>
                </a:solidFill>
                <a:latin typeface="+mj-lt"/>
              </a:rPr>
              <a:t>instance2.sayName</a:t>
            </a:r>
            <a:r>
              <a:rPr lang="es-ES" sz="1600" dirty="0">
                <a:solidFill>
                  <a:srgbClr val="323330"/>
                </a:solidFill>
                <a:latin typeface="+mj-lt"/>
              </a:rPr>
              <a:t>(); </a:t>
            </a:r>
            <a:r>
              <a:rPr lang="es-ES" sz="1600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//Stuart;</a:t>
            </a:r>
            <a:endParaRPr lang="es-ES" sz="1600" dirty="0">
              <a:solidFill>
                <a:schemeClr val="accent6">
                  <a:lumMod val="75000"/>
                </a:schemeClr>
              </a:solidFill>
              <a:latin typeface="+mj-lt"/>
            </a:endParaRPr>
          </a:p>
          <a:p>
            <a:r>
              <a:rPr lang="es-ES" sz="1600" dirty="0" smtClean="0">
                <a:solidFill>
                  <a:srgbClr val="323330"/>
                </a:solidFill>
                <a:latin typeface="+mj-lt"/>
              </a:rPr>
              <a:t>instance2.sayAge</a:t>
            </a:r>
            <a:r>
              <a:rPr lang="es-ES" sz="1600" dirty="0">
                <a:solidFill>
                  <a:srgbClr val="323330"/>
                </a:solidFill>
                <a:latin typeface="+mj-lt"/>
              </a:rPr>
              <a:t>(); </a:t>
            </a:r>
            <a:r>
              <a:rPr lang="es-ES" sz="1600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//15</a:t>
            </a:r>
            <a:endParaRPr lang="es-ES" sz="1600" dirty="0">
              <a:solidFill>
                <a:schemeClr val="accent6">
                  <a:lumMod val="7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46955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Bibliografía</a:t>
            </a:r>
            <a:br>
              <a:rPr lang="es-ES" dirty="0" smtClean="0"/>
            </a:b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91987593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Bibliografía</a:t>
            </a:r>
            <a:br>
              <a:rPr lang="es-ES" dirty="0" smtClean="0"/>
            </a:br>
            <a:endParaRPr lang="es-ES" dirty="0"/>
          </a:p>
        </p:txBody>
      </p:sp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sz="2400" dirty="0" smtClean="0"/>
              <a:t>ZAKAS, Nicholas C. </a:t>
            </a:r>
            <a:r>
              <a:rPr lang="es-ES" sz="2400" i="1" dirty="0" smtClean="0"/>
              <a:t>Professional JavaScript </a:t>
            </a:r>
            <a:r>
              <a:rPr lang="es-ES" sz="2400" i="1" dirty="0" err="1" smtClean="0"/>
              <a:t>for</a:t>
            </a:r>
            <a:r>
              <a:rPr lang="es-ES" sz="2400" i="1" dirty="0" smtClean="0"/>
              <a:t> Web </a:t>
            </a:r>
            <a:r>
              <a:rPr lang="es-ES" sz="2400" i="1" dirty="0" err="1" smtClean="0"/>
              <a:t>Developers</a:t>
            </a:r>
            <a:r>
              <a:rPr lang="es-ES" sz="2400" dirty="0" smtClean="0"/>
              <a:t>; 3ª ed. </a:t>
            </a:r>
            <a:r>
              <a:rPr lang="es-ES" sz="2400" dirty="0" err="1" smtClean="0"/>
              <a:t>Indianapolis</a:t>
            </a:r>
            <a:r>
              <a:rPr lang="es-ES" sz="2400" dirty="0" smtClean="0"/>
              <a:t>: John </a:t>
            </a:r>
            <a:r>
              <a:rPr lang="es-ES" sz="2400" dirty="0" err="1" smtClean="0"/>
              <a:t>Wiley</a:t>
            </a:r>
            <a:r>
              <a:rPr lang="es-ES" sz="2400" dirty="0" smtClean="0"/>
              <a:t> &amp; </a:t>
            </a:r>
            <a:r>
              <a:rPr lang="es-ES" sz="2400" dirty="0" err="1" smtClean="0"/>
              <a:t>Sons</a:t>
            </a:r>
            <a:r>
              <a:rPr lang="es-ES" sz="2400" dirty="0" smtClean="0"/>
              <a:t>, </a:t>
            </a:r>
            <a:r>
              <a:rPr lang="es-ES" sz="2400" dirty="0" err="1" smtClean="0"/>
              <a:t>Inc</a:t>
            </a:r>
            <a:r>
              <a:rPr lang="es-ES" sz="2400" dirty="0" smtClean="0"/>
              <a:t>, 2012. </a:t>
            </a:r>
            <a:r>
              <a:rPr lang="es-ES" sz="2400" dirty="0"/>
              <a:t>964p. ISBN: </a:t>
            </a:r>
            <a:r>
              <a:rPr lang="es-ES" sz="2400" dirty="0" smtClean="0"/>
              <a:t>978-1-118-02669-4</a:t>
            </a:r>
          </a:p>
          <a:p>
            <a:pPr marL="0" indent="0">
              <a:buNone/>
            </a:pPr>
            <a:r>
              <a:rPr lang="es-ES" sz="2400" dirty="0"/>
              <a:t>ZAKAS, Nicholas C. </a:t>
            </a:r>
            <a:r>
              <a:rPr lang="es-ES" sz="2400" i="1" dirty="0" err="1" smtClean="0"/>
              <a:t>Object-Oriented</a:t>
            </a:r>
            <a:r>
              <a:rPr lang="es-ES" sz="2400" i="1" dirty="0" smtClean="0"/>
              <a:t> JavaScript</a:t>
            </a:r>
            <a:r>
              <a:rPr lang="es-ES" sz="2400" dirty="0" smtClean="0"/>
              <a:t>; 1ª </a:t>
            </a:r>
            <a:r>
              <a:rPr lang="es-ES" sz="2400" dirty="0"/>
              <a:t>ed. </a:t>
            </a:r>
            <a:r>
              <a:rPr lang="es-ES" sz="2400" dirty="0" smtClean="0"/>
              <a:t>San Francisco: No </a:t>
            </a:r>
            <a:r>
              <a:rPr lang="es-ES" sz="2400" dirty="0" err="1" smtClean="0"/>
              <a:t>Starch</a:t>
            </a:r>
            <a:r>
              <a:rPr lang="es-ES" sz="2400" dirty="0" smtClean="0"/>
              <a:t> </a:t>
            </a:r>
            <a:r>
              <a:rPr lang="es-ES" sz="2400" dirty="0" err="1" smtClean="0"/>
              <a:t>Press</a:t>
            </a:r>
            <a:r>
              <a:rPr lang="es-ES" sz="2400" dirty="0" smtClean="0"/>
              <a:t>, 2014. 122p</a:t>
            </a:r>
            <a:r>
              <a:rPr lang="es-ES" sz="2400" dirty="0"/>
              <a:t>. ISBN-10: </a:t>
            </a:r>
            <a:r>
              <a:rPr lang="es-ES" sz="2400" dirty="0" smtClean="0"/>
              <a:t>1-59327-540-4</a:t>
            </a:r>
          </a:p>
          <a:p>
            <a:pPr marL="0" indent="0">
              <a:buNone/>
            </a:pPr>
            <a:r>
              <a:rPr lang="es-ES" sz="2400" dirty="0"/>
              <a:t>ZAKAS, Nicholas C. </a:t>
            </a:r>
            <a:r>
              <a:rPr lang="es-ES" sz="2400" i="1" dirty="0" smtClean="0"/>
              <a:t>High Performance </a:t>
            </a:r>
            <a:r>
              <a:rPr lang="es-ES" sz="2400" i="1" dirty="0"/>
              <a:t>JavaScript</a:t>
            </a:r>
            <a:r>
              <a:rPr lang="es-ES" sz="2400" dirty="0"/>
              <a:t>; 1ª ed. </a:t>
            </a:r>
            <a:r>
              <a:rPr lang="es-ES" sz="2400" dirty="0" smtClean="0"/>
              <a:t>USA: </a:t>
            </a:r>
            <a:r>
              <a:rPr lang="es-ES" sz="2400" dirty="0" err="1" smtClean="0"/>
              <a:t>O’Reilly</a:t>
            </a:r>
            <a:r>
              <a:rPr lang="es-ES" sz="2400" dirty="0" smtClean="0"/>
              <a:t>, 2010. 232p</a:t>
            </a:r>
            <a:r>
              <a:rPr lang="es-ES" sz="2400" dirty="0"/>
              <a:t>. </a:t>
            </a:r>
            <a:r>
              <a:rPr lang="es-ES" sz="2400" dirty="0" smtClean="0"/>
              <a:t>ISBN: 978-0-596-80279-0</a:t>
            </a:r>
          </a:p>
          <a:p>
            <a:pPr marL="0" indent="0">
              <a:buNone/>
            </a:pPr>
            <a:r>
              <a:rPr lang="es-ES" sz="2400" dirty="0" smtClean="0"/>
              <a:t>STEFANOV, </a:t>
            </a:r>
            <a:r>
              <a:rPr lang="es-ES" sz="2400" dirty="0" err="1" smtClean="0"/>
              <a:t>Stoyan</a:t>
            </a:r>
            <a:r>
              <a:rPr lang="es-ES" sz="2400" dirty="0" smtClean="0"/>
              <a:t>. </a:t>
            </a:r>
            <a:r>
              <a:rPr lang="es-ES" sz="2400" i="1" dirty="0" smtClean="0"/>
              <a:t>JavaScript </a:t>
            </a:r>
            <a:r>
              <a:rPr lang="es-ES" sz="2400" i="1" dirty="0" err="1" smtClean="0"/>
              <a:t>Patterns</a:t>
            </a:r>
            <a:r>
              <a:rPr lang="es-ES" sz="2400" dirty="0" smtClean="0"/>
              <a:t>; </a:t>
            </a:r>
            <a:r>
              <a:rPr lang="es-ES" sz="2400" dirty="0"/>
              <a:t>1ª ed. USA: </a:t>
            </a:r>
            <a:r>
              <a:rPr lang="es-ES" sz="2400" dirty="0" err="1"/>
              <a:t>O’Reilly</a:t>
            </a:r>
            <a:r>
              <a:rPr lang="es-ES" sz="2400" dirty="0"/>
              <a:t>, 2010. </a:t>
            </a:r>
            <a:r>
              <a:rPr lang="es-ES" sz="2400" dirty="0" smtClean="0"/>
              <a:t>236p</a:t>
            </a:r>
            <a:r>
              <a:rPr lang="es-ES" sz="2400" dirty="0"/>
              <a:t>. ISBN: </a:t>
            </a:r>
            <a:r>
              <a:rPr lang="es-ES" sz="2400" dirty="0" smtClean="0"/>
              <a:t>978-0-596-80675-0</a:t>
            </a:r>
          </a:p>
          <a:p>
            <a:pPr marL="0" indent="0">
              <a:buNone/>
            </a:pPr>
            <a:r>
              <a:rPr lang="es-ES" sz="2400" dirty="0" smtClean="0"/>
              <a:t>FOGUS, Michael. </a:t>
            </a:r>
            <a:r>
              <a:rPr lang="es-ES" sz="2400" i="1" dirty="0" err="1" smtClean="0"/>
              <a:t>Functional</a:t>
            </a:r>
            <a:r>
              <a:rPr lang="es-ES" sz="2400" dirty="0" smtClean="0"/>
              <a:t> </a:t>
            </a:r>
            <a:r>
              <a:rPr lang="es-ES" sz="2400" i="1" dirty="0" smtClean="0"/>
              <a:t>JavaScript</a:t>
            </a:r>
            <a:r>
              <a:rPr lang="es-ES" sz="2400" dirty="0" smtClean="0"/>
              <a:t>; </a:t>
            </a:r>
            <a:r>
              <a:rPr lang="es-ES" sz="2400" dirty="0"/>
              <a:t>1ª ed. USA: </a:t>
            </a:r>
            <a:r>
              <a:rPr lang="es-ES" sz="2400" dirty="0" err="1"/>
              <a:t>O’Reilly</a:t>
            </a:r>
            <a:r>
              <a:rPr lang="es-ES" sz="2400" dirty="0"/>
              <a:t>, </a:t>
            </a:r>
            <a:r>
              <a:rPr lang="es-ES" sz="2400" dirty="0" smtClean="0"/>
              <a:t>2013. 260p</a:t>
            </a:r>
            <a:r>
              <a:rPr lang="es-ES" sz="2400" dirty="0"/>
              <a:t>. ISBN: </a:t>
            </a:r>
            <a:r>
              <a:rPr lang="es-ES" sz="2400" dirty="0" smtClean="0"/>
              <a:t>978-1-449-36072-6</a:t>
            </a:r>
          </a:p>
          <a:p>
            <a:pPr marL="0" indent="0">
              <a:buNone/>
            </a:pPr>
            <a:r>
              <a:rPr lang="es-ES" sz="2400" dirty="0"/>
              <a:t>ZAKAS, Nicholas C</a:t>
            </a:r>
            <a:r>
              <a:rPr lang="es-ES" sz="2400" dirty="0" smtClean="0"/>
              <a:t>. </a:t>
            </a:r>
            <a:r>
              <a:rPr lang="es-ES" sz="2400" i="1" dirty="0" err="1" smtClean="0"/>
              <a:t>Maintainable</a:t>
            </a:r>
            <a:r>
              <a:rPr lang="es-ES" sz="2400" dirty="0" smtClean="0"/>
              <a:t> </a:t>
            </a:r>
            <a:r>
              <a:rPr lang="es-ES" sz="2400" i="1" dirty="0"/>
              <a:t>JavaScript</a:t>
            </a:r>
            <a:r>
              <a:rPr lang="es-ES" sz="2400" dirty="0"/>
              <a:t>; 1ª ed. USA: </a:t>
            </a:r>
            <a:r>
              <a:rPr lang="es-ES" sz="2400" dirty="0" err="1"/>
              <a:t>O’Reilly</a:t>
            </a:r>
            <a:r>
              <a:rPr lang="es-ES" sz="2400" dirty="0"/>
              <a:t>, </a:t>
            </a:r>
            <a:r>
              <a:rPr lang="es-ES" sz="2400" dirty="0" smtClean="0"/>
              <a:t>2012. </a:t>
            </a:r>
            <a:r>
              <a:rPr lang="es-ES" sz="2400" smtClean="0"/>
              <a:t>240p</a:t>
            </a:r>
            <a:r>
              <a:rPr lang="es-ES" sz="2400" dirty="0"/>
              <a:t>. ISBN: 978-1-449-32768-2</a:t>
            </a:r>
            <a:endParaRPr lang="es-ES" dirty="0"/>
          </a:p>
          <a:p>
            <a:pPr marL="0" indent="0">
              <a:buNone/>
            </a:pPr>
            <a:endParaRPr lang="es-ES" dirty="0" smtClean="0"/>
          </a:p>
          <a:p>
            <a:pPr marL="0" indent="0">
              <a:buNone/>
            </a:pPr>
            <a:endParaRPr lang="es-ES" dirty="0" smtClean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 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0676945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Sumario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s-ES" dirty="0" smtClean="0"/>
              <a:t>JavaScript es un lenguaje de script diseñado para  interactuar con páginas webs y formado por tres partes diferenciadas:</a:t>
            </a:r>
          </a:p>
          <a:p>
            <a:pPr lvl="1">
              <a:lnSpc>
                <a:spcPct val="100000"/>
              </a:lnSpc>
              <a:spcAft>
                <a:spcPts val="600"/>
              </a:spcAft>
            </a:pPr>
            <a:r>
              <a:rPr lang="es-ES" dirty="0" smtClean="0">
                <a:solidFill>
                  <a:srgbClr val="323330"/>
                </a:solidFill>
              </a:rPr>
              <a:t>ECMAScript, definido en ECMA-262 que provee la funcionalidad central.</a:t>
            </a:r>
          </a:p>
          <a:p>
            <a:pPr lvl="1">
              <a:lnSpc>
                <a:spcPct val="100000"/>
              </a:lnSpc>
              <a:spcAft>
                <a:spcPts val="600"/>
              </a:spcAft>
            </a:pPr>
            <a:r>
              <a:rPr lang="es-ES" dirty="0" smtClean="0">
                <a:solidFill>
                  <a:srgbClr val="323330"/>
                </a:solidFill>
              </a:rPr>
              <a:t>El DOM, que provee métodos para trabajar con el contenido de las páginas web.</a:t>
            </a:r>
          </a:p>
          <a:p>
            <a:pPr lvl="1">
              <a:lnSpc>
                <a:spcPct val="100000"/>
              </a:lnSpc>
              <a:spcAft>
                <a:spcPts val="600"/>
              </a:spcAft>
            </a:pPr>
            <a:r>
              <a:rPr lang="es-ES" dirty="0" smtClean="0">
                <a:solidFill>
                  <a:srgbClr val="323330"/>
                </a:solidFill>
              </a:rPr>
              <a:t>El BOM, que provee métodos para interactuar con el navegador.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s-ES" dirty="0" smtClean="0"/>
              <a:t>La mayoría de navegadores soportan ECMAScript 3.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s-ES" dirty="0" smtClean="0"/>
              <a:t>El soporte para ECMAScript 5 está creciendo.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s-ES" dirty="0" smtClean="0"/>
              <a:t>El soporte del DOM y el BOM es bastante variable.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s-ES" dirty="0" smtClean="0"/>
              <a:t>JavaScript soporta múltiples paradigmas de programación.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95939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JavaScript en el HTML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34371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&lt;script&gt;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61480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&lt;script&gt;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El </a:t>
            </a:r>
            <a:r>
              <a:rPr lang="es-ES" dirty="0"/>
              <a:t>elemento </a:t>
            </a:r>
            <a:r>
              <a:rPr lang="es-ES" i="1" dirty="0"/>
              <a:t>&lt;</a:t>
            </a:r>
            <a:r>
              <a:rPr lang="es-ES" i="1" dirty="0" smtClean="0"/>
              <a:t>script&gt; </a:t>
            </a:r>
            <a:r>
              <a:rPr lang="es-ES" dirty="0" smtClean="0"/>
              <a:t>es el método principal para insertar JavaScript en un HTML.</a:t>
            </a:r>
          </a:p>
          <a:p>
            <a:r>
              <a:rPr lang="es-ES" dirty="0" smtClean="0"/>
              <a:t>Consta de 6 atributos:</a:t>
            </a:r>
          </a:p>
          <a:p>
            <a:pPr lvl="1"/>
            <a:r>
              <a:rPr lang="es-ES" i="1" dirty="0" smtClean="0">
                <a:solidFill>
                  <a:srgbClr val="323330"/>
                </a:solidFill>
              </a:rPr>
              <a:t>async</a:t>
            </a:r>
            <a:r>
              <a:rPr lang="es-ES" dirty="0" smtClean="0">
                <a:solidFill>
                  <a:srgbClr val="323330"/>
                </a:solidFill>
              </a:rPr>
              <a:t>: no bloquea la carga de otros recursos. Sólo válido para scripts externos.</a:t>
            </a:r>
            <a:endParaRPr lang="es-ES" dirty="0">
              <a:solidFill>
                <a:srgbClr val="323330"/>
              </a:solidFill>
            </a:endParaRPr>
          </a:p>
          <a:p>
            <a:pPr lvl="1"/>
            <a:r>
              <a:rPr lang="es-ES" i="1" dirty="0" err="1" smtClean="0">
                <a:solidFill>
                  <a:srgbClr val="323330"/>
                </a:solidFill>
              </a:rPr>
              <a:t>charset</a:t>
            </a:r>
            <a:r>
              <a:rPr lang="es-ES" dirty="0" smtClean="0">
                <a:solidFill>
                  <a:srgbClr val="323330"/>
                </a:solidFill>
              </a:rPr>
              <a:t>: la mayoría de navegadores no lo tiene en cuenta.</a:t>
            </a:r>
            <a:endParaRPr lang="es-ES" dirty="0">
              <a:solidFill>
                <a:srgbClr val="323330"/>
              </a:solidFill>
            </a:endParaRPr>
          </a:p>
          <a:p>
            <a:pPr lvl="1"/>
            <a:r>
              <a:rPr lang="es-ES" i="1" dirty="0" smtClean="0">
                <a:solidFill>
                  <a:srgbClr val="323330"/>
                </a:solidFill>
              </a:rPr>
              <a:t>defer</a:t>
            </a:r>
            <a:r>
              <a:rPr lang="es-ES" dirty="0" smtClean="0">
                <a:solidFill>
                  <a:srgbClr val="323330"/>
                </a:solidFill>
              </a:rPr>
              <a:t>: espera a que se cargue el documento. Sólo valido para scripts externos.</a:t>
            </a:r>
            <a:endParaRPr lang="es-ES" dirty="0">
              <a:solidFill>
                <a:srgbClr val="323330"/>
              </a:solidFill>
            </a:endParaRPr>
          </a:p>
          <a:p>
            <a:pPr lvl="1"/>
            <a:r>
              <a:rPr lang="es-ES" i="1" dirty="0" err="1">
                <a:solidFill>
                  <a:srgbClr val="323330"/>
                </a:solidFill>
              </a:rPr>
              <a:t>l</a:t>
            </a:r>
            <a:r>
              <a:rPr lang="es-ES" i="1" dirty="0" err="1" smtClean="0">
                <a:solidFill>
                  <a:srgbClr val="323330"/>
                </a:solidFill>
              </a:rPr>
              <a:t>anguage</a:t>
            </a:r>
            <a:r>
              <a:rPr lang="es-ES" dirty="0" smtClean="0">
                <a:solidFill>
                  <a:srgbClr val="323330"/>
                </a:solidFill>
              </a:rPr>
              <a:t>: obsoleto. No usar.</a:t>
            </a:r>
            <a:endParaRPr lang="es-ES" dirty="0">
              <a:solidFill>
                <a:srgbClr val="323330"/>
              </a:solidFill>
            </a:endParaRPr>
          </a:p>
          <a:p>
            <a:pPr lvl="1"/>
            <a:r>
              <a:rPr lang="es-ES" i="1" dirty="0" smtClean="0">
                <a:solidFill>
                  <a:srgbClr val="323330"/>
                </a:solidFill>
              </a:rPr>
              <a:t>src</a:t>
            </a:r>
            <a:r>
              <a:rPr lang="es-ES" dirty="0" smtClean="0">
                <a:solidFill>
                  <a:srgbClr val="323330"/>
                </a:solidFill>
              </a:rPr>
              <a:t>: script externo a ejecutar.</a:t>
            </a:r>
            <a:endParaRPr lang="es-ES" dirty="0">
              <a:solidFill>
                <a:srgbClr val="323330"/>
              </a:solidFill>
            </a:endParaRPr>
          </a:p>
          <a:p>
            <a:pPr lvl="1"/>
            <a:r>
              <a:rPr lang="es-ES" i="1" dirty="0" err="1" smtClean="0">
                <a:solidFill>
                  <a:srgbClr val="323330"/>
                </a:solidFill>
              </a:rPr>
              <a:t>type</a:t>
            </a:r>
            <a:r>
              <a:rPr lang="es-ES" dirty="0" smtClean="0">
                <a:solidFill>
                  <a:srgbClr val="323330"/>
                </a:solidFill>
              </a:rPr>
              <a:t>: indica el MIME </a:t>
            </a:r>
            <a:r>
              <a:rPr lang="es-ES" dirty="0" err="1" smtClean="0">
                <a:solidFill>
                  <a:srgbClr val="323330"/>
                </a:solidFill>
              </a:rPr>
              <a:t>type</a:t>
            </a:r>
            <a:r>
              <a:rPr lang="es-ES" dirty="0" smtClean="0">
                <a:solidFill>
                  <a:srgbClr val="323330"/>
                </a:solidFill>
              </a:rPr>
              <a:t>. Si no aparece se asume </a:t>
            </a:r>
            <a:r>
              <a:rPr lang="es-ES" i="1" dirty="0" smtClean="0">
                <a:solidFill>
                  <a:srgbClr val="323330"/>
                </a:solidFill>
              </a:rPr>
              <a:t>“</a:t>
            </a:r>
            <a:r>
              <a:rPr lang="es-ES" i="1" dirty="0" err="1" smtClean="0">
                <a:solidFill>
                  <a:srgbClr val="323330"/>
                </a:solidFill>
              </a:rPr>
              <a:t>text</a:t>
            </a:r>
            <a:r>
              <a:rPr lang="es-ES" i="1" dirty="0" smtClean="0">
                <a:solidFill>
                  <a:srgbClr val="323330"/>
                </a:solidFill>
              </a:rPr>
              <a:t>/</a:t>
            </a:r>
            <a:r>
              <a:rPr lang="es-ES" i="1" dirty="0" err="1" smtClean="0">
                <a:solidFill>
                  <a:srgbClr val="323330"/>
                </a:solidFill>
              </a:rPr>
              <a:t>javascript</a:t>
            </a:r>
            <a:r>
              <a:rPr lang="es-ES" i="1" dirty="0" smtClean="0">
                <a:solidFill>
                  <a:srgbClr val="323330"/>
                </a:solidFill>
              </a:rPr>
              <a:t>”.</a:t>
            </a:r>
            <a:endParaRPr lang="es-ES" i="1" dirty="0">
              <a:solidFill>
                <a:srgbClr val="323330"/>
              </a:solidFill>
            </a:endParaRPr>
          </a:p>
          <a:p>
            <a:r>
              <a:rPr lang="es-ES" dirty="0" smtClean="0"/>
              <a:t>Se puede usar de dos modos diferentes:</a:t>
            </a:r>
          </a:p>
          <a:p>
            <a:pPr lvl="1"/>
            <a:r>
              <a:rPr lang="es-ES" dirty="0" smtClean="0">
                <a:solidFill>
                  <a:srgbClr val="323330"/>
                </a:solidFill>
              </a:rPr>
              <a:t>Embebiendo JavaScript directamente en la página.</a:t>
            </a:r>
          </a:p>
          <a:p>
            <a:pPr lvl="1"/>
            <a:r>
              <a:rPr lang="es-ES" dirty="0" smtClean="0">
                <a:solidFill>
                  <a:srgbClr val="323330"/>
                </a:solidFill>
              </a:rPr>
              <a:t>Incluyendo JavaScript de un fichero externo.</a:t>
            </a:r>
          </a:p>
          <a:p>
            <a:endParaRPr lang="es-ES" dirty="0" smtClean="0"/>
          </a:p>
          <a:p>
            <a:pPr lvl="1"/>
            <a:endParaRPr lang="es-ES" dirty="0" smtClean="0"/>
          </a:p>
          <a:p>
            <a:pPr marL="457200" lvl="1" indent="0">
              <a:buNone/>
            </a:pPr>
            <a:endParaRPr lang="es-ES" dirty="0" smtClean="0"/>
          </a:p>
          <a:p>
            <a:pPr lvl="1"/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 Características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32339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&lt;script&gt;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Ejemplo embebido:</a:t>
            </a:r>
          </a:p>
          <a:p>
            <a:pPr marL="457200" lvl="1" indent="0">
              <a:buNone/>
            </a:pPr>
            <a:r>
              <a:rPr lang="es-ES" sz="1200" dirty="0">
                <a:solidFill>
                  <a:srgbClr val="323330"/>
                </a:solidFill>
              </a:rPr>
              <a:t>&lt;</a:t>
            </a:r>
            <a:r>
              <a:rPr lang="es-ES" sz="1200" dirty="0">
                <a:solidFill>
                  <a:schemeClr val="accent1">
                    <a:lumMod val="75000"/>
                  </a:schemeClr>
                </a:solidFill>
              </a:rPr>
              <a:t>script</a:t>
            </a:r>
            <a:r>
              <a:rPr lang="es-ES" sz="1200" dirty="0">
                <a:solidFill>
                  <a:srgbClr val="323330"/>
                </a:solidFill>
              </a:rPr>
              <a:t> </a:t>
            </a:r>
            <a:r>
              <a:rPr lang="es-ES" sz="120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type</a:t>
            </a:r>
            <a:r>
              <a:rPr lang="es-ES" sz="1200" dirty="0">
                <a:solidFill>
                  <a:srgbClr val="323330"/>
                </a:solidFill>
              </a:rPr>
              <a:t>="</a:t>
            </a:r>
            <a:r>
              <a:rPr lang="es-ES" sz="1200" dirty="0" err="1" smtClean="0">
                <a:solidFill>
                  <a:srgbClr val="C00000"/>
                </a:solidFill>
              </a:rPr>
              <a:t>text</a:t>
            </a:r>
            <a:r>
              <a:rPr lang="es-ES" sz="1200" dirty="0" smtClean="0">
                <a:solidFill>
                  <a:srgbClr val="C00000"/>
                </a:solidFill>
              </a:rPr>
              <a:t>/</a:t>
            </a:r>
            <a:r>
              <a:rPr lang="es-ES" sz="1200" dirty="0" err="1" smtClean="0">
                <a:solidFill>
                  <a:srgbClr val="C00000"/>
                </a:solidFill>
              </a:rPr>
              <a:t>javascript</a:t>
            </a:r>
            <a:r>
              <a:rPr lang="es-ES" sz="1200" dirty="0">
                <a:solidFill>
                  <a:srgbClr val="323330"/>
                </a:solidFill>
              </a:rPr>
              <a:t>"&gt;</a:t>
            </a:r>
          </a:p>
          <a:p>
            <a:pPr marL="457200" lvl="1" indent="0">
              <a:buNone/>
            </a:pPr>
            <a:r>
              <a:rPr lang="es-ES" sz="1200" dirty="0">
                <a:solidFill>
                  <a:srgbClr val="323330"/>
                </a:solidFill>
              </a:rPr>
              <a:t>	</a:t>
            </a:r>
            <a:r>
              <a:rPr lang="es-ES" sz="1200" dirty="0" err="1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s-ES" sz="1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sz="1200" dirty="0">
                <a:solidFill>
                  <a:srgbClr val="323330"/>
                </a:solidFill>
              </a:rPr>
              <a:t>test(){</a:t>
            </a:r>
          </a:p>
          <a:p>
            <a:pPr marL="457200" lvl="1" indent="0">
              <a:buNone/>
            </a:pPr>
            <a:r>
              <a:rPr lang="es-ES" sz="1200" dirty="0">
                <a:solidFill>
                  <a:srgbClr val="323330"/>
                </a:solidFill>
              </a:rPr>
              <a:t>	     console.log(</a:t>
            </a:r>
            <a:r>
              <a:rPr lang="es-ES" sz="1200" dirty="0">
                <a:solidFill>
                  <a:srgbClr val="C00000"/>
                </a:solidFill>
              </a:rPr>
              <a:t>'</a:t>
            </a:r>
            <a:r>
              <a:rPr lang="es-ES" sz="1200" dirty="0" err="1">
                <a:solidFill>
                  <a:srgbClr val="C00000"/>
                </a:solidFill>
              </a:rPr>
              <a:t>Hello</a:t>
            </a:r>
            <a:r>
              <a:rPr lang="es-ES" sz="1200" dirty="0">
                <a:solidFill>
                  <a:srgbClr val="C00000"/>
                </a:solidFill>
              </a:rPr>
              <a:t>'</a:t>
            </a:r>
            <a:r>
              <a:rPr lang="es-ES" sz="1200" dirty="0">
                <a:solidFill>
                  <a:srgbClr val="323330"/>
                </a:solidFill>
              </a:rPr>
              <a:t>);</a:t>
            </a:r>
          </a:p>
          <a:p>
            <a:pPr marL="457200" lvl="1" indent="0">
              <a:buNone/>
            </a:pPr>
            <a:r>
              <a:rPr lang="es-ES" sz="1200" dirty="0">
                <a:solidFill>
                  <a:srgbClr val="323330"/>
                </a:solidFill>
              </a:rPr>
              <a:t>	}</a:t>
            </a:r>
          </a:p>
          <a:p>
            <a:pPr marL="457200" lvl="1" indent="0">
              <a:buNone/>
            </a:pPr>
            <a:r>
              <a:rPr lang="es-ES" sz="1200" dirty="0">
                <a:solidFill>
                  <a:srgbClr val="323330"/>
                </a:solidFill>
              </a:rPr>
              <a:t>&lt;/</a:t>
            </a:r>
            <a:r>
              <a:rPr lang="es-ES" sz="1200" dirty="0">
                <a:solidFill>
                  <a:schemeClr val="accent1">
                    <a:lumMod val="75000"/>
                  </a:schemeClr>
                </a:solidFill>
              </a:rPr>
              <a:t>script</a:t>
            </a:r>
            <a:r>
              <a:rPr lang="es-ES" sz="1200" dirty="0">
                <a:solidFill>
                  <a:srgbClr val="323330"/>
                </a:solidFill>
              </a:rPr>
              <a:t>&gt;</a:t>
            </a:r>
          </a:p>
          <a:p>
            <a:r>
              <a:rPr lang="es-ES" dirty="0" smtClean="0"/>
              <a:t>Ejemplo carga externa:</a:t>
            </a:r>
          </a:p>
          <a:p>
            <a:pPr marL="457200" lvl="2" indent="0">
              <a:spcBef>
                <a:spcPts val="1000"/>
              </a:spcBef>
              <a:buNone/>
            </a:pPr>
            <a:r>
              <a:rPr lang="es-ES" sz="1200" dirty="0" smtClean="0"/>
              <a:t>&lt;</a:t>
            </a:r>
            <a:r>
              <a:rPr lang="es-ES" sz="1200" dirty="0">
                <a:solidFill>
                  <a:schemeClr val="accent1">
                    <a:lumMod val="75000"/>
                  </a:schemeClr>
                </a:solidFill>
              </a:rPr>
              <a:t>script</a:t>
            </a:r>
            <a:r>
              <a:rPr lang="es-ES" sz="1200" dirty="0"/>
              <a:t> src="</a:t>
            </a:r>
            <a:r>
              <a:rPr lang="es-ES" sz="1200" dirty="0">
                <a:solidFill>
                  <a:srgbClr val="C00000"/>
                </a:solidFill>
              </a:rPr>
              <a:t>test.js</a:t>
            </a:r>
            <a:r>
              <a:rPr lang="es-ES" sz="1200" dirty="0"/>
              <a:t>" </a:t>
            </a:r>
            <a:r>
              <a:rPr lang="es-ES" sz="120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type</a:t>
            </a:r>
            <a:r>
              <a:rPr lang="es-ES" sz="1200" dirty="0"/>
              <a:t>="</a:t>
            </a:r>
            <a:r>
              <a:rPr lang="es-ES" sz="1200" dirty="0" err="1">
                <a:solidFill>
                  <a:srgbClr val="C00000"/>
                </a:solidFill>
              </a:rPr>
              <a:t>text</a:t>
            </a:r>
            <a:r>
              <a:rPr lang="es-ES" sz="1200" dirty="0">
                <a:solidFill>
                  <a:srgbClr val="C00000"/>
                </a:solidFill>
              </a:rPr>
              <a:t>/</a:t>
            </a:r>
            <a:r>
              <a:rPr lang="es-ES" sz="1200" dirty="0" err="1">
                <a:solidFill>
                  <a:srgbClr val="C00000"/>
                </a:solidFill>
              </a:rPr>
              <a:t>javascript</a:t>
            </a:r>
            <a:r>
              <a:rPr lang="es-ES" sz="1200" dirty="0"/>
              <a:t>"&gt;&lt;/script</a:t>
            </a:r>
            <a:r>
              <a:rPr lang="es-ES" sz="1200" dirty="0" smtClean="0"/>
              <a:t>&gt;</a:t>
            </a:r>
            <a:endParaRPr lang="es-ES" dirty="0" smtClean="0"/>
          </a:p>
          <a:p>
            <a:r>
              <a:rPr lang="es-ES" dirty="0" smtClean="0"/>
              <a:t>El elemento </a:t>
            </a:r>
            <a:r>
              <a:rPr lang="es-ES" i="1" dirty="0" smtClean="0"/>
              <a:t>&lt;script&gt; </a:t>
            </a:r>
            <a:r>
              <a:rPr lang="es-ES" dirty="0" smtClean="0"/>
              <a:t>permite incluir ficheros JavaScript fuera del dominio.</a:t>
            </a:r>
          </a:p>
          <a:p>
            <a:r>
              <a:rPr lang="es-ES" dirty="0" smtClean="0"/>
              <a:t>Los elementos </a:t>
            </a:r>
            <a:r>
              <a:rPr lang="es-ES" i="1" dirty="0" smtClean="0"/>
              <a:t>&lt;script&gt; </a:t>
            </a:r>
            <a:r>
              <a:rPr lang="es-ES" dirty="0" smtClean="0"/>
              <a:t>de una página son interpretados en orden de aparición siempre que no contengan los atributos </a:t>
            </a:r>
            <a:r>
              <a:rPr lang="es-ES" i="1" dirty="0" smtClean="0"/>
              <a:t>defer</a:t>
            </a:r>
            <a:r>
              <a:rPr lang="es-ES" dirty="0" smtClean="0"/>
              <a:t> o </a:t>
            </a:r>
            <a:r>
              <a:rPr lang="es-ES" i="1" dirty="0" smtClean="0"/>
              <a:t>async</a:t>
            </a:r>
            <a:r>
              <a:rPr lang="es-ES" dirty="0" smtClean="0"/>
              <a:t>.</a:t>
            </a:r>
          </a:p>
          <a:p>
            <a:r>
              <a:rPr lang="es-ES" dirty="0" smtClean="0"/>
              <a:t>El elemento </a:t>
            </a:r>
            <a:r>
              <a:rPr lang="es-ES" i="1" dirty="0" smtClean="0"/>
              <a:t>&lt;script&gt; </a:t>
            </a:r>
            <a:r>
              <a:rPr lang="es-ES" dirty="0" smtClean="0"/>
              <a:t>bloquea las descargas progresivas de la página.</a:t>
            </a:r>
          </a:p>
          <a:p>
            <a:r>
              <a:rPr lang="es-ES" dirty="0" smtClean="0"/>
              <a:t>No omitir el tag de cierre </a:t>
            </a:r>
            <a:r>
              <a:rPr lang="es-ES" i="1" dirty="0" smtClean="0"/>
              <a:t>&lt;/script&gt; </a:t>
            </a:r>
            <a:r>
              <a:rPr lang="es-ES" dirty="0" smtClean="0"/>
              <a:t>y usar </a:t>
            </a:r>
            <a:r>
              <a:rPr lang="es-ES" i="1" dirty="0" smtClean="0"/>
              <a:t>&lt;script …/&gt; </a:t>
            </a:r>
            <a:r>
              <a:rPr lang="es-ES" dirty="0" smtClean="0"/>
              <a:t>porque es HTML inválido.</a:t>
            </a:r>
            <a:endParaRPr lang="es-ES" dirty="0"/>
          </a:p>
          <a:p>
            <a:endParaRPr lang="es-ES" dirty="0"/>
          </a:p>
          <a:p>
            <a:pPr marL="457200" lvl="1" indent="0">
              <a:buNone/>
            </a:pPr>
            <a:endParaRPr lang="es-ES" dirty="0" smtClean="0"/>
          </a:p>
          <a:p>
            <a:pPr marL="457200" lvl="1" indent="0">
              <a:buNone/>
            </a:pPr>
            <a:endParaRPr lang="es-ES" dirty="0" smtClean="0"/>
          </a:p>
          <a:p>
            <a:pPr lvl="1"/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 Características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21905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&lt;script&gt;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Tradicionalmente, los elementos </a:t>
            </a:r>
            <a:r>
              <a:rPr lang="es-ES" i="1" dirty="0" smtClean="0"/>
              <a:t>&lt;script&gt; </a:t>
            </a:r>
            <a:r>
              <a:rPr lang="es-ES" dirty="0" smtClean="0"/>
              <a:t>se han venido posicionando en el elemento </a:t>
            </a:r>
            <a:r>
              <a:rPr lang="es-ES" i="1" dirty="0" smtClean="0"/>
              <a:t>&lt;head&gt; </a:t>
            </a:r>
            <a:r>
              <a:rPr lang="es-ES" dirty="0" smtClean="0"/>
              <a:t>de las páginas.</a:t>
            </a:r>
          </a:p>
          <a:p>
            <a:r>
              <a:rPr lang="es-ES" dirty="0" smtClean="0"/>
              <a:t>La idea era mantener las referencias a los archivos CSS y JavaScript en la misma área.</a:t>
            </a:r>
          </a:p>
          <a:p>
            <a:r>
              <a:rPr lang="es-ES" dirty="0" smtClean="0"/>
              <a:t>Esto implicaba que todo el código JavaScript debía ser descargado, parseado e interpretado antes de que la página empezase a renderizar.</a:t>
            </a:r>
          </a:p>
          <a:p>
            <a:r>
              <a:rPr lang="es-ES" dirty="0" smtClean="0"/>
              <a:t>El renderizado de una página empieza cuando el navegador recibe la etiqueta de apertura </a:t>
            </a:r>
            <a:r>
              <a:rPr lang="es-ES" i="1" dirty="0" smtClean="0"/>
              <a:t>&lt;body&gt;.</a:t>
            </a:r>
          </a:p>
          <a:p>
            <a:r>
              <a:rPr lang="es-ES" dirty="0" smtClean="0"/>
              <a:t>Las aplicaciones web modernas incluyen la referencias JavaScript en el elemento </a:t>
            </a:r>
            <a:r>
              <a:rPr lang="es-ES" i="1" dirty="0" smtClean="0"/>
              <a:t>&lt;body&gt;</a:t>
            </a:r>
            <a:r>
              <a:rPr lang="es-ES" dirty="0" smtClean="0"/>
              <a:t>, después del contenido de la página para agilizar el renderizado de la página.</a:t>
            </a:r>
            <a:endParaRPr lang="es-ES" dirty="0"/>
          </a:p>
          <a:p>
            <a:pPr marL="457200" lvl="1" indent="0">
              <a:buNone/>
            </a:pPr>
            <a:endParaRPr lang="es-ES" dirty="0" smtClean="0"/>
          </a:p>
          <a:p>
            <a:pPr marL="457200" lvl="1" indent="0">
              <a:buNone/>
            </a:pPr>
            <a:endParaRPr lang="es-ES" dirty="0" smtClean="0"/>
          </a:p>
          <a:p>
            <a:pPr lvl="1"/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6285471" y="270933"/>
            <a:ext cx="4935686" cy="572031"/>
          </a:xfrm>
        </p:spPr>
        <p:txBody>
          <a:bodyPr/>
          <a:lstStyle/>
          <a:p>
            <a:r>
              <a:rPr lang="es-ES" dirty="0" smtClean="0"/>
              <a:t> Posicionamiento de la etiqueta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30114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Presentación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¿Quién soy?</a:t>
            </a:r>
            <a:endParaRPr lang="es-ES" dirty="0"/>
          </a:p>
        </p:txBody>
      </p:sp>
      <p:sp>
        <p:nvSpPr>
          <p:cNvPr id="10" name="Rectangle 9"/>
          <p:cNvSpPr/>
          <p:nvPr/>
        </p:nvSpPr>
        <p:spPr>
          <a:xfrm>
            <a:off x="6553200" y="2828062"/>
            <a:ext cx="536257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400" dirty="0">
                <a:solidFill>
                  <a:schemeClr val="accent1"/>
                </a:solidFill>
              </a:rPr>
              <a:t>var </a:t>
            </a:r>
            <a:r>
              <a:rPr lang="es-E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me = 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{</a:t>
            </a:r>
          </a:p>
          <a:p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name: </a:t>
            </a:r>
            <a:r>
              <a:rPr lang="en-US" sz="2400" dirty="0">
                <a:solidFill>
                  <a:srgbClr val="C00000"/>
                </a:solidFill>
              </a:rPr>
              <a:t>'Roberto Huertas'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</a:t>
            </a:r>
          </a:p>
          <a:p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twitter: </a:t>
            </a:r>
            <a:r>
              <a:rPr lang="en-US" sz="2400" dirty="0" smtClean="0">
                <a:solidFill>
                  <a:srgbClr val="C00000"/>
                </a:solidFill>
              </a:rPr>
              <a:t>'@</a:t>
            </a:r>
            <a:r>
              <a:rPr lang="en-US" sz="2400" dirty="0" err="1" smtClean="0">
                <a:solidFill>
                  <a:srgbClr val="C00000"/>
                </a:solidFill>
              </a:rPr>
              <a:t>Newton_W</a:t>
            </a:r>
            <a:r>
              <a:rPr lang="en-US" sz="2400" dirty="0" smtClean="0">
                <a:solidFill>
                  <a:srgbClr val="C00000"/>
                </a:solidFill>
              </a:rPr>
              <a:t>'</a:t>
            </a:r>
            <a:r>
              <a:rPr 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,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</a:t>
            </a:r>
            <a:r>
              <a:rPr lang="en-US" sz="24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worksAt</a:t>
            </a:r>
            <a:r>
              <a:rPr 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: </a:t>
            </a:r>
            <a:r>
              <a:rPr lang="en-US" sz="2400" dirty="0">
                <a:solidFill>
                  <a:srgbClr val="C00000"/>
                </a:solidFill>
              </a:rPr>
              <a:t>'@tokiota_IT'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</a:t>
            </a:r>
          </a:p>
          <a:p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job: </a:t>
            </a:r>
            <a:r>
              <a:rPr lang="en-US" sz="2400" dirty="0">
                <a:solidFill>
                  <a:srgbClr val="C00000"/>
                </a:solidFill>
              </a:rPr>
              <a:t>'developer'</a:t>
            </a:r>
          </a:p>
          <a:p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818232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Estrategias de carga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04016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Estrategias de carga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Si añadimos el atributo </a:t>
            </a:r>
            <a:r>
              <a:rPr lang="es-ES" i="1" dirty="0" smtClean="0"/>
              <a:t>defer</a:t>
            </a:r>
            <a:r>
              <a:rPr lang="es-ES" dirty="0" smtClean="0"/>
              <a:t> al elemento </a:t>
            </a:r>
            <a:r>
              <a:rPr lang="es-ES" i="1" dirty="0" smtClean="0"/>
              <a:t>&lt;script&gt; </a:t>
            </a:r>
            <a:r>
              <a:rPr lang="es-ES" dirty="0" smtClean="0"/>
              <a:t>la descarga comenzará de inmediato pero la ejecución  se efectuará después del renderizado.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En teoría, estos scripts serán ejecutados en orden. A la práctica, no siempre.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En teoría, estos scripts se ejecutarán antes del evento </a:t>
            </a:r>
            <a:r>
              <a:rPr lang="es-ES" i="1" dirty="0" smtClean="0"/>
              <a:t>DOMContentLoaded</a:t>
            </a:r>
            <a:r>
              <a:rPr lang="es-ES" dirty="0" smtClean="0"/>
              <a:t>. A la práctica no siempre.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Se recomienda usar un único elemento </a:t>
            </a:r>
            <a:r>
              <a:rPr lang="es-ES" i="1" dirty="0" smtClean="0"/>
              <a:t>&lt;script&gt; </a:t>
            </a:r>
            <a:r>
              <a:rPr lang="es-ES" dirty="0" smtClean="0"/>
              <a:t>para evitar problemas con los dos anteriores puntos.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El atributo </a:t>
            </a:r>
            <a:r>
              <a:rPr lang="es-ES" i="1" dirty="0" smtClean="0"/>
              <a:t>defer</a:t>
            </a:r>
            <a:r>
              <a:rPr lang="es-ES" dirty="0" smtClean="0"/>
              <a:t> sólo se soporta para carga de scripts externos.</a:t>
            </a:r>
          </a:p>
          <a:p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Scripts diferidos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35115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Estrategias de carga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HTML5 introduce el atributo </a:t>
            </a:r>
            <a:r>
              <a:rPr lang="es-ES" i="1" dirty="0" smtClean="0"/>
              <a:t>async</a:t>
            </a:r>
            <a:r>
              <a:rPr lang="es-ES" dirty="0" smtClean="0"/>
              <a:t> para el elemento </a:t>
            </a:r>
            <a:r>
              <a:rPr lang="es-ES" i="1" dirty="0" smtClean="0"/>
              <a:t>&lt;script&gt;</a:t>
            </a:r>
            <a:r>
              <a:rPr lang="es-ES" dirty="0" smtClean="0"/>
              <a:t>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El atributo async provocará la descarga y ejecución inmediatas pero la descarga no producirá ningún bloqueo.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Sólo aplica a scripts externos.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No se garantiza que los scripts se carguen en orden.</a:t>
            </a: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Scripts asíncronos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65409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2878" y="165101"/>
            <a:ext cx="7427695" cy="677863"/>
          </a:xfrm>
        </p:spPr>
        <p:txBody>
          <a:bodyPr/>
          <a:lstStyle/>
          <a:p>
            <a:r>
              <a:rPr lang="es-ES" dirty="0" smtClean="0"/>
              <a:t>Estrategias de carga</a:t>
            </a:r>
            <a:endParaRPr lang="es-E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142879" y="1276350"/>
            <a:ext cx="8452482" cy="4933950"/>
          </a:xfrm>
        </p:spPr>
        <p:txBody>
          <a:bodyPr/>
          <a:lstStyle/>
          <a:p>
            <a:pPr marL="0" indent="0">
              <a:buNone/>
            </a:pPr>
            <a:r>
              <a:rPr lang="es-ES" dirty="0" smtClean="0"/>
              <a:t>&lt;script&gt;</a:t>
            </a:r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 smtClean="0"/>
          </a:p>
          <a:p>
            <a:pPr marL="0" indent="0">
              <a:buNone/>
            </a:pPr>
            <a:r>
              <a:rPr lang="es-ES" dirty="0" smtClean="0"/>
              <a:t>&lt;script async&gt;</a:t>
            </a:r>
          </a:p>
          <a:p>
            <a:pPr marL="0" indent="0">
              <a:buNone/>
            </a:pPr>
            <a:endParaRPr lang="es-ES" dirty="0" smtClean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dirty="0"/>
              <a:t/>
            </a:r>
            <a:br>
              <a:rPr lang="es-ES" dirty="0"/>
            </a:br>
            <a:r>
              <a:rPr lang="es-ES" dirty="0" smtClean="0"/>
              <a:t>&lt;script defer&gt;</a:t>
            </a:r>
            <a:endParaRPr lang="es-ES" dirty="0"/>
          </a:p>
          <a:p>
            <a:pPr marL="0" indent="0">
              <a:buNone/>
            </a:pPr>
            <a:endParaRPr lang="es-E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7183395" y="270933"/>
            <a:ext cx="4037761" cy="572031"/>
          </a:xfrm>
        </p:spPr>
        <p:txBody>
          <a:bodyPr/>
          <a:lstStyle/>
          <a:p>
            <a:r>
              <a:rPr lang="es-ES" dirty="0" smtClean="0"/>
              <a:t>normal vs async vs defer</a:t>
            </a:r>
            <a:endParaRPr lang="es-E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8" y="1724024"/>
            <a:ext cx="8247239" cy="101887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78" y="3486149"/>
            <a:ext cx="8118877" cy="91457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079" y="5327508"/>
            <a:ext cx="8126900" cy="87446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91714" y="1331881"/>
            <a:ext cx="2129442" cy="191303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091714" y="3144887"/>
            <a:ext cx="298831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700" dirty="0">
                <a:solidFill>
                  <a:srgbClr val="323330"/>
                </a:solidFill>
                <a:latin typeface="+mj-lt"/>
                <a:hlinkClick r:id="rId6"/>
              </a:rPr>
              <a:t>http://</a:t>
            </a:r>
            <a:r>
              <a:rPr lang="es-ES" sz="700" dirty="0" smtClean="0">
                <a:solidFill>
                  <a:srgbClr val="323330"/>
                </a:solidFill>
                <a:latin typeface="+mj-lt"/>
                <a:hlinkClick r:id="rId6"/>
              </a:rPr>
              <a:t>www.growingwiththeweb.com/2014/02/async-vs-defer-attributes.html</a:t>
            </a:r>
            <a:endParaRPr lang="es-ES" sz="700" dirty="0" smtClean="0">
              <a:solidFill>
                <a:srgbClr val="32333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93697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Estrategias de carga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El DOM nos permite crear nodos dinámicamente por lo que podemos usar sus métodos para crear un elemento </a:t>
            </a:r>
            <a:r>
              <a:rPr lang="es-ES" i="1" dirty="0" smtClean="0"/>
              <a:t>&lt;script&gt; </a:t>
            </a:r>
            <a:r>
              <a:rPr lang="es-ES" dirty="0" smtClean="0"/>
              <a:t>de manera dinámica.</a:t>
            </a:r>
            <a:br>
              <a:rPr lang="es-ES" dirty="0" smtClean="0"/>
            </a:br>
            <a:endParaRPr lang="es-ES" sz="1400" dirty="0" smtClean="0"/>
          </a:p>
          <a:p>
            <a:pPr marL="457200" lvl="1" indent="0">
              <a:buNone/>
            </a:pPr>
            <a:r>
              <a:rPr lang="es-ES" sz="1200" dirty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sz="1200" dirty="0"/>
              <a:t> script = document.createElement(</a:t>
            </a:r>
            <a:r>
              <a:rPr lang="es-ES" sz="1200" dirty="0">
                <a:solidFill>
                  <a:srgbClr val="C00000"/>
                </a:solidFill>
              </a:rPr>
              <a:t>'script'</a:t>
            </a:r>
            <a:r>
              <a:rPr lang="es-ES" sz="1200" dirty="0"/>
              <a:t>);</a:t>
            </a:r>
          </a:p>
          <a:p>
            <a:pPr marL="457200" lvl="1" indent="0">
              <a:buNone/>
            </a:pPr>
            <a:r>
              <a:rPr lang="es-ES" sz="1200" dirty="0"/>
              <a:t>script.type = </a:t>
            </a:r>
            <a:r>
              <a:rPr lang="es-ES" sz="1200" dirty="0">
                <a:solidFill>
                  <a:srgbClr val="C00000"/>
                </a:solidFill>
              </a:rPr>
              <a:t>'</a:t>
            </a:r>
            <a:r>
              <a:rPr lang="es-ES" sz="1200" dirty="0" err="1">
                <a:solidFill>
                  <a:srgbClr val="C00000"/>
                </a:solidFill>
              </a:rPr>
              <a:t>text</a:t>
            </a:r>
            <a:r>
              <a:rPr lang="es-ES" sz="1200" dirty="0">
                <a:solidFill>
                  <a:srgbClr val="C00000"/>
                </a:solidFill>
              </a:rPr>
              <a:t>/</a:t>
            </a:r>
            <a:r>
              <a:rPr lang="es-ES" sz="1200" dirty="0" err="1">
                <a:solidFill>
                  <a:srgbClr val="C00000"/>
                </a:solidFill>
              </a:rPr>
              <a:t>javascript</a:t>
            </a:r>
            <a:r>
              <a:rPr lang="es-ES" sz="1200" dirty="0">
                <a:solidFill>
                  <a:srgbClr val="C00000"/>
                </a:solidFill>
              </a:rPr>
              <a:t>'</a:t>
            </a:r>
            <a:r>
              <a:rPr lang="es-ES" sz="1200" dirty="0"/>
              <a:t>;</a:t>
            </a:r>
          </a:p>
          <a:p>
            <a:pPr marL="457200" lvl="1" indent="0">
              <a:buNone/>
            </a:pPr>
            <a:r>
              <a:rPr lang="es-ES" sz="1200" dirty="0"/>
              <a:t>script.src = </a:t>
            </a:r>
            <a:r>
              <a:rPr lang="es-ES" sz="1200" dirty="0">
                <a:solidFill>
                  <a:srgbClr val="C00000"/>
                </a:solidFill>
              </a:rPr>
              <a:t>‘app.js';</a:t>
            </a:r>
          </a:p>
          <a:p>
            <a:pPr marL="457200" lvl="1" indent="0">
              <a:buNone/>
            </a:pPr>
            <a:r>
              <a:rPr lang="es-ES" sz="1200" dirty="0"/>
              <a:t>document.getElementsByTagName(</a:t>
            </a:r>
            <a:r>
              <a:rPr lang="es-ES" sz="1200" dirty="0">
                <a:solidFill>
                  <a:srgbClr val="C00000"/>
                </a:solidFill>
              </a:rPr>
              <a:t>'head'</a:t>
            </a:r>
            <a:r>
              <a:rPr lang="es-ES" sz="1200" dirty="0"/>
              <a:t>)[</a:t>
            </a:r>
            <a:r>
              <a:rPr lang="es-ES" sz="1200" dirty="0">
                <a:solidFill>
                  <a:schemeClr val="accent6">
                    <a:lumMod val="50000"/>
                  </a:schemeClr>
                </a:solidFill>
              </a:rPr>
              <a:t>0</a:t>
            </a:r>
            <a:r>
              <a:rPr lang="es-ES" sz="1200" dirty="0"/>
              <a:t>].</a:t>
            </a:r>
            <a:r>
              <a:rPr lang="es-ES" sz="1200" dirty="0" err="1"/>
              <a:t>appendChild</a:t>
            </a:r>
            <a:r>
              <a:rPr lang="es-ES" sz="1200" dirty="0"/>
              <a:t>(script</a:t>
            </a:r>
            <a:r>
              <a:rPr lang="es-ES" sz="1200" dirty="0" smtClean="0"/>
              <a:t>);</a:t>
            </a:r>
            <a:br>
              <a:rPr lang="es-ES" sz="1200" dirty="0" smtClean="0"/>
            </a:br>
            <a:endParaRPr lang="es-ES" sz="1200" dirty="0"/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s-ES" dirty="0" smtClean="0"/>
              <a:t>El fichero comenzaría a descargarse al momento en que añadamos el nodo a la página.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s-ES" dirty="0" smtClean="0"/>
              <a:t>El fichero se descargaría y se ejecutaría sin bloquear ningún proceso de la página, independientemente desde donde se inicie la descarga. 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s-ES" dirty="0" smtClean="0"/>
              <a:t>Esta técnica nos permite cargar scripts de fuera del dominio.</a:t>
            </a:r>
          </a:p>
          <a:p>
            <a:pPr marL="457200" lvl="1" indent="0">
              <a:buNone/>
            </a:pPr>
            <a:endParaRPr lang="es-ES" sz="12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Scripts dinámicos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37965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Estrategias de carga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s-ES" dirty="0" smtClean="0"/>
              <a:t>Esta técnica se refiere a la carga de un script dinámico después de la carga de la página.</a:t>
            </a:r>
          </a:p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s-ES" dirty="0" smtClean="0"/>
              <a:t>Se recomienda separar la carga de los scripts en dos paquetes:</a:t>
            </a:r>
          </a:p>
          <a:p>
            <a:pPr lvl="1">
              <a:lnSpc>
                <a:spcPct val="100000"/>
              </a:lnSpc>
            </a:pPr>
            <a:r>
              <a:rPr lang="es-ES" dirty="0" smtClean="0">
                <a:solidFill>
                  <a:srgbClr val="323330"/>
                </a:solidFill>
              </a:rPr>
              <a:t>Una parte, requerida para inicializar la página.</a:t>
            </a:r>
          </a:p>
          <a:p>
            <a:pPr lvl="1">
              <a:lnSpc>
                <a:spcPct val="100000"/>
              </a:lnSpc>
            </a:pPr>
            <a:r>
              <a:rPr lang="es-ES" dirty="0" smtClean="0">
                <a:solidFill>
                  <a:srgbClr val="323330"/>
                </a:solidFill>
              </a:rPr>
              <a:t>Otra que sólo se necesite bajo ciertas condiciones.</a:t>
            </a:r>
          </a:p>
          <a:p>
            <a:pPr>
              <a:lnSpc>
                <a:spcPct val="100000"/>
              </a:lnSpc>
              <a:spcBef>
                <a:spcPts val="1800"/>
              </a:spcBef>
              <a:spcAft>
                <a:spcPts val="1200"/>
              </a:spcAft>
            </a:pPr>
            <a:r>
              <a:rPr lang="es-ES" dirty="0" smtClean="0"/>
              <a:t>La idea es cargar la página lo antes posible con lo mínimo necesario y cargar el resto en el </a:t>
            </a:r>
            <a:r>
              <a:rPr lang="es-ES" i="1" dirty="0" smtClean="0"/>
              <a:t>background</a:t>
            </a:r>
            <a:r>
              <a:rPr lang="es-ES" dirty="0" smtClean="0"/>
              <a:t>.</a:t>
            </a:r>
          </a:p>
          <a:p>
            <a:pPr>
              <a:lnSpc>
                <a:spcPct val="100000"/>
              </a:lnSpc>
              <a:spcBef>
                <a:spcPts val="1800"/>
              </a:spcBef>
              <a:spcAft>
                <a:spcPts val="1200"/>
              </a:spcAft>
            </a:pPr>
            <a:r>
              <a:rPr lang="es-ES" dirty="0" smtClean="0"/>
              <a:t>El primer script se carga normalmente y el segundo de manera dinámica.</a:t>
            </a:r>
            <a:br>
              <a:rPr lang="es-ES" dirty="0" smtClean="0"/>
            </a:br>
            <a:endParaRPr lang="es-ES" sz="1400" dirty="0" smtClean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Lazy Loading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389570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Estrategias de carga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spcBef>
                <a:spcPts val="600"/>
              </a:spcBef>
              <a:buNone/>
            </a:pPr>
            <a:r>
              <a:rPr lang="es-ES" sz="1800" dirty="0" smtClean="0"/>
              <a:t>      </a:t>
            </a:r>
            <a:r>
              <a:rPr lang="es-ES" sz="1600" dirty="0" smtClean="0"/>
              <a:t> &lt;</a:t>
            </a:r>
            <a:r>
              <a:rPr lang="es-ES" sz="1600" dirty="0">
                <a:solidFill>
                  <a:schemeClr val="accent1">
                    <a:lumMod val="75000"/>
                  </a:schemeClr>
                </a:solidFill>
              </a:rPr>
              <a:t>script</a:t>
            </a:r>
            <a:r>
              <a:rPr lang="es-ES" sz="1600" dirty="0"/>
              <a:t> src=</a:t>
            </a:r>
            <a:r>
              <a:rPr lang="es-ES" sz="1600" dirty="0">
                <a:solidFill>
                  <a:srgbClr val="C00000"/>
                </a:solidFill>
              </a:rPr>
              <a:t>"core.js"</a:t>
            </a:r>
            <a:r>
              <a:rPr lang="es-ES" sz="1600" dirty="0"/>
              <a:t>&gt;&lt;/</a:t>
            </a:r>
            <a:r>
              <a:rPr lang="es-ES" sz="1600" dirty="0">
                <a:solidFill>
                  <a:schemeClr val="accent1">
                    <a:lumMod val="75000"/>
                  </a:schemeClr>
                </a:solidFill>
              </a:rPr>
              <a:t>script</a:t>
            </a:r>
            <a:r>
              <a:rPr lang="es-ES" sz="1600" dirty="0"/>
              <a:t>&gt;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s-ES" sz="1600" dirty="0"/>
              <a:t>    </a:t>
            </a:r>
            <a:r>
              <a:rPr lang="es-ES" sz="1600" dirty="0" smtClean="0"/>
              <a:t>    &lt;</a:t>
            </a:r>
            <a:r>
              <a:rPr lang="es-ES" sz="1600" dirty="0">
                <a:solidFill>
                  <a:schemeClr val="accent1">
                    <a:lumMod val="75000"/>
                  </a:schemeClr>
                </a:solidFill>
              </a:rPr>
              <a:t>script</a:t>
            </a:r>
            <a:r>
              <a:rPr lang="es-ES" sz="1600" dirty="0"/>
              <a:t>&gt;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s-ES" sz="1600" dirty="0"/>
              <a:t>        </a:t>
            </a:r>
            <a:r>
              <a:rPr lang="es-ES" sz="1600" dirty="0" smtClean="0"/>
              <a:t>    </a:t>
            </a:r>
            <a:r>
              <a:rPr lang="es-ES" sz="1600" dirty="0" err="1" smtClean="0"/>
              <a:t>window.onload</a:t>
            </a:r>
            <a:r>
              <a:rPr lang="es-ES" sz="1600" dirty="0" smtClean="0"/>
              <a:t> </a:t>
            </a:r>
            <a:r>
              <a:rPr lang="es-ES" sz="1600" dirty="0"/>
              <a:t>= </a:t>
            </a:r>
            <a:r>
              <a:rPr lang="es-ES" sz="1600" dirty="0" err="1"/>
              <a:t>function</a:t>
            </a:r>
            <a:r>
              <a:rPr lang="es-ES" sz="1600" dirty="0"/>
              <a:t> () {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s-ES" sz="1600" dirty="0"/>
              <a:t>            </a:t>
            </a:r>
            <a:r>
              <a:rPr lang="es-ES" sz="1600" dirty="0" smtClean="0"/>
              <a:t>    var </a:t>
            </a:r>
            <a:r>
              <a:rPr lang="es-ES" sz="1600" dirty="0"/>
              <a:t>script = document.createElement(</a:t>
            </a:r>
            <a:r>
              <a:rPr lang="es-ES" sz="1600" dirty="0">
                <a:solidFill>
                  <a:srgbClr val="C00000"/>
                </a:solidFill>
              </a:rPr>
              <a:t>'script'</a:t>
            </a:r>
            <a:r>
              <a:rPr lang="es-ES" sz="1600" dirty="0"/>
              <a:t>);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s-ES" sz="1600" dirty="0"/>
              <a:t>            </a:t>
            </a:r>
            <a:r>
              <a:rPr lang="es-ES" sz="1600" dirty="0" smtClean="0"/>
              <a:t>    script.src </a:t>
            </a:r>
            <a:r>
              <a:rPr lang="es-ES" sz="1600" dirty="0"/>
              <a:t>= </a:t>
            </a:r>
            <a:r>
              <a:rPr lang="es-ES" sz="1600" dirty="0">
                <a:solidFill>
                  <a:srgbClr val="C00000"/>
                </a:solidFill>
              </a:rPr>
              <a:t>'lazyloaded.js'</a:t>
            </a:r>
            <a:r>
              <a:rPr lang="es-ES" sz="1600" dirty="0"/>
              <a:t>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s-ES" sz="1600" dirty="0"/>
              <a:t>            </a:t>
            </a:r>
            <a:r>
              <a:rPr lang="es-ES" sz="1600" dirty="0" smtClean="0"/>
              <a:t>   document.documentElement.firstChild.appendChild(script</a:t>
            </a:r>
            <a:r>
              <a:rPr lang="es-ES" sz="1600" dirty="0"/>
              <a:t>);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s-ES" sz="1600" dirty="0"/>
              <a:t>        </a:t>
            </a:r>
            <a:r>
              <a:rPr lang="es-ES" sz="1600" dirty="0" smtClean="0"/>
              <a:t>   };</a:t>
            </a:r>
            <a:endParaRPr lang="es-ES" sz="1600" dirty="0"/>
          </a:p>
          <a:p>
            <a:pPr marL="0" indent="0">
              <a:spcBef>
                <a:spcPts val="600"/>
              </a:spcBef>
              <a:buNone/>
            </a:pPr>
            <a:r>
              <a:rPr lang="es-ES" sz="1600" dirty="0" smtClean="0"/>
              <a:t>         &lt;/</a:t>
            </a:r>
            <a:r>
              <a:rPr lang="es-ES" sz="1600" dirty="0">
                <a:solidFill>
                  <a:schemeClr val="accent1">
                    <a:lumMod val="75000"/>
                  </a:schemeClr>
                </a:solidFill>
              </a:rPr>
              <a:t>script</a:t>
            </a:r>
            <a:r>
              <a:rPr lang="es-ES" sz="1600" dirty="0" smtClean="0"/>
              <a:t>&gt;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s-ES" sz="1600" dirty="0" smtClean="0"/>
              <a:t>    &lt;/</a:t>
            </a:r>
            <a:r>
              <a:rPr lang="es-ES" sz="1600" dirty="0" err="1">
                <a:solidFill>
                  <a:schemeClr val="accent1">
                    <a:lumMod val="75000"/>
                  </a:schemeClr>
                </a:solidFill>
              </a:rPr>
              <a:t>body</a:t>
            </a:r>
            <a:r>
              <a:rPr lang="es-ES" sz="1600" dirty="0"/>
              <a:t>&gt;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s-ES" sz="1600" dirty="0" smtClean="0"/>
              <a:t>&lt;/</a:t>
            </a:r>
            <a:r>
              <a:rPr lang="es-ES" sz="1600" dirty="0" err="1" smtClean="0">
                <a:solidFill>
                  <a:schemeClr val="accent1">
                    <a:lumMod val="75000"/>
                  </a:schemeClr>
                </a:solidFill>
              </a:rPr>
              <a:t>html</a:t>
            </a:r>
            <a:r>
              <a:rPr lang="es-ES" sz="1600" dirty="0" smtClean="0"/>
              <a:t>&gt;</a:t>
            </a:r>
            <a:endParaRPr lang="es-ES" dirty="0" smtClean="0"/>
          </a:p>
          <a:p>
            <a:pPr>
              <a:lnSpc>
                <a:spcPct val="100000"/>
              </a:lnSpc>
            </a:pPr>
            <a:r>
              <a:rPr lang="es-ES" dirty="0" smtClean="0"/>
              <a:t>Como el primer script bloqueará la carga del segundo, éste no se ejecutará hasta después del primero.</a:t>
            </a:r>
          </a:p>
          <a:p>
            <a:pPr marL="0" indent="0">
              <a:lnSpc>
                <a:spcPct val="100000"/>
              </a:lnSpc>
              <a:spcBef>
                <a:spcPts val="1800"/>
              </a:spcBef>
              <a:buNone/>
            </a:pPr>
            <a:r>
              <a:rPr lang="es-ES" dirty="0" smtClean="0"/>
              <a:t/>
            </a:r>
            <a:br>
              <a:rPr lang="es-ES" dirty="0" smtClean="0"/>
            </a:br>
            <a:endParaRPr lang="es-ES" sz="1400" dirty="0" smtClean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Lazy Loading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443469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Estrategias de carga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Imaginemos un escenario en el cual un script sólo es necesario al realizar determinada acción. Por ejemplo, pulsar un determinado botón cargará una animación.</a:t>
            </a:r>
          </a:p>
          <a:p>
            <a:r>
              <a:rPr lang="es-ES" dirty="0" smtClean="0"/>
              <a:t>Si el usuario no pulsa ese botón el script es totalmente innecesario. Por tanto, ante un escenario de este tipo, la carga de scripts bajo demanda cobra sentido.</a:t>
            </a:r>
          </a:p>
          <a:p>
            <a:r>
              <a:rPr lang="es-ES" dirty="0"/>
              <a:t>Para cargar un script bajo demanda podemos usar la técnica de inserción de scripts dinámicos.</a:t>
            </a:r>
          </a:p>
          <a:p>
            <a:r>
              <a:rPr lang="es-ES" dirty="0" smtClean="0"/>
              <a:t>Una vez cargado el script ejecutamos una función (callback) encargada de empezar la animación.</a:t>
            </a:r>
          </a:p>
          <a:p>
            <a:r>
              <a:rPr lang="es-ES" dirty="0" smtClean="0"/>
              <a:t>¿Cómo podemos controlar la carga de este script?</a:t>
            </a:r>
          </a:p>
          <a:p>
            <a:pPr marL="457200" lvl="1" indent="0">
              <a:buNone/>
            </a:pPr>
            <a:endParaRPr lang="es-ES" sz="12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Bajo demanda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66776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Estrategias de carga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sz="2200" dirty="0" smtClean="0">
                <a:solidFill>
                  <a:schemeClr val="accent1">
                    <a:lumMod val="75000"/>
                  </a:schemeClr>
                </a:solidFill>
              </a:rPr>
              <a:t/>
            </a:r>
            <a:br>
              <a:rPr lang="es-ES" sz="2200" dirty="0" smtClean="0">
                <a:solidFill>
                  <a:schemeClr val="accent1">
                    <a:lumMod val="75000"/>
                  </a:schemeClr>
                </a:solidFill>
              </a:rPr>
            </a:br>
            <a:r>
              <a:rPr lang="es-ES" sz="2400" dirty="0" err="1" smtClean="0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s-ES" sz="24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sz="2400" dirty="0"/>
              <a:t>getScript(url, callback) {</a:t>
            </a:r>
          </a:p>
          <a:p>
            <a:pPr marL="0" indent="0">
              <a:buNone/>
            </a:pPr>
            <a:r>
              <a:rPr lang="es-ES" sz="2400" dirty="0"/>
              <a:t>    </a:t>
            </a:r>
            <a:r>
              <a:rPr lang="es-ES" sz="2400" dirty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sz="2400" dirty="0"/>
              <a:t> script = document.createElement(</a:t>
            </a:r>
            <a:r>
              <a:rPr lang="es-ES" sz="2400" dirty="0">
                <a:solidFill>
                  <a:srgbClr val="C00000"/>
                </a:solidFill>
              </a:rPr>
              <a:t>'script'</a:t>
            </a:r>
            <a:r>
              <a:rPr lang="es-ES" sz="2400" dirty="0"/>
              <a:t>);</a:t>
            </a:r>
          </a:p>
          <a:p>
            <a:pPr marL="0" indent="0">
              <a:buNone/>
            </a:pPr>
            <a:r>
              <a:rPr lang="es-ES" sz="2400" dirty="0"/>
              <a:t>    script.type = </a:t>
            </a:r>
            <a:r>
              <a:rPr lang="es-ES" sz="2400" dirty="0">
                <a:solidFill>
                  <a:srgbClr val="C00000"/>
                </a:solidFill>
              </a:rPr>
              <a:t>'</a:t>
            </a:r>
            <a:r>
              <a:rPr lang="es-ES" sz="2400" dirty="0" err="1">
                <a:solidFill>
                  <a:srgbClr val="C00000"/>
                </a:solidFill>
              </a:rPr>
              <a:t>text</a:t>
            </a:r>
            <a:r>
              <a:rPr lang="es-ES" sz="2400" dirty="0">
                <a:solidFill>
                  <a:srgbClr val="C00000"/>
                </a:solidFill>
              </a:rPr>
              <a:t>/</a:t>
            </a:r>
            <a:r>
              <a:rPr lang="es-ES" sz="2400" dirty="0" err="1">
                <a:solidFill>
                  <a:srgbClr val="C00000"/>
                </a:solidFill>
              </a:rPr>
              <a:t>javascript</a:t>
            </a:r>
            <a:r>
              <a:rPr lang="es-ES" sz="2400" dirty="0" smtClean="0">
                <a:solidFill>
                  <a:srgbClr val="C00000"/>
                </a:solidFill>
              </a:rPr>
              <a:t>'</a:t>
            </a:r>
            <a:r>
              <a:rPr lang="es-ES" sz="2400" dirty="0" smtClean="0"/>
              <a:t>;</a:t>
            </a:r>
          </a:p>
          <a:p>
            <a:pPr marL="0" indent="0">
              <a:buNone/>
            </a:pPr>
            <a:r>
              <a:rPr lang="es-ES" sz="2400" dirty="0"/>
              <a:t> </a:t>
            </a:r>
            <a:r>
              <a:rPr lang="es-ES" sz="2400" dirty="0" smtClean="0"/>
              <a:t>   script.src </a:t>
            </a:r>
            <a:r>
              <a:rPr lang="es-ES" sz="2400" dirty="0"/>
              <a:t>= </a:t>
            </a:r>
            <a:r>
              <a:rPr lang="es-ES" sz="2400" dirty="0" smtClean="0"/>
              <a:t>url</a:t>
            </a:r>
            <a:r>
              <a:rPr lang="es-ES" sz="2400" dirty="0"/>
              <a:t>;</a:t>
            </a:r>
          </a:p>
          <a:p>
            <a:pPr marL="0" indent="0">
              <a:buNone/>
            </a:pPr>
            <a:r>
              <a:rPr lang="es-ES" sz="2400" dirty="0"/>
              <a:t>    script.onload = </a:t>
            </a:r>
            <a:r>
              <a:rPr lang="es-ES" sz="2400" dirty="0" err="1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s-ES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sz="2400" dirty="0"/>
              <a:t>() {</a:t>
            </a:r>
          </a:p>
          <a:p>
            <a:pPr marL="0" indent="0">
              <a:buNone/>
            </a:pPr>
            <a:r>
              <a:rPr lang="es-ES" sz="2400" dirty="0"/>
              <a:t>        </a:t>
            </a:r>
            <a:r>
              <a:rPr lang="es-ES" sz="2400" dirty="0" smtClean="0"/>
              <a:t>callback &amp;&amp; callback</a:t>
            </a:r>
            <a:r>
              <a:rPr lang="es-ES" sz="2400" dirty="0"/>
              <a:t>();</a:t>
            </a:r>
          </a:p>
          <a:p>
            <a:pPr marL="0" indent="0">
              <a:buNone/>
            </a:pPr>
            <a:r>
              <a:rPr lang="es-ES" sz="2400" dirty="0"/>
              <a:t>    };</a:t>
            </a:r>
          </a:p>
          <a:p>
            <a:pPr marL="0" indent="0">
              <a:buNone/>
            </a:pPr>
            <a:r>
              <a:rPr lang="es-ES" sz="2400" dirty="0" smtClean="0"/>
              <a:t>document.getElementsByTagName</a:t>
            </a:r>
            <a:r>
              <a:rPr lang="es-ES" sz="2400" dirty="0"/>
              <a:t>(</a:t>
            </a:r>
            <a:r>
              <a:rPr lang="es-ES" sz="2400" dirty="0">
                <a:solidFill>
                  <a:srgbClr val="C00000"/>
                </a:solidFill>
              </a:rPr>
              <a:t>'head'</a:t>
            </a:r>
            <a:r>
              <a:rPr lang="es-ES" sz="2400" dirty="0"/>
              <a:t>)[</a:t>
            </a:r>
            <a:r>
              <a:rPr lang="es-ES" sz="2400" dirty="0">
                <a:solidFill>
                  <a:srgbClr val="00B050"/>
                </a:solidFill>
              </a:rPr>
              <a:t>0</a:t>
            </a:r>
            <a:r>
              <a:rPr lang="es-ES" sz="2400" dirty="0"/>
              <a:t>].appendChild(script);</a:t>
            </a:r>
          </a:p>
          <a:p>
            <a:pPr marL="0" indent="0">
              <a:buNone/>
            </a:pPr>
            <a:r>
              <a:rPr lang="es-ES" sz="2400" dirty="0" smtClean="0"/>
              <a:t>}</a:t>
            </a:r>
            <a:r>
              <a:rPr lang="es-ES" sz="1800" dirty="0" smtClean="0"/>
              <a:t/>
            </a:r>
            <a:br>
              <a:rPr lang="es-ES" sz="1800" dirty="0" smtClean="0"/>
            </a:br>
            <a:endParaRPr lang="es-ES" sz="1600" dirty="0" smtClean="0"/>
          </a:p>
          <a:p>
            <a:pPr marL="0" indent="0">
              <a:buNone/>
            </a:pPr>
            <a:endParaRPr lang="es-ES" sz="16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Función getScript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8042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Estrategias de carga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Armados con la anterior función podemos, al hacer click</a:t>
            </a:r>
            <a:r>
              <a:rPr lang="es-ES" dirty="0"/>
              <a:t> </a:t>
            </a:r>
            <a:r>
              <a:rPr lang="es-ES" dirty="0" smtClean="0"/>
              <a:t>en nuestro botón, cargar nuestro script y luego efectuar la lógica que necesitemos.</a:t>
            </a:r>
          </a:p>
          <a:p>
            <a:r>
              <a:rPr lang="es-ES" dirty="0" smtClean="0"/>
              <a:t>Este patrón también nos es útil si el script que cargamos necesita inicializarse externamente:</a:t>
            </a:r>
          </a:p>
          <a:p>
            <a:pPr marL="457200" lvl="1" indent="0">
              <a:buNone/>
            </a:pPr>
            <a:r>
              <a:rPr lang="es-ES" sz="1800" dirty="0" smtClean="0">
                <a:solidFill>
                  <a:srgbClr val="323330"/>
                </a:solidFill>
              </a:rPr>
              <a:t/>
            </a:r>
            <a:br>
              <a:rPr lang="es-ES" sz="1800" dirty="0" smtClean="0">
                <a:solidFill>
                  <a:srgbClr val="323330"/>
                </a:solidFill>
              </a:rPr>
            </a:br>
            <a:r>
              <a:rPr lang="es-ES" sz="1800" dirty="0" smtClean="0">
                <a:solidFill>
                  <a:srgbClr val="323330"/>
                </a:solidFill>
              </a:rPr>
              <a:t>getScript</a:t>
            </a:r>
            <a:r>
              <a:rPr lang="es-ES" sz="1800" dirty="0">
                <a:solidFill>
                  <a:srgbClr val="323330"/>
                </a:solidFill>
              </a:rPr>
              <a:t>(</a:t>
            </a:r>
            <a:r>
              <a:rPr lang="es-ES" sz="1800" dirty="0">
                <a:solidFill>
                  <a:srgbClr val="C00000"/>
                </a:solidFill>
              </a:rPr>
              <a:t>'comm.js'</a:t>
            </a:r>
            <a:r>
              <a:rPr lang="es-ES" sz="1800" dirty="0">
                <a:solidFill>
                  <a:srgbClr val="323330"/>
                </a:solidFill>
              </a:rPr>
              <a:t>, </a:t>
            </a:r>
            <a:r>
              <a:rPr lang="es-ES" sz="1800" dirty="0" err="1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s-ES" sz="1800" dirty="0">
                <a:solidFill>
                  <a:srgbClr val="323330"/>
                </a:solidFill>
              </a:rPr>
              <a:t>(){</a:t>
            </a:r>
          </a:p>
          <a:p>
            <a:pPr marL="457200" lvl="1" indent="0">
              <a:buNone/>
            </a:pPr>
            <a:r>
              <a:rPr lang="es-ES" sz="1800" dirty="0">
                <a:solidFill>
                  <a:srgbClr val="323330"/>
                </a:solidFill>
              </a:rPr>
              <a:t>	comm.init</a:t>
            </a:r>
            <a:r>
              <a:rPr lang="es-ES" sz="1800" dirty="0" smtClean="0">
                <a:solidFill>
                  <a:srgbClr val="323330"/>
                </a:solidFill>
              </a:rPr>
              <a:t>(); </a:t>
            </a:r>
            <a:r>
              <a:rPr lang="es-ES" sz="1800" dirty="0" smtClean="0">
                <a:solidFill>
                  <a:schemeClr val="accent6">
                    <a:lumMod val="75000"/>
                  </a:schemeClr>
                </a:solidFill>
              </a:rPr>
              <a:t>//inicializamos nuestra recién cargada librería</a:t>
            </a:r>
            <a:r>
              <a:rPr lang="es-ES" sz="1800" dirty="0">
                <a:solidFill>
                  <a:srgbClr val="323330"/>
                </a:solidFill>
              </a:rPr>
              <a:t>	</a:t>
            </a:r>
          </a:p>
          <a:p>
            <a:pPr marL="457200" lvl="1" indent="0">
              <a:buNone/>
            </a:pPr>
            <a:r>
              <a:rPr lang="es-ES" sz="1800" dirty="0" smtClean="0">
                <a:solidFill>
                  <a:srgbClr val="323330"/>
                </a:solidFill>
              </a:rPr>
              <a:t>});</a:t>
            </a:r>
            <a:br>
              <a:rPr lang="es-ES" sz="1800" dirty="0" smtClean="0">
                <a:solidFill>
                  <a:srgbClr val="323330"/>
                </a:solidFill>
              </a:rPr>
            </a:br>
            <a:endParaRPr lang="es-ES" sz="1800" dirty="0">
              <a:solidFill>
                <a:srgbClr val="323330"/>
              </a:solidFill>
            </a:endParaRPr>
          </a:p>
          <a:p>
            <a:r>
              <a:rPr lang="es-ES" dirty="0" smtClean="0"/>
              <a:t>Podemos mejorar nuestra función getScript detectando si el script ha sido ya cargado en nuestra página o no.</a:t>
            </a:r>
          </a:p>
          <a:p>
            <a:pPr marL="457200" lvl="1" indent="0">
              <a:buNone/>
            </a:pPr>
            <a:endParaRPr lang="es-ES" sz="12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Bajo demanda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055912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Presentación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 smtClean="0"/>
              <a:t>Sobre lo que vamos a hablar (si nos da tiempo):</a:t>
            </a:r>
          </a:p>
          <a:p>
            <a:pPr marL="0" indent="0">
              <a:buNone/>
            </a:pPr>
            <a:endParaRPr lang="es-ES" dirty="0" smtClean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142878" y="2365804"/>
            <a:ext cx="4124321" cy="2132055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s-ES" dirty="0" smtClean="0">
                <a:solidFill>
                  <a:srgbClr val="323330"/>
                </a:solidFill>
              </a:rPr>
              <a:t>Introducción</a:t>
            </a:r>
          </a:p>
          <a:p>
            <a:pPr marL="514350" indent="-514350">
              <a:buFont typeface="+mj-lt"/>
              <a:buAutoNum type="arabicPeriod"/>
            </a:pPr>
            <a:r>
              <a:rPr lang="es-ES" dirty="0" smtClean="0">
                <a:solidFill>
                  <a:srgbClr val="323330"/>
                </a:solidFill>
              </a:rPr>
              <a:t>JavaScript en el  HTML</a:t>
            </a:r>
          </a:p>
          <a:p>
            <a:pPr marL="514350" indent="-514350">
              <a:buFont typeface="+mj-lt"/>
              <a:buAutoNum type="arabicPeriod"/>
            </a:pPr>
            <a:r>
              <a:rPr lang="es-ES" dirty="0" smtClean="0">
                <a:solidFill>
                  <a:srgbClr val="323330"/>
                </a:solidFill>
              </a:rPr>
              <a:t>Base del lenguaje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>
          <a:xfrm>
            <a:off x="5115697" y="2365804"/>
            <a:ext cx="5288692" cy="2132055"/>
          </a:xfrm>
        </p:spPr>
        <p:txBody>
          <a:bodyPr/>
          <a:lstStyle/>
          <a:p>
            <a:pPr marL="0" indent="0">
              <a:buNone/>
            </a:pPr>
            <a:r>
              <a:rPr lang="es-ES" dirty="0" smtClean="0">
                <a:solidFill>
                  <a:srgbClr val="323330"/>
                </a:solidFill>
              </a:rPr>
              <a:t>4.  Tipos </a:t>
            </a:r>
            <a:r>
              <a:rPr lang="es-ES" dirty="0">
                <a:solidFill>
                  <a:srgbClr val="323330"/>
                </a:solidFill>
              </a:rPr>
              <a:t>Primitivos y de Referencia</a:t>
            </a:r>
          </a:p>
          <a:p>
            <a:pPr marL="0" indent="0">
              <a:buNone/>
            </a:pPr>
            <a:r>
              <a:rPr lang="es-ES" dirty="0" smtClean="0">
                <a:solidFill>
                  <a:srgbClr val="323330"/>
                </a:solidFill>
              </a:rPr>
              <a:t>5.  Funciones</a:t>
            </a:r>
            <a:endParaRPr lang="es-ES" dirty="0">
              <a:solidFill>
                <a:srgbClr val="323330"/>
              </a:solidFill>
            </a:endParaRPr>
          </a:p>
          <a:p>
            <a:pPr marL="0" indent="0">
              <a:buNone/>
            </a:pPr>
            <a:r>
              <a:rPr lang="es-ES" dirty="0" smtClean="0">
                <a:solidFill>
                  <a:srgbClr val="323330"/>
                </a:solidFill>
              </a:rPr>
              <a:t>6.  Objetos</a:t>
            </a:r>
            <a:endParaRPr lang="es-ES" dirty="0">
              <a:solidFill>
                <a:srgbClr val="323330"/>
              </a:solidFill>
            </a:endParaRPr>
          </a:p>
        </p:txBody>
      </p:sp>
      <p:sp>
        <p:nvSpPr>
          <p:cNvPr id="11" name="Text Placeholder 4"/>
          <p:cNvSpPr txBox="1">
            <a:spLocks/>
          </p:cNvSpPr>
          <p:nvPr/>
        </p:nvSpPr>
        <p:spPr>
          <a:xfrm>
            <a:off x="8342490" y="270933"/>
            <a:ext cx="2878666" cy="57203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s-ES" dirty="0" smtClean="0"/>
              <a:t>Temario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93648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Estrategias de carga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sz="1800" dirty="0" err="1" smtClean="0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s-ES" sz="18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sz="1800" dirty="0"/>
              <a:t>getScript(url, callback) </a:t>
            </a:r>
            <a:r>
              <a:rPr lang="es-ES" sz="1800" dirty="0" smtClean="0"/>
              <a:t>{</a:t>
            </a:r>
          </a:p>
          <a:p>
            <a:pPr marL="0" indent="0">
              <a:buNone/>
            </a:pPr>
            <a:r>
              <a:rPr lang="es-ES" sz="1800" dirty="0"/>
              <a:t> </a:t>
            </a:r>
            <a:r>
              <a:rPr lang="es-ES" sz="1800" dirty="0" smtClean="0"/>
              <a:t>   if(</a:t>
            </a:r>
            <a:r>
              <a:rPr lang="es-ES" sz="1800" dirty="0" err="1" smtClean="0"/>
              <a:t>document.querySelector</a:t>
            </a:r>
            <a:r>
              <a:rPr lang="es-ES" sz="1800" dirty="0"/>
              <a:t>(</a:t>
            </a:r>
            <a:r>
              <a:rPr lang="es-ES" sz="1800" dirty="0">
                <a:solidFill>
                  <a:srgbClr val="C00000"/>
                </a:solidFill>
              </a:rPr>
              <a:t>'script[</a:t>
            </a:r>
            <a:r>
              <a:rPr lang="es-ES" sz="1800" dirty="0" err="1">
                <a:solidFill>
                  <a:srgbClr val="C00000"/>
                </a:solidFill>
              </a:rPr>
              <a:t>src</a:t>
            </a:r>
            <a:r>
              <a:rPr lang="es-ES" sz="1800" dirty="0">
                <a:solidFill>
                  <a:srgbClr val="C00000"/>
                </a:solidFill>
              </a:rPr>
              <a:t>="'</a:t>
            </a:r>
            <a:r>
              <a:rPr lang="es-ES" sz="1800" dirty="0"/>
              <a:t> + url + </a:t>
            </a:r>
            <a:r>
              <a:rPr lang="es-ES" sz="1800" dirty="0">
                <a:solidFill>
                  <a:srgbClr val="C00000"/>
                </a:solidFill>
              </a:rPr>
              <a:t>'"]'</a:t>
            </a:r>
            <a:r>
              <a:rPr lang="es-ES" sz="1800" dirty="0"/>
              <a:t>)) {</a:t>
            </a:r>
          </a:p>
          <a:p>
            <a:pPr marL="0" indent="0">
              <a:buNone/>
            </a:pPr>
            <a:r>
              <a:rPr lang="es-ES" sz="1800" dirty="0" smtClean="0"/>
              <a:t>        callback </a:t>
            </a:r>
            <a:r>
              <a:rPr lang="es-ES" sz="1800" dirty="0"/>
              <a:t>&amp;&amp; callback();</a:t>
            </a:r>
          </a:p>
          <a:p>
            <a:pPr marL="0" indent="0">
              <a:buNone/>
            </a:pPr>
            <a:r>
              <a:rPr lang="es-ES" sz="1800" dirty="0" smtClean="0"/>
              <a:t>        </a:t>
            </a:r>
            <a:r>
              <a:rPr lang="es-ES" sz="1800" dirty="0" smtClean="0">
                <a:solidFill>
                  <a:schemeClr val="accent1">
                    <a:lumMod val="75000"/>
                  </a:schemeClr>
                </a:solidFill>
              </a:rPr>
              <a:t>return</a:t>
            </a:r>
            <a:r>
              <a:rPr lang="es-ES" sz="1800" dirty="0"/>
              <a:t>;</a:t>
            </a:r>
          </a:p>
          <a:p>
            <a:pPr marL="0" indent="0">
              <a:buNone/>
            </a:pPr>
            <a:r>
              <a:rPr lang="es-ES" sz="1800" dirty="0" smtClean="0"/>
              <a:t>    }</a:t>
            </a:r>
          </a:p>
          <a:p>
            <a:pPr marL="0" indent="0">
              <a:buNone/>
            </a:pPr>
            <a:r>
              <a:rPr lang="es-ES" sz="1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sz="1800" dirty="0" smtClean="0">
                <a:solidFill>
                  <a:schemeClr val="accent1">
                    <a:lumMod val="75000"/>
                  </a:schemeClr>
                </a:solidFill>
              </a:rPr>
              <a:t>   var</a:t>
            </a:r>
            <a:r>
              <a:rPr lang="es-ES" sz="1800" dirty="0" smtClean="0"/>
              <a:t> </a:t>
            </a:r>
            <a:r>
              <a:rPr lang="es-ES" sz="1800" dirty="0"/>
              <a:t>script = document.createElement(</a:t>
            </a:r>
            <a:r>
              <a:rPr lang="es-ES" sz="1800" dirty="0">
                <a:solidFill>
                  <a:srgbClr val="C00000"/>
                </a:solidFill>
              </a:rPr>
              <a:t>'script'</a:t>
            </a:r>
            <a:r>
              <a:rPr lang="es-ES" sz="1800" dirty="0"/>
              <a:t>);</a:t>
            </a:r>
          </a:p>
          <a:p>
            <a:pPr marL="0" indent="0">
              <a:buNone/>
            </a:pPr>
            <a:r>
              <a:rPr lang="es-ES" sz="1800" dirty="0"/>
              <a:t>    script.type = </a:t>
            </a:r>
            <a:r>
              <a:rPr lang="es-ES" sz="1800" dirty="0">
                <a:solidFill>
                  <a:srgbClr val="C00000"/>
                </a:solidFill>
              </a:rPr>
              <a:t>'</a:t>
            </a:r>
            <a:r>
              <a:rPr lang="es-ES" sz="1800" dirty="0" err="1">
                <a:solidFill>
                  <a:srgbClr val="C00000"/>
                </a:solidFill>
              </a:rPr>
              <a:t>text</a:t>
            </a:r>
            <a:r>
              <a:rPr lang="es-ES" sz="1800" dirty="0">
                <a:solidFill>
                  <a:srgbClr val="C00000"/>
                </a:solidFill>
              </a:rPr>
              <a:t>/</a:t>
            </a:r>
            <a:r>
              <a:rPr lang="es-ES" sz="1800" dirty="0" err="1">
                <a:solidFill>
                  <a:srgbClr val="C00000"/>
                </a:solidFill>
              </a:rPr>
              <a:t>javascript</a:t>
            </a:r>
            <a:r>
              <a:rPr lang="es-ES" sz="1800" dirty="0" smtClean="0">
                <a:solidFill>
                  <a:srgbClr val="C00000"/>
                </a:solidFill>
              </a:rPr>
              <a:t>'</a:t>
            </a:r>
            <a:r>
              <a:rPr lang="es-ES" sz="1800" dirty="0" smtClean="0"/>
              <a:t>;</a:t>
            </a:r>
          </a:p>
          <a:p>
            <a:pPr marL="0" indent="0">
              <a:buNone/>
            </a:pPr>
            <a:r>
              <a:rPr lang="es-ES" sz="1800" dirty="0"/>
              <a:t> </a:t>
            </a:r>
            <a:r>
              <a:rPr lang="es-ES" sz="1800" dirty="0" smtClean="0"/>
              <a:t>   script.src </a:t>
            </a:r>
            <a:r>
              <a:rPr lang="es-ES" sz="1800" dirty="0"/>
              <a:t>= </a:t>
            </a:r>
            <a:r>
              <a:rPr lang="es-ES" sz="1800" dirty="0" smtClean="0"/>
              <a:t>url</a:t>
            </a:r>
            <a:r>
              <a:rPr lang="es-ES" sz="1800" dirty="0"/>
              <a:t>;</a:t>
            </a:r>
          </a:p>
          <a:p>
            <a:pPr marL="0" indent="0">
              <a:buNone/>
            </a:pPr>
            <a:r>
              <a:rPr lang="es-ES" sz="1800" dirty="0"/>
              <a:t>    script.onload = </a:t>
            </a:r>
            <a:r>
              <a:rPr lang="es-ES" sz="1800" dirty="0" err="1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s-ES" sz="1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sz="1800" dirty="0"/>
              <a:t>() {</a:t>
            </a:r>
          </a:p>
          <a:p>
            <a:pPr marL="0" indent="0">
              <a:buNone/>
            </a:pPr>
            <a:r>
              <a:rPr lang="es-ES" sz="1800" dirty="0"/>
              <a:t>        </a:t>
            </a:r>
            <a:r>
              <a:rPr lang="es-ES" sz="1800" dirty="0" smtClean="0"/>
              <a:t>callback &amp;&amp; callback</a:t>
            </a:r>
            <a:r>
              <a:rPr lang="es-ES" sz="1800" dirty="0"/>
              <a:t>();</a:t>
            </a:r>
          </a:p>
          <a:p>
            <a:pPr marL="0" indent="0">
              <a:buNone/>
            </a:pPr>
            <a:r>
              <a:rPr lang="es-ES" sz="1800" dirty="0"/>
              <a:t>    };</a:t>
            </a:r>
          </a:p>
          <a:p>
            <a:pPr marL="0" indent="0">
              <a:buNone/>
            </a:pPr>
            <a:r>
              <a:rPr lang="es-ES" sz="1800" dirty="0" smtClean="0"/>
              <a:t>document.getElementsByTagName</a:t>
            </a:r>
            <a:r>
              <a:rPr lang="es-ES" sz="1800" dirty="0"/>
              <a:t>(</a:t>
            </a:r>
            <a:r>
              <a:rPr lang="es-ES" sz="1800" dirty="0">
                <a:solidFill>
                  <a:srgbClr val="C00000"/>
                </a:solidFill>
              </a:rPr>
              <a:t>'head'</a:t>
            </a:r>
            <a:r>
              <a:rPr lang="es-ES" sz="1800" dirty="0"/>
              <a:t>)[</a:t>
            </a:r>
            <a:r>
              <a:rPr lang="es-ES" sz="1800" dirty="0">
                <a:solidFill>
                  <a:srgbClr val="00B050"/>
                </a:solidFill>
              </a:rPr>
              <a:t>0</a:t>
            </a:r>
            <a:r>
              <a:rPr lang="es-ES" sz="1800" dirty="0"/>
              <a:t>].appendChild(script);</a:t>
            </a:r>
          </a:p>
          <a:p>
            <a:pPr marL="0" indent="0">
              <a:buNone/>
            </a:pPr>
            <a:r>
              <a:rPr lang="es-ES" sz="1800" dirty="0" smtClean="0"/>
              <a:t>}</a:t>
            </a:r>
            <a:r>
              <a:rPr lang="es-ES" sz="1400" dirty="0" smtClean="0"/>
              <a:t/>
            </a:r>
            <a:br>
              <a:rPr lang="es-ES" sz="1400" dirty="0" smtClean="0"/>
            </a:br>
            <a:endParaRPr lang="es-ES" sz="1200" dirty="0" smtClean="0"/>
          </a:p>
          <a:p>
            <a:pPr marL="0" indent="0">
              <a:buNone/>
            </a:pPr>
            <a:endParaRPr lang="es-ES" sz="12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6722076" y="270933"/>
            <a:ext cx="4499080" cy="572031"/>
          </a:xfrm>
        </p:spPr>
        <p:txBody>
          <a:bodyPr/>
          <a:lstStyle/>
          <a:p>
            <a:r>
              <a:rPr lang="es-ES" dirty="0" smtClean="0"/>
              <a:t>Función getScript mejorada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05638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Estrategias de carga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Varias librerías implementan una función getScript o similar.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s-ES" dirty="0" smtClean="0">
                <a:hlinkClick r:id="rId2"/>
              </a:rPr>
              <a:t>https</a:t>
            </a:r>
            <a:r>
              <a:rPr lang="es-ES" dirty="0">
                <a:hlinkClick r:id="rId2"/>
              </a:rPr>
              <a:t>://api.jquery.com/jquery.getscript</a:t>
            </a:r>
            <a:r>
              <a:rPr lang="es-ES" dirty="0" smtClean="0">
                <a:hlinkClick r:id="rId2"/>
              </a:rPr>
              <a:t>/</a:t>
            </a:r>
            <a:r>
              <a:rPr lang="es-ES" dirty="0" smtClean="0"/>
              <a:t> </a:t>
            </a:r>
            <a:br>
              <a:rPr lang="es-ES" dirty="0" smtClean="0"/>
            </a:br>
            <a:endParaRPr lang="es-ES" dirty="0" smtClean="0"/>
          </a:p>
          <a:p>
            <a:pPr>
              <a:spcAft>
                <a:spcPts val="600"/>
              </a:spcAft>
            </a:pPr>
            <a:r>
              <a:rPr lang="es-ES" dirty="0" smtClean="0"/>
              <a:t>Se pueden cargar scripts usando hacks de este tipo:</a:t>
            </a:r>
          </a:p>
          <a:p>
            <a:pPr marL="457200" lvl="2" indent="0">
              <a:spcBef>
                <a:spcPts val="1000"/>
              </a:spcBef>
              <a:spcAft>
                <a:spcPts val="600"/>
              </a:spcAft>
              <a:buNone/>
            </a:pPr>
            <a:r>
              <a:rPr lang="es-ES" dirty="0" err="1"/>
              <a:t>location.href</a:t>
            </a:r>
            <a:r>
              <a:rPr lang="es-ES" dirty="0">
                <a:solidFill>
                  <a:srgbClr val="C00000"/>
                </a:solidFill>
              </a:rPr>
              <a:t>="</a:t>
            </a:r>
            <a:r>
              <a:rPr lang="es-ES" dirty="0" err="1">
                <a:solidFill>
                  <a:srgbClr val="C00000"/>
                </a:solidFill>
              </a:rPr>
              <a:t>javascript:var</a:t>
            </a:r>
            <a:r>
              <a:rPr lang="es-ES" dirty="0">
                <a:solidFill>
                  <a:srgbClr val="C00000"/>
                </a:solidFill>
              </a:rPr>
              <a:t> s = document.createElement('script');</a:t>
            </a:r>
            <a:r>
              <a:rPr lang="es-ES" dirty="0" err="1">
                <a:solidFill>
                  <a:srgbClr val="C00000"/>
                </a:solidFill>
              </a:rPr>
              <a:t>s.type</a:t>
            </a:r>
            <a:r>
              <a:rPr lang="es-ES" dirty="0">
                <a:solidFill>
                  <a:srgbClr val="C00000"/>
                </a:solidFill>
              </a:rPr>
              <a:t>='</a:t>
            </a:r>
            <a:r>
              <a:rPr lang="es-ES" dirty="0" err="1">
                <a:solidFill>
                  <a:srgbClr val="C00000"/>
                </a:solidFill>
              </a:rPr>
              <a:t>text</a:t>
            </a:r>
            <a:r>
              <a:rPr lang="es-ES" dirty="0">
                <a:solidFill>
                  <a:srgbClr val="C00000"/>
                </a:solidFill>
              </a:rPr>
              <a:t>/</a:t>
            </a:r>
            <a:r>
              <a:rPr lang="es-ES" dirty="0" err="1">
                <a:solidFill>
                  <a:srgbClr val="C00000"/>
                </a:solidFill>
              </a:rPr>
              <a:t>javascript</a:t>
            </a:r>
            <a:r>
              <a:rPr lang="es-ES" dirty="0">
                <a:solidFill>
                  <a:srgbClr val="C00000"/>
                </a:solidFill>
              </a:rPr>
              <a:t>';</a:t>
            </a:r>
            <a:r>
              <a:rPr lang="es-ES" dirty="0" err="1">
                <a:solidFill>
                  <a:srgbClr val="C00000"/>
                </a:solidFill>
              </a:rPr>
              <a:t>document.body.appendChild</a:t>
            </a:r>
            <a:r>
              <a:rPr lang="es-ES" dirty="0">
                <a:solidFill>
                  <a:srgbClr val="C00000"/>
                </a:solidFill>
              </a:rPr>
              <a:t>(s);</a:t>
            </a:r>
            <a:r>
              <a:rPr lang="es-ES" dirty="0" err="1">
                <a:solidFill>
                  <a:srgbClr val="C00000"/>
                </a:solidFill>
              </a:rPr>
              <a:t>s.src</a:t>
            </a:r>
            <a:r>
              <a:rPr lang="es-ES" dirty="0">
                <a:solidFill>
                  <a:srgbClr val="C00000"/>
                </a:solidFill>
              </a:rPr>
              <a:t>='http://erkie.github.com/asteroids.min.</a:t>
            </a:r>
            <a:r>
              <a:rPr lang="es-ES" dirty="0" err="1">
                <a:solidFill>
                  <a:srgbClr val="C00000"/>
                </a:solidFill>
              </a:rPr>
              <a:t>js</a:t>
            </a:r>
            <a:r>
              <a:rPr lang="es-ES" dirty="0">
                <a:solidFill>
                  <a:srgbClr val="C00000"/>
                </a:solidFill>
              </a:rPr>
              <a:t>';</a:t>
            </a:r>
            <a:r>
              <a:rPr lang="es-ES" dirty="0" err="1">
                <a:solidFill>
                  <a:srgbClr val="C00000"/>
                </a:solidFill>
              </a:rPr>
              <a:t>void</a:t>
            </a:r>
            <a:r>
              <a:rPr lang="es-ES" dirty="0">
                <a:solidFill>
                  <a:srgbClr val="C00000"/>
                </a:solidFill>
              </a:rPr>
              <a:t>(0</a:t>
            </a:r>
            <a:r>
              <a:rPr lang="es-ES" dirty="0" smtClean="0">
                <a:solidFill>
                  <a:srgbClr val="C00000"/>
                </a:solidFill>
              </a:rPr>
              <a:t>);";</a:t>
            </a:r>
            <a:br>
              <a:rPr lang="es-ES" dirty="0" smtClean="0">
                <a:solidFill>
                  <a:srgbClr val="C00000"/>
                </a:solidFill>
              </a:rPr>
            </a:br>
            <a:endParaRPr lang="es-ES" dirty="0">
              <a:solidFill>
                <a:srgbClr val="C00000"/>
              </a:solidFill>
            </a:endParaRPr>
          </a:p>
          <a:p>
            <a:pPr>
              <a:spcAft>
                <a:spcPts val="600"/>
              </a:spcAft>
            </a:pPr>
            <a:r>
              <a:rPr lang="es-ES" dirty="0" smtClean="0"/>
              <a:t>Esta técnica es útil para cargar scripts desde la barra de favoritos, pero no está recomendada.</a:t>
            </a:r>
          </a:p>
          <a:p>
            <a:pPr marL="0" indent="0">
              <a:buNone/>
            </a:pPr>
            <a:endParaRPr lang="es-ES" sz="1800" dirty="0">
              <a:solidFill>
                <a:srgbClr val="323330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8015416" y="270933"/>
            <a:ext cx="3205740" cy="572031"/>
          </a:xfrm>
        </p:spPr>
        <p:txBody>
          <a:bodyPr/>
          <a:lstStyle/>
          <a:p>
            <a:r>
              <a:rPr lang="es-ES" dirty="0" smtClean="0"/>
              <a:t>Alternativas y hacks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46938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Estrategias de carga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Otra aproximación para cargar scripts de manera no bloqueante es usar el objeto XMLHttpRequest (XHR) para obtener el script e inyectarlo en la página.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La ventaja de esta técnica es que podemos descargar el código JS sin ejecutarlo de inmediato.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La desventaja es que el archivo JS debe pertenecer al mismo dominio que la página.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Esto dificulta la descarga de ficheros desde </a:t>
            </a:r>
            <a:r>
              <a:rPr lang="es-ES" dirty="0" err="1" smtClean="0"/>
              <a:t>CDNs</a:t>
            </a:r>
            <a:r>
              <a:rPr lang="es-ES" dirty="0" smtClean="0"/>
              <a:t>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Esta técnica no se suele usar en aplicaciones web grandes.</a:t>
            </a: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6128951" y="270933"/>
            <a:ext cx="5092205" cy="572031"/>
          </a:xfrm>
        </p:spPr>
        <p:txBody>
          <a:bodyPr/>
          <a:lstStyle/>
          <a:p>
            <a:r>
              <a:rPr lang="es-ES" dirty="0" smtClean="0"/>
              <a:t>Inyección vía XMLHttpRequest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02414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Estrategias de carga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spcBef>
                <a:spcPts val="600"/>
              </a:spcBef>
              <a:buNone/>
            </a:pPr>
            <a:r>
              <a:rPr lang="es-ES" sz="1800" dirty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sz="1800" dirty="0"/>
              <a:t> </a:t>
            </a:r>
            <a:r>
              <a:rPr lang="es-ES" sz="1800" dirty="0" err="1"/>
              <a:t>xhr</a:t>
            </a:r>
            <a:r>
              <a:rPr lang="es-ES" sz="1800" dirty="0"/>
              <a:t> = new XMLHttpRequest();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s-ES" sz="1800" dirty="0" err="1"/>
              <a:t>xhr.open</a:t>
            </a:r>
            <a:r>
              <a:rPr lang="es-ES" sz="1800" dirty="0"/>
              <a:t>(</a:t>
            </a:r>
            <a:r>
              <a:rPr lang="es-ES" sz="1800" dirty="0">
                <a:solidFill>
                  <a:srgbClr val="C00000"/>
                </a:solidFill>
              </a:rPr>
              <a:t>'</a:t>
            </a:r>
            <a:r>
              <a:rPr lang="es-ES" sz="1800" dirty="0" err="1">
                <a:solidFill>
                  <a:srgbClr val="C00000"/>
                </a:solidFill>
              </a:rPr>
              <a:t>get</a:t>
            </a:r>
            <a:r>
              <a:rPr lang="es-ES" sz="1800" dirty="0">
                <a:solidFill>
                  <a:srgbClr val="C00000"/>
                </a:solidFill>
              </a:rPr>
              <a:t>'</a:t>
            </a:r>
            <a:r>
              <a:rPr lang="es-ES" sz="1800" dirty="0"/>
              <a:t>, </a:t>
            </a:r>
            <a:r>
              <a:rPr lang="es-ES" sz="1800" dirty="0">
                <a:solidFill>
                  <a:srgbClr val="C00000"/>
                </a:solidFill>
              </a:rPr>
              <a:t>'myremotefile.js'</a:t>
            </a:r>
            <a:r>
              <a:rPr lang="es-ES" sz="1800" dirty="0"/>
              <a:t>, </a:t>
            </a:r>
            <a:r>
              <a:rPr lang="es-ES" sz="1800" dirty="0">
                <a:solidFill>
                  <a:schemeClr val="accent1">
                    <a:lumMod val="75000"/>
                  </a:schemeClr>
                </a:solidFill>
              </a:rPr>
              <a:t>true</a:t>
            </a:r>
            <a:r>
              <a:rPr lang="es-ES" sz="1800" dirty="0"/>
              <a:t>);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s-ES" sz="1800" dirty="0" err="1"/>
              <a:t>xhr.onreadystatechange</a:t>
            </a:r>
            <a:r>
              <a:rPr lang="es-ES" sz="1800" dirty="0"/>
              <a:t> = </a:t>
            </a:r>
            <a:r>
              <a:rPr lang="es-ES" sz="1800" dirty="0" err="1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s-ES" sz="1800" dirty="0"/>
              <a:t>(){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s-ES" sz="1800" dirty="0" smtClean="0"/>
              <a:t>    </a:t>
            </a:r>
            <a:r>
              <a:rPr lang="es-ES" sz="1800" dirty="0" smtClean="0">
                <a:solidFill>
                  <a:schemeClr val="accent1">
                    <a:lumMod val="75000"/>
                  </a:schemeClr>
                </a:solidFill>
              </a:rPr>
              <a:t>if</a:t>
            </a:r>
            <a:r>
              <a:rPr lang="es-ES" sz="1800" dirty="0" smtClean="0"/>
              <a:t> </a:t>
            </a:r>
            <a:r>
              <a:rPr lang="es-ES" sz="1800" dirty="0"/>
              <a:t>(</a:t>
            </a:r>
            <a:r>
              <a:rPr lang="es-ES" sz="1800" dirty="0" err="1"/>
              <a:t>xhr.readyState</a:t>
            </a:r>
            <a:r>
              <a:rPr lang="es-ES" sz="1800" dirty="0"/>
              <a:t> == </a:t>
            </a:r>
            <a:r>
              <a:rPr lang="es-ES" sz="1800" dirty="0">
                <a:solidFill>
                  <a:srgbClr val="00B050"/>
                </a:solidFill>
              </a:rPr>
              <a:t>4</a:t>
            </a:r>
            <a:r>
              <a:rPr lang="es-ES" sz="1800" dirty="0"/>
              <a:t>){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s-ES" sz="1800" dirty="0" smtClean="0"/>
              <a:t>        </a:t>
            </a:r>
            <a:r>
              <a:rPr lang="es-ES" sz="1800" dirty="0" smtClean="0">
                <a:solidFill>
                  <a:schemeClr val="accent1">
                    <a:lumMod val="75000"/>
                  </a:schemeClr>
                </a:solidFill>
              </a:rPr>
              <a:t>if</a:t>
            </a:r>
            <a:r>
              <a:rPr lang="es-ES" sz="1800" dirty="0" smtClean="0"/>
              <a:t> </a:t>
            </a:r>
            <a:r>
              <a:rPr lang="es-ES" sz="1800" dirty="0"/>
              <a:t>(</a:t>
            </a:r>
            <a:r>
              <a:rPr lang="es-ES" sz="1800" dirty="0" err="1"/>
              <a:t>xhr.status</a:t>
            </a:r>
            <a:r>
              <a:rPr lang="es-ES" sz="1800" dirty="0"/>
              <a:t> &gt;= </a:t>
            </a:r>
            <a:r>
              <a:rPr lang="es-ES" sz="1800" dirty="0">
                <a:solidFill>
                  <a:srgbClr val="00B050"/>
                </a:solidFill>
              </a:rPr>
              <a:t>200 </a:t>
            </a:r>
            <a:r>
              <a:rPr lang="es-ES" sz="1800" dirty="0"/>
              <a:t>&amp;&amp; </a:t>
            </a:r>
            <a:r>
              <a:rPr lang="es-ES" sz="1800" dirty="0" err="1"/>
              <a:t>xhr.status</a:t>
            </a:r>
            <a:r>
              <a:rPr lang="es-ES" sz="1800" dirty="0"/>
              <a:t> &lt; </a:t>
            </a:r>
            <a:r>
              <a:rPr lang="es-ES" sz="1800" dirty="0">
                <a:solidFill>
                  <a:srgbClr val="00B050"/>
                </a:solidFill>
              </a:rPr>
              <a:t>300 </a:t>
            </a:r>
            <a:r>
              <a:rPr lang="es-ES" sz="1800" dirty="0"/>
              <a:t>|| </a:t>
            </a:r>
            <a:r>
              <a:rPr lang="es-ES" sz="1800" dirty="0" err="1"/>
              <a:t>xhr.status</a:t>
            </a:r>
            <a:r>
              <a:rPr lang="es-ES" sz="1800" dirty="0"/>
              <a:t> == </a:t>
            </a:r>
            <a:r>
              <a:rPr lang="es-ES" sz="1800" dirty="0">
                <a:solidFill>
                  <a:srgbClr val="00B050"/>
                </a:solidFill>
              </a:rPr>
              <a:t>304</a:t>
            </a:r>
            <a:r>
              <a:rPr lang="es-ES" sz="1800" dirty="0"/>
              <a:t>){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s-ES" sz="1800" dirty="0" smtClean="0"/>
              <a:t>             </a:t>
            </a:r>
            <a:r>
              <a:rPr lang="es-ES" sz="1800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sz="1800" dirty="0" smtClean="0"/>
              <a:t> </a:t>
            </a:r>
            <a:r>
              <a:rPr lang="es-ES" sz="1800" dirty="0"/>
              <a:t>script = document.createElement('script');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s-ES" sz="1800" dirty="0" smtClean="0"/>
              <a:t>             script.type </a:t>
            </a:r>
            <a:r>
              <a:rPr lang="es-ES" sz="1800" dirty="0"/>
              <a:t>= </a:t>
            </a:r>
            <a:r>
              <a:rPr lang="es-ES" sz="1800" dirty="0">
                <a:solidFill>
                  <a:srgbClr val="C00000"/>
                </a:solidFill>
              </a:rPr>
              <a:t>'</a:t>
            </a:r>
            <a:r>
              <a:rPr lang="es-ES" sz="1800" dirty="0" err="1">
                <a:solidFill>
                  <a:srgbClr val="C00000"/>
                </a:solidFill>
              </a:rPr>
              <a:t>text</a:t>
            </a:r>
            <a:r>
              <a:rPr lang="es-ES" sz="1800" dirty="0">
                <a:solidFill>
                  <a:srgbClr val="C00000"/>
                </a:solidFill>
              </a:rPr>
              <a:t>/</a:t>
            </a:r>
            <a:r>
              <a:rPr lang="es-ES" sz="1800" dirty="0" err="1">
                <a:solidFill>
                  <a:srgbClr val="C00000"/>
                </a:solidFill>
              </a:rPr>
              <a:t>javascript</a:t>
            </a:r>
            <a:r>
              <a:rPr lang="es-ES" sz="1800" dirty="0">
                <a:solidFill>
                  <a:srgbClr val="C00000"/>
                </a:solidFill>
              </a:rPr>
              <a:t>'</a:t>
            </a:r>
            <a:r>
              <a:rPr lang="es-ES" sz="1800" dirty="0"/>
              <a:t>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s-ES" sz="1800" dirty="0" smtClean="0"/>
              <a:t>             </a:t>
            </a:r>
            <a:r>
              <a:rPr lang="es-ES" sz="1800" dirty="0" err="1" smtClean="0"/>
              <a:t>script.text</a:t>
            </a:r>
            <a:r>
              <a:rPr lang="es-ES" sz="1800" dirty="0" smtClean="0"/>
              <a:t> </a:t>
            </a:r>
            <a:r>
              <a:rPr lang="es-ES" sz="1800" dirty="0"/>
              <a:t>= </a:t>
            </a:r>
            <a:r>
              <a:rPr lang="es-ES" sz="1800" dirty="0" err="1"/>
              <a:t>xhr.responseText</a:t>
            </a:r>
            <a:r>
              <a:rPr lang="es-ES" sz="1800" dirty="0"/>
              <a:t>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s-ES" sz="1800" dirty="0" smtClean="0"/>
              <a:t>             </a:t>
            </a:r>
            <a:r>
              <a:rPr lang="es-ES" sz="1800" dirty="0" err="1" smtClean="0"/>
              <a:t>document.body.appendChild</a:t>
            </a:r>
            <a:r>
              <a:rPr lang="es-ES" sz="1800" dirty="0" smtClean="0"/>
              <a:t>(script</a:t>
            </a:r>
            <a:r>
              <a:rPr lang="es-ES" sz="1800" dirty="0"/>
              <a:t>);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s-ES" sz="1800" dirty="0" smtClean="0"/>
              <a:t>        }</a:t>
            </a:r>
            <a:endParaRPr lang="es-ES" sz="1800" dirty="0"/>
          </a:p>
          <a:p>
            <a:pPr marL="0" indent="0">
              <a:spcBef>
                <a:spcPts val="600"/>
              </a:spcBef>
              <a:buNone/>
            </a:pPr>
            <a:r>
              <a:rPr lang="es-ES" sz="1800" dirty="0" smtClean="0"/>
              <a:t>    }</a:t>
            </a:r>
            <a:endParaRPr lang="es-ES" sz="1800" dirty="0"/>
          </a:p>
          <a:p>
            <a:pPr marL="0" indent="0">
              <a:spcBef>
                <a:spcPts val="600"/>
              </a:spcBef>
              <a:buNone/>
            </a:pPr>
            <a:r>
              <a:rPr lang="es-ES" sz="1800" dirty="0"/>
              <a:t>};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s-ES" sz="1800" dirty="0" err="1"/>
              <a:t>xhr.send</a:t>
            </a:r>
            <a:r>
              <a:rPr lang="es-ES" sz="1800" dirty="0"/>
              <a:t>(</a:t>
            </a:r>
            <a:r>
              <a:rPr lang="es-ES" sz="1800" dirty="0" err="1"/>
              <a:t>null</a:t>
            </a:r>
            <a:r>
              <a:rPr lang="es-ES" sz="1800" dirty="0"/>
              <a:t>);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6128951" y="270933"/>
            <a:ext cx="5092205" cy="572031"/>
          </a:xfrm>
        </p:spPr>
        <p:txBody>
          <a:bodyPr/>
          <a:lstStyle/>
          <a:p>
            <a:r>
              <a:rPr lang="es-ES" dirty="0" smtClean="0"/>
              <a:t>Inyección vía XMLHttpRequest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790751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Estrategias de carga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Esta técnica consiste en cargar ficheros JS que no son necesarios en la página actual pero si en las subsiguientes.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Imaginad un usuario haciendo login. Casi seguro que seguirá navegando por nuestra web.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Si cargamos el fichero JS mientras entra los datos, lo tendremos cacheado y la carga en las páginas siguientes será más rápida.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El problema, si usamos alguna de las técnicas vistas hasta ahora, es que no queremos que se parsee ni se ejecute.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Para ello usaremos el patrón Image Beacon.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Precarga de scripts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86534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Estrategias de carga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Se trata de crear una imagen usando JavaScript y usar su atributo </a:t>
            </a:r>
            <a:r>
              <a:rPr lang="es-ES" i="1" dirty="0" smtClean="0"/>
              <a:t>src</a:t>
            </a:r>
            <a:r>
              <a:rPr lang="es-ES" dirty="0" smtClean="0"/>
              <a:t> para cargar el script:</a:t>
            </a:r>
            <a:br>
              <a:rPr lang="es-ES" dirty="0" smtClean="0"/>
            </a:br>
            <a:endParaRPr lang="es-ES" dirty="0" smtClean="0"/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800" dirty="0" err="1" smtClean="0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s-ES" sz="2800" dirty="0" smtClean="0"/>
              <a:t> </a:t>
            </a:r>
            <a:r>
              <a:rPr lang="es-ES" sz="2800" dirty="0" smtClean="0">
                <a:solidFill>
                  <a:srgbClr val="323330"/>
                </a:solidFill>
              </a:rPr>
              <a:t>preload(src){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    new</a:t>
            </a:r>
            <a:r>
              <a:rPr lang="en-US" sz="2800" dirty="0" smtClean="0">
                <a:solidFill>
                  <a:srgbClr val="323330"/>
                </a:solidFill>
              </a:rPr>
              <a:t> </a:t>
            </a:r>
            <a:r>
              <a:rPr lang="en-US" sz="2800" dirty="0">
                <a:solidFill>
                  <a:srgbClr val="323330"/>
                </a:solidFill>
              </a:rPr>
              <a:t>Image().src=</a:t>
            </a:r>
            <a:r>
              <a:rPr lang="en-US" sz="2800" dirty="0" smtClean="0">
                <a:solidFill>
                  <a:srgbClr val="C00000"/>
                </a:solidFill>
              </a:rPr>
              <a:t>'ourScript.js'</a:t>
            </a:r>
            <a:r>
              <a:rPr lang="en-US" sz="2800" dirty="0" smtClean="0">
                <a:solidFill>
                  <a:srgbClr val="323330"/>
                </a:solidFill>
              </a:rPr>
              <a:t>;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800" dirty="0">
                <a:solidFill>
                  <a:srgbClr val="323330"/>
                </a:solidFill>
              </a:rPr>
              <a:t>}</a:t>
            </a:r>
            <a:endParaRPr lang="es-ES" sz="2800" dirty="0" smtClean="0">
              <a:solidFill>
                <a:srgbClr val="323330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Image Beacon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79115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Estrategias de carga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Si el navegador no soporta la opción de usar Image Beacon podemos usar la siguiente técnica:</a:t>
            </a:r>
            <a:br>
              <a:rPr lang="es-ES" dirty="0" smtClean="0"/>
            </a:br>
            <a:endParaRPr lang="es-ES" dirty="0" smtClean="0"/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800" dirty="0" err="1" smtClean="0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s-ES" sz="2800" dirty="0" smtClean="0"/>
              <a:t> </a:t>
            </a:r>
            <a:r>
              <a:rPr lang="es-ES" sz="2800" dirty="0" smtClean="0">
                <a:solidFill>
                  <a:srgbClr val="323330"/>
                </a:solidFill>
              </a:rPr>
              <a:t>preload(src){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   var</a:t>
            </a:r>
            <a:r>
              <a:rPr lang="en-US" sz="2800" dirty="0">
                <a:solidFill>
                  <a:srgbClr val="323330"/>
                </a:solidFill>
              </a:rPr>
              <a:t> </a:t>
            </a:r>
            <a:r>
              <a:rPr lang="en-US" sz="2800" dirty="0" err="1">
                <a:solidFill>
                  <a:srgbClr val="323330"/>
                </a:solidFill>
              </a:rPr>
              <a:t>obj</a:t>
            </a:r>
            <a:r>
              <a:rPr lang="en-US" sz="2800" dirty="0">
                <a:solidFill>
                  <a:srgbClr val="323330"/>
                </a:solidFill>
              </a:rPr>
              <a:t> = </a:t>
            </a:r>
            <a:r>
              <a:rPr lang="en-US" sz="2800" dirty="0" err="1">
                <a:solidFill>
                  <a:srgbClr val="323330"/>
                </a:solidFill>
              </a:rPr>
              <a:t>document.createElement</a:t>
            </a:r>
            <a:r>
              <a:rPr lang="en-US" sz="2800" dirty="0">
                <a:solidFill>
                  <a:srgbClr val="323330"/>
                </a:solidFill>
              </a:rPr>
              <a:t>(</a:t>
            </a:r>
            <a:r>
              <a:rPr lang="en-US" sz="2800" dirty="0">
                <a:solidFill>
                  <a:srgbClr val="C00000"/>
                </a:solidFill>
              </a:rPr>
              <a:t>'object'</a:t>
            </a:r>
            <a:r>
              <a:rPr lang="en-US" sz="2800" dirty="0">
                <a:solidFill>
                  <a:srgbClr val="323330"/>
                </a:solidFill>
              </a:rPr>
              <a:t>);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800" dirty="0" smtClean="0">
                <a:solidFill>
                  <a:srgbClr val="323330"/>
                </a:solidFill>
              </a:rPr>
              <a:t>    </a:t>
            </a:r>
            <a:r>
              <a:rPr lang="en-US" sz="2800" dirty="0" err="1" smtClean="0">
                <a:solidFill>
                  <a:srgbClr val="323330"/>
                </a:solidFill>
              </a:rPr>
              <a:t>obj.data</a:t>
            </a:r>
            <a:r>
              <a:rPr lang="en-US" sz="2800" dirty="0" smtClean="0">
                <a:solidFill>
                  <a:srgbClr val="323330"/>
                </a:solidFill>
              </a:rPr>
              <a:t> </a:t>
            </a:r>
            <a:r>
              <a:rPr lang="en-US" sz="2800" dirty="0">
                <a:solidFill>
                  <a:srgbClr val="323330"/>
                </a:solidFill>
              </a:rPr>
              <a:t>= </a:t>
            </a:r>
            <a:r>
              <a:rPr lang="en-US" sz="2800" dirty="0">
                <a:solidFill>
                  <a:srgbClr val="C00000"/>
                </a:solidFill>
              </a:rPr>
              <a:t>'https://code.jquery.com/jquery-2.1.4.min.js</a:t>
            </a:r>
            <a:r>
              <a:rPr lang="en-US" sz="2800" dirty="0" smtClean="0">
                <a:solidFill>
                  <a:srgbClr val="C00000"/>
                </a:solidFill>
              </a:rPr>
              <a:t>'</a:t>
            </a:r>
            <a:r>
              <a:rPr lang="en-US" sz="2800" dirty="0" smtClean="0">
                <a:solidFill>
                  <a:srgbClr val="323330"/>
                </a:solidFill>
              </a:rPr>
              <a:t>;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800" dirty="0">
                <a:solidFill>
                  <a:srgbClr val="323330"/>
                </a:solidFill>
              </a:rPr>
              <a:t>    </a:t>
            </a:r>
            <a:r>
              <a:rPr lang="en-US" sz="2800" dirty="0" err="1">
                <a:solidFill>
                  <a:srgbClr val="323330"/>
                </a:solidFill>
              </a:rPr>
              <a:t>obj.height</a:t>
            </a:r>
            <a:r>
              <a:rPr lang="en-US" sz="2800" dirty="0">
                <a:solidFill>
                  <a:srgbClr val="323330"/>
                </a:solidFill>
              </a:rPr>
              <a:t> = </a:t>
            </a:r>
            <a:r>
              <a:rPr lang="en-US" sz="2800" dirty="0" err="1">
                <a:solidFill>
                  <a:srgbClr val="323330"/>
                </a:solidFill>
              </a:rPr>
              <a:t>obj.width</a:t>
            </a:r>
            <a:r>
              <a:rPr lang="en-US" sz="2800" dirty="0">
                <a:solidFill>
                  <a:srgbClr val="323330"/>
                </a:solidFill>
              </a:rPr>
              <a:t> </a:t>
            </a:r>
            <a:r>
              <a:rPr lang="en-US" sz="2800" dirty="0" smtClean="0">
                <a:solidFill>
                  <a:srgbClr val="323330"/>
                </a:solidFill>
              </a:rPr>
              <a:t>= </a:t>
            </a:r>
            <a:r>
              <a:rPr lang="en-US" sz="2800" dirty="0" smtClean="0">
                <a:solidFill>
                  <a:srgbClr val="C00000"/>
                </a:solidFill>
              </a:rPr>
              <a:t>'0'</a:t>
            </a:r>
            <a:r>
              <a:rPr lang="en-US" sz="2800" dirty="0" smtClean="0">
                <a:solidFill>
                  <a:srgbClr val="323330"/>
                </a:solidFill>
              </a:rPr>
              <a:t>;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800" dirty="0" smtClean="0">
                <a:solidFill>
                  <a:srgbClr val="323330"/>
                </a:solidFill>
              </a:rPr>
              <a:t>    </a:t>
            </a:r>
            <a:r>
              <a:rPr lang="en-US" sz="2800" dirty="0" err="1" smtClean="0">
                <a:solidFill>
                  <a:srgbClr val="323330"/>
                </a:solidFill>
              </a:rPr>
              <a:t>document.body.appendChild</a:t>
            </a:r>
            <a:r>
              <a:rPr lang="en-US" sz="2800" dirty="0" smtClean="0">
                <a:solidFill>
                  <a:srgbClr val="323330"/>
                </a:solidFill>
              </a:rPr>
              <a:t>(</a:t>
            </a:r>
            <a:r>
              <a:rPr lang="en-US" sz="2800" dirty="0" err="1" smtClean="0">
                <a:solidFill>
                  <a:srgbClr val="323330"/>
                </a:solidFill>
              </a:rPr>
              <a:t>obj</a:t>
            </a:r>
            <a:r>
              <a:rPr lang="en-US" sz="2800" dirty="0" smtClean="0">
                <a:solidFill>
                  <a:srgbClr val="323330"/>
                </a:solidFill>
              </a:rPr>
              <a:t>);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800" dirty="0" smtClean="0">
                <a:solidFill>
                  <a:srgbClr val="323330"/>
                </a:solidFill>
              </a:rPr>
              <a:t>}</a:t>
            </a:r>
            <a:endParaRPr lang="es-ES" sz="2800" dirty="0" smtClean="0">
              <a:solidFill>
                <a:srgbClr val="323330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object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254541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Estrategias de carga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La aproximación recomendada para cargar gran cantidad de JavaScript </a:t>
            </a:r>
            <a:r>
              <a:rPr lang="es-ES" dirty="0"/>
              <a:t>en una página</a:t>
            </a:r>
            <a:r>
              <a:rPr lang="es-ES" dirty="0" smtClean="0"/>
              <a:t> sin problemas de bloqueo es un proceso de dos pasos:</a:t>
            </a:r>
          </a:p>
          <a:p>
            <a:pPr marL="971550" lvl="1" indent="-514350">
              <a:spcAft>
                <a:spcPts val="600"/>
              </a:spcAft>
              <a:buFont typeface="+mj-lt"/>
              <a:buAutoNum type="arabicPeriod"/>
            </a:pPr>
            <a:r>
              <a:rPr lang="es-ES" dirty="0" smtClean="0">
                <a:solidFill>
                  <a:srgbClr val="323330"/>
                </a:solidFill>
              </a:rPr>
              <a:t>Cargar el código necesario para cargar dinámicamente el JavaScript (nuestra función getScript).</a:t>
            </a:r>
          </a:p>
          <a:p>
            <a:pPr marL="971550" lvl="1" indent="-514350">
              <a:spcAft>
                <a:spcPts val="600"/>
              </a:spcAft>
              <a:buFont typeface="+mj-lt"/>
              <a:buAutoNum type="arabicPeriod"/>
            </a:pPr>
            <a:r>
              <a:rPr lang="es-ES" dirty="0" smtClean="0">
                <a:solidFill>
                  <a:srgbClr val="323330"/>
                </a:solidFill>
              </a:rPr>
              <a:t>Cargar el resto del código JavaScript necesario para la inicialización de la página.</a:t>
            </a:r>
            <a:br>
              <a:rPr lang="es-ES" dirty="0" smtClean="0">
                <a:solidFill>
                  <a:srgbClr val="323330"/>
                </a:solidFill>
              </a:rPr>
            </a:br>
            <a:endParaRPr lang="es-ES" dirty="0">
              <a:solidFill>
                <a:srgbClr val="323330"/>
              </a:solidFill>
            </a:endParaRPr>
          </a:p>
          <a:p>
            <a:pPr marL="457200" lvl="1" indent="0">
              <a:spcAft>
                <a:spcPts val="600"/>
              </a:spcAft>
              <a:buNone/>
            </a:pPr>
            <a:r>
              <a:rPr lang="es-ES" sz="1800" dirty="0">
                <a:solidFill>
                  <a:srgbClr val="323330"/>
                </a:solidFill>
              </a:rPr>
              <a:t>&lt;</a:t>
            </a:r>
            <a:r>
              <a:rPr lang="es-ES" sz="1800" dirty="0">
                <a:solidFill>
                  <a:schemeClr val="accent1">
                    <a:lumMod val="75000"/>
                  </a:schemeClr>
                </a:solidFill>
              </a:rPr>
              <a:t>script</a:t>
            </a:r>
            <a:r>
              <a:rPr lang="es-ES" sz="1800" dirty="0">
                <a:solidFill>
                  <a:srgbClr val="323330"/>
                </a:solidFill>
              </a:rPr>
              <a:t> </a:t>
            </a:r>
            <a:r>
              <a:rPr lang="es-ES" sz="1800" dirty="0" err="1">
                <a:solidFill>
                  <a:srgbClr val="323330"/>
                </a:solidFill>
              </a:rPr>
              <a:t>type</a:t>
            </a:r>
            <a:r>
              <a:rPr lang="es-ES" sz="1800" dirty="0">
                <a:solidFill>
                  <a:srgbClr val="C00000"/>
                </a:solidFill>
              </a:rPr>
              <a:t>="</a:t>
            </a:r>
            <a:r>
              <a:rPr lang="es-ES" sz="1800" dirty="0" err="1">
                <a:solidFill>
                  <a:srgbClr val="C00000"/>
                </a:solidFill>
              </a:rPr>
              <a:t>text</a:t>
            </a:r>
            <a:r>
              <a:rPr lang="es-ES" sz="1800" dirty="0">
                <a:solidFill>
                  <a:srgbClr val="C00000"/>
                </a:solidFill>
              </a:rPr>
              <a:t>/</a:t>
            </a:r>
            <a:r>
              <a:rPr lang="es-ES" sz="1800" dirty="0" err="1">
                <a:solidFill>
                  <a:srgbClr val="C00000"/>
                </a:solidFill>
              </a:rPr>
              <a:t>javascript</a:t>
            </a:r>
            <a:r>
              <a:rPr lang="es-ES" sz="1800" dirty="0">
                <a:solidFill>
                  <a:srgbClr val="C00000"/>
                </a:solidFill>
              </a:rPr>
              <a:t>" </a:t>
            </a:r>
            <a:r>
              <a:rPr lang="es-ES" sz="1800" dirty="0">
                <a:solidFill>
                  <a:srgbClr val="323330"/>
                </a:solidFill>
              </a:rPr>
              <a:t>src</a:t>
            </a:r>
            <a:r>
              <a:rPr lang="es-ES" sz="1800" dirty="0">
                <a:solidFill>
                  <a:srgbClr val="C00000"/>
                </a:solidFill>
              </a:rPr>
              <a:t>="loader.js"</a:t>
            </a:r>
            <a:r>
              <a:rPr lang="es-ES" sz="1800" dirty="0">
                <a:solidFill>
                  <a:srgbClr val="323330"/>
                </a:solidFill>
              </a:rPr>
              <a:t>&gt;&lt;/script&gt;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s-ES" sz="1800" dirty="0">
                <a:solidFill>
                  <a:srgbClr val="323330"/>
                </a:solidFill>
              </a:rPr>
              <a:t>&lt;</a:t>
            </a:r>
            <a:r>
              <a:rPr lang="es-ES" sz="1800" dirty="0">
                <a:solidFill>
                  <a:schemeClr val="accent1">
                    <a:lumMod val="75000"/>
                  </a:schemeClr>
                </a:solidFill>
              </a:rPr>
              <a:t>script</a:t>
            </a:r>
            <a:r>
              <a:rPr lang="es-ES" sz="1800" dirty="0">
                <a:solidFill>
                  <a:srgbClr val="323330"/>
                </a:solidFill>
              </a:rPr>
              <a:t> </a:t>
            </a:r>
            <a:r>
              <a:rPr lang="es-ES" sz="1800" dirty="0" err="1">
                <a:solidFill>
                  <a:srgbClr val="323330"/>
                </a:solidFill>
              </a:rPr>
              <a:t>type</a:t>
            </a:r>
            <a:r>
              <a:rPr lang="es-ES" sz="1800" dirty="0">
                <a:solidFill>
                  <a:srgbClr val="C00000"/>
                </a:solidFill>
              </a:rPr>
              <a:t>="</a:t>
            </a:r>
            <a:r>
              <a:rPr lang="es-ES" sz="1800" dirty="0" err="1">
                <a:solidFill>
                  <a:srgbClr val="C00000"/>
                </a:solidFill>
              </a:rPr>
              <a:t>text</a:t>
            </a:r>
            <a:r>
              <a:rPr lang="es-ES" sz="1800" dirty="0">
                <a:solidFill>
                  <a:srgbClr val="C00000"/>
                </a:solidFill>
              </a:rPr>
              <a:t>/</a:t>
            </a:r>
            <a:r>
              <a:rPr lang="es-ES" sz="1800" dirty="0" err="1">
                <a:solidFill>
                  <a:srgbClr val="C00000"/>
                </a:solidFill>
              </a:rPr>
              <a:t>javascript</a:t>
            </a:r>
            <a:r>
              <a:rPr lang="es-ES" sz="1800" dirty="0">
                <a:solidFill>
                  <a:srgbClr val="C00000"/>
                </a:solidFill>
              </a:rPr>
              <a:t>"</a:t>
            </a:r>
            <a:r>
              <a:rPr lang="es-ES" sz="1800" dirty="0">
                <a:solidFill>
                  <a:srgbClr val="323330"/>
                </a:solidFill>
              </a:rPr>
              <a:t>&gt;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s-ES" sz="1800" dirty="0" smtClean="0">
                <a:solidFill>
                  <a:srgbClr val="323330"/>
                </a:solidFill>
              </a:rPr>
              <a:t>    getScript</a:t>
            </a:r>
            <a:r>
              <a:rPr lang="es-ES" sz="1800" dirty="0">
                <a:solidFill>
                  <a:srgbClr val="323330"/>
                </a:solidFill>
              </a:rPr>
              <a:t>(</a:t>
            </a:r>
            <a:r>
              <a:rPr lang="es-ES" sz="1800" dirty="0">
                <a:solidFill>
                  <a:srgbClr val="C00000"/>
                </a:solidFill>
              </a:rPr>
              <a:t>'the-rest.js'</a:t>
            </a:r>
            <a:r>
              <a:rPr lang="es-ES" sz="1800" dirty="0">
                <a:solidFill>
                  <a:srgbClr val="323330"/>
                </a:solidFill>
              </a:rPr>
              <a:t>, </a:t>
            </a:r>
            <a:r>
              <a:rPr lang="es-ES" sz="1800" dirty="0" err="1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s-ES" sz="1800" dirty="0">
                <a:solidFill>
                  <a:srgbClr val="323330"/>
                </a:solidFill>
              </a:rPr>
              <a:t>(){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s-ES" sz="1800" dirty="0">
                <a:solidFill>
                  <a:srgbClr val="323330"/>
                </a:solidFill>
              </a:rPr>
              <a:t>	</a:t>
            </a:r>
            <a:r>
              <a:rPr lang="es-ES" sz="1800" dirty="0" err="1" smtClean="0">
                <a:solidFill>
                  <a:srgbClr val="323330"/>
                </a:solidFill>
              </a:rPr>
              <a:t>Application.init</a:t>
            </a:r>
            <a:r>
              <a:rPr lang="es-ES" sz="1800" dirty="0">
                <a:solidFill>
                  <a:srgbClr val="323330"/>
                </a:solidFill>
              </a:rPr>
              <a:t>();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s-ES" sz="1800" dirty="0" smtClean="0">
                <a:solidFill>
                  <a:srgbClr val="323330"/>
                </a:solidFill>
              </a:rPr>
              <a:t>    });</a:t>
            </a:r>
            <a:endParaRPr lang="es-ES" sz="1800" dirty="0">
              <a:solidFill>
                <a:srgbClr val="323330"/>
              </a:solidFill>
            </a:endParaRPr>
          </a:p>
          <a:p>
            <a:pPr marL="457200" lvl="1" indent="0">
              <a:spcAft>
                <a:spcPts val="600"/>
              </a:spcAft>
              <a:buNone/>
            </a:pPr>
            <a:r>
              <a:rPr lang="es-ES" sz="1800" dirty="0">
                <a:solidFill>
                  <a:srgbClr val="323330"/>
                </a:solidFill>
              </a:rPr>
              <a:t>&lt;/</a:t>
            </a:r>
            <a:r>
              <a:rPr lang="es-ES" sz="1800" dirty="0">
                <a:solidFill>
                  <a:schemeClr val="accent1">
                    <a:lumMod val="75000"/>
                  </a:schemeClr>
                </a:solidFill>
              </a:rPr>
              <a:t>script</a:t>
            </a:r>
            <a:r>
              <a:rPr lang="es-ES" sz="1800" dirty="0">
                <a:solidFill>
                  <a:srgbClr val="323330"/>
                </a:solidFill>
              </a:rPr>
              <a:t>&gt;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Recomendaciones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31060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Estrategias de carga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Por cada elemento </a:t>
            </a:r>
            <a:r>
              <a:rPr lang="es-ES" i="1" dirty="0" smtClean="0"/>
              <a:t>&lt;script&gt; </a:t>
            </a:r>
            <a:r>
              <a:rPr lang="es-ES" dirty="0" smtClean="0"/>
              <a:t>encontrado en la página habrá una pausa mientras el código se ejecuta; tanto para scripts </a:t>
            </a:r>
            <a:r>
              <a:rPr lang="es-ES" i="1" dirty="0" smtClean="0"/>
              <a:t>inline</a:t>
            </a:r>
            <a:r>
              <a:rPr lang="es-ES" dirty="0" smtClean="0"/>
              <a:t> como externos.</a:t>
            </a:r>
          </a:p>
          <a:p>
            <a:r>
              <a:rPr lang="es-ES" dirty="0"/>
              <a:t>Las peticiones HTTP son muy </a:t>
            </a:r>
            <a:r>
              <a:rPr lang="es-ES" dirty="0" smtClean="0"/>
              <a:t>costosas</a:t>
            </a:r>
            <a:r>
              <a:rPr lang="es-ES" dirty="0"/>
              <a:t> </a:t>
            </a:r>
            <a:r>
              <a:rPr lang="es-ES" dirty="0" smtClean="0"/>
              <a:t>y cada una aporta una sobrecarga de rendimiento a la página.</a:t>
            </a:r>
          </a:p>
          <a:p>
            <a:r>
              <a:rPr lang="es-ES" dirty="0" smtClean="0"/>
              <a:t>Descargar un fichero de 100KB será más rápido que 4 de 25KB.</a:t>
            </a:r>
          </a:p>
          <a:p>
            <a:r>
              <a:rPr lang="es-ES" dirty="0" smtClean="0"/>
              <a:t>Es importante:</a:t>
            </a:r>
          </a:p>
          <a:p>
            <a:pPr lvl="1"/>
            <a:r>
              <a:rPr lang="es-ES" dirty="0" smtClean="0">
                <a:solidFill>
                  <a:srgbClr val="323330"/>
                </a:solidFill>
              </a:rPr>
              <a:t>minimizar la aparición de elementos </a:t>
            </a:r>
            <a:r>
              <a:rPr lang="es-ES" i="1" dirty="0" smtClean="0">
                <a:solidFill>
                  <a:srgbClr val="323330"/>
                </a:solidFill>
              </a:rPr>
              <a:t>&lt;script&gt; </a:t>
            </a:r>
            <a:r>
              <a:rPr lang="es-ES" dirty="0" smtClean="0">
                <a:solidFill>
                  <a:srgbClr val="323330"/>
                </a:solidFill>
              </a:rPr>
              <a:t>en la página.</a:t>
            </a:r>
          </a:p>
          <a:p>
            <a:pPr lvl="1"/>
            <a:r>
              <a:rPr lang="es-ES" dirty="0" smtClean="0">
                <a:solidFill>
                  <a:srgbClr val="323330"/>
                </a:solidFill>
              </a:rPr>
              <a:t>cargar </a:t>
            </a:r>
            <a:r>
              <a:rPr lang="es-ES" dirty="0">
                <a:solidFill>
                  <a:srgbClr val="323330"/>
                </a:solidFill>
              </a:rPr>
              <a:t>la menor cantidad de scripts externos posibles</a:t>
            </a:r>
            <a:r>
              <a:rPr lang="es-ES" dirty="0" smtClean="0">
                <a:solidFill>
                  <a:srgbClr val="323330"/>
                </a:solidFill>
              </a:rPr>
              <a:t>.</a:t>
            </a:r>
          </a:p>
          <a:p>
            <a:r>
              <a:rPr lang="es-ES" dirty="0" smtClean="0"/>
              <a:t>Para ello, concatenaremos todos nuestros ficheros en un solo archivo.</a:t>
            </a:r>
          </a:p>
          <a:p>
            <a:r>
              <a:rPr lang="es-ES" dirty="0" smtClean="0">
                <a:solidFill>
                  <a:srgbClr val="323330"/>
                </a:solidFill>
              </a:rPr>
              <a:t>Podemos usar un </a:t>
            </a:r>
            <a:r>
              <a:rPr lang="es-ES" dirty="0" err="1" smtClean="0">
                <a:solidFill>
                  <a:srgbClr val="323330"/>
                </a:solidFill>
              </a:rPr>
              <a:t>Task</a:t>
            </a:r>
            <a:r>
              <a:rPr lang="es-ES" dirty="0" smtClean="0">
                <a:solidFill>
                  <a:srgbClr val="323330"/>
                </a:solidFill>
              </a:rPr>
              <a:t> </a:t>
            </a:r>
            <a:r>
              <a:rPr lang="es-ES" dirty="0" err="1" smtClean="0">
                <a:solidFill>
                  <a:srgbClr val="323330"/>
                </a:solidFill>
              </a:rPr>
              <a:t>Runner</a:t>
            </a:r>
            <a:r>
              <a:rPr lang="es-ES" dirty="0" smtClean="0">
                <a:solidFill>
                  <a:srgbClr val="323330"/>
                </a:solidFill>
              </a:rPr>
              <a:t> (</a:t>
            </a:r>
            <a:r>
              <a:rPr lang="es-ES" dirty="0" err="1" smtClean="0">
                <a:solidFill>
                  <a:srgbClr val="323330"/>
                </a:solidFill>
              </a:rPr>
              <a:t>Gulp</a:t>
            </a:r>
            <a:r>
              <a:rPr lang="es-ES" dirty="0" smtClean="0">
                <a:solidFill>
                  <a:srgbClr val="323330"/>
                </a:solidFill>
              </a:rPr>
              <a:t>, </a:t>
            </a:r>
            <a:r>
              <a:rPr lang="es-ES" dirty="0" err="1" smtClean="0">
                <a:solidFill>
                  <a:srgbClr val="323330"/>
                </a:solidFill>
              </a:rPr>
              <a:t>Grunt</a:t>
            </a:r>
            <a:r>
              <a:rPr lang="es-ES" dirty="0" smtClean="0">
                <a:solidFill>
                  <a:srgbClr val="323330"/>
                </a:solidFill>
              </a:rPr>
              <a:t>…) para automatizar esta tarea.</a:t>
            </a:r>
            <a:endParaRPr lang="es-ES" dirty="0">
              <a:solidFill>
                <a:srgbClr val="323330"/>
              </a:solidFill>
            </a:endParaRPr>
          </a:p>
          <a:p>
            <a:pPr marL="0" indent="0">
              <a:buNone/>
            </a:pP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Agrupando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98063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Estrategias de carga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Minificación es el proceso por el cual se elimina de los ficheros JavaScript todo aquello que no contribuye a su ejecución.</a:t>
            </a:r>
          </a:p>
          <a:p>
            <a:r>
              <a:rPr lang="es-ES" dirty="0" smtClean="0"/>
              <a:t>Esto incluye comentarios y espacios en blanco innecesarios.</a:t>
            </a:r>
          </a:p>
          <a:p>
            <a:r>
              <a:rPr lang="es-ES" dirty="0" smtClean="0"/>
              <a:t>Este proceso habitualmente reduce el tamaño del archivo a la mitad, resultando en descargas más rápidas.</a:t>
            </a:r>
          </a:p>
          <a:p>
            <a:r>
              <a:rPr lang="es-ES" dirty="0" smtClean="0"/>
              <a:t>Hay diferentes herramientas que permiten también optimizar esta minificación acortando nombres de variables y demás técnicas.</a:t>
            </a:r>
          </a:p>
          <a:p>
            <a:r>
              <a:rPr lang="es-ES" dirty="0" smtClean="0"/>
              <a:t>Este proceso se puede automatizar con el uso de </a:t>
            </a:r>
            <a:r>
              <a:rPr lang="es-ES" dirty="0" err="1" smtClean="0"/>
              <a:t>Task</a:t>
            </a:r>
            <a:r>
              <a:rPr lang="es-ES" dirty="0" smtClean="0"/>
              <a:t> </a:t>
            </a:r>
            <a:r>
              <a:rPr lang="es-ES" dirty="0" err="1" smtClean="0"/>
              <a:t>Runners</a:t>
            </a:r>
            <a:r>
              <a:rPr lang="es-ES" dirty="0" smtClean="0"/>
              <a:t> como </a:t>
            </a:r>
            <a:r>
              <a:rPr lang="es-ES" dirty="0" err="1" smtClean="0"/>
              <a:t>Gulp</a:t>
            </a:r>
            <a:r>
              <a:rPr lang="es-ES" dirty="0" smtClean="0"/>
              <a:t> o </a:t>
            </a:r>
            <a:r>
              <a:rPr lang="es-ES" dirty="0" err="1" smtClean="0"/>
              <a:t>Grunt</a:t>
            </a:r>
            <a:r>
              <a:rPr lang="es-ES" dirty="0" smtClean="0"/>
              <a:t>.</a:t>
            </a:r>
          </a:p>
          <a:p>
            <a:r>
              <a:rPr lang="es-ES" dirty="0" smtClean="0"/>
              <a:t>Es importante ser estricto en la sintaxis (puntos y coma) para evitar errores durante el proceso de minificación que luego pueden ser difíciles de detectar.</a:t>
            </a: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Minificando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41301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Presentación</a:t>
            </a:r>
            <a:endParaRPr lang="es-E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 smtClean="0"/>
              <a:t>Herramientas que vamos a necesitar:</a:t>
            </a:r>
            <a:br>
              <a:rPr lang="es-ES" dirty="0" smtClean="0"/>
            </a:br>
            <a:endParaRPr lang="es-ES" dirty="0" smtClean="0"/>
          </a:p>
          <a:p>
            <a:r>
              <a:rPr lang="es-ES" b="1" dirty="0" smtClean="0"/>
              <a:t>Chrome </a:t>
            </a:r>
            <a:r>
              <a:rPr lang="es-ES" b="1" dirty="0" err="1" smtClean="0"/>
              <a:t>DevTools</a:t>
            </a:r>
            <a:r>
              <a:rPr lang="es-ES" b="1" dirty="0"/>
              <a:t> </a:t>
            </a:r>
            <a:r>
              <a:rPr lang="es-ES" dirty="0" smtClean="0"/>
              <a:t/>
            </a:r>
            <a:br>
              <a:rPr lang="es-ES" dirty="0" smtClean="0"/>
            </a:br>
            <a:r>
              <a:rPr lang="es-ES" dirty="0" smtClean="0">
                <a:hlinkClick r:id="rId2"/>
              </a:rPr>
              <a:t>https</a:t>
            </a:r>
            <a:r>
              <a:rPr lang="es-ES" dirty="0">
                <a:hlinkClick r:id="rId2"/>
              </a:rPr>
              <a:t>://</a:t>
            </a:r>
            <a:r>
              <a:rPr lang="es-ES" dirty="0" smtClean="0">
                <a:hlinkClick r:id="rId2"/>
              </a:rPr>
              <a:t>developer.chrome.com/devtools</a:t>
            </a:r>
            <a:endParaRPr lang="es-ES" dirty="0" smtClean="0"/>
          </a:p>
          <a:p>
            <a:r>
              <a:rPr lang="es-ES" b="1" dirty="0" err="1"/>
              <a:t>Firebug</a:t>
            </a:r>
            <a:r>
              <a:rPr lang="es-ES" b="1" dirty="0"/>
              <a:t> 3.0 </a:t>
            </a:r>
            <a:r>
              <a:rPr lang="es-ES" dirty="0" smtClean="0"/>
              <a:t/>
            </a:r>
            <a:br>
              <a:rPr lang="es-ES" dirty="0" smtClean="0"/>
            </a:br>
            <a:r>
              <a:rPr lang="es-ES" dirty="0" smtClean="0">
                <a:hlinkClick r:id="rId3"/>
              </a:rPr>
              <a:t>http</a:t>
            </a:r>
            <a:r>
              <a:rPr lang="es-ES" dirty="0">
                <a:hlinkClick r:id="rId3"/>
              </a:rPr>
              <a:t>://getfirebug.com/releases/firebug/3.0</a:t>
            </a:r>
            <a:r>
              <a:rPr lang="es-ES" dirty="0" smtClean="0">
                <a:hlinkClick r:id="rId3"/>
              </a:rPr>
              <a:t>/</a:t>
            </a:r>
            <a:endParaRPr lang="es-ES" dirty="0" smtClean="0"/>
          </a:p>
          <a:p>
            <a:r>
              <a:rPr lang="es-ES" b="1" dirty="0" smtClean="0"/>
              <a:t>Visual Studio </a:t>
            </a:r>
            <a:r>
              <a:rPr lang="es-ES" b="1" dirty="0" err="1" smtClean="0"/>
              <a:t>Code</a:t>
            </a:r>
            <a:r>
              <a:rPr lang="es-ES" b="1" dirty="0"/>
              <a:t> </a:t>
            </a:r>
            <a:r>
              <a:rPr lang="es-ES" dirty="0" smtClean="0"/>
              <a:t/>
            </a:r>
            <a:br>
              <a:rPr lang="es-ES" dirty="0" smtClean="0"/>
            </a:br>
            <a:r>
              <a:rPr lang="es-ES" dirty="0" smtClean="0">
                <a:hlinkClick r:id="rId4"/>
              </a:rPr>
              <a:t>https</a:t>
            </a:r>
            <a:r>
              <a:rPr lang="es-ES" dirty="0">
                <a:hlinkClick r:id="rId4"/>
              </a:rPr>
              <a:t>://code.visualstudio.com</a:t>
            </a:r>
            <a:r>
              <a:rPr lang="es-ES" dirty="0" smtClean="0">
                <a:hlinkClick r:id="rId4"/>
              </a:rPr>
              <a:t>/</a:t>
            </a:r>
            <a:endParaRPr lang="es-ES" dirty="0" smtClean="0"/>
          </a:p>
          <a:p>
            <a:r>
              <a:rPr lang="es-ES" b="1" dirty="0"/>
              <a:t>Node.js </a:t>
            </a:r>
            <a:r>
              <a:rPr lang="es-ES" dirty="0" smtClean="0"/>
              <a:t/>
            </a:r>
            <a:br>
              <a:rPr lang="es-ES" dirty="0" smtClean="0"/>
            </a:br>
            <a:r>
              <a:rPr lang="es-ES" dirty="0" smtClean="0">
                <a:hlinkClick r:id="rId5"/>
              </a:rPr>
              <a:t>https</a:t>
            </a:r>
            <a:r>
              <a:rPr lang="es-ES" dirty="0">
                <a:hlinkClick r:id="rId5"/>
              </a:rPr>
              <a:t>://nodejs.org</a:t>
            </a:r>
            <a:r>
              <a:rPr lang="es-ES" dirty="0" smtClean="0">
                <a:hlinkClick r:id="rId5"/>
              </a:rPr>
              <a:t>/</a:t>
            </a:r>
            <a:endParaRPr lang="es-E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Herramientas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099644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Estrategias de carga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La compresión gzip en el servidor es obligatoria.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La compresión reducirá de media tus archivos en un 70%.</a:t>
            </a: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Compresión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67885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s-ES" dirty="0" err="1" smtClean="0"/>
              <a:t>Addendum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875981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Inline vs Ficheros externos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Aunque hemos visto que se puede incluir JavaScript en el HTML es considerada una buena práctica incluir todo lo que sea posible en ficheros externos.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Los argumentos a favor de esta práctica son:</a:t>
            </a:r>
          </a:p>
          <a:p>
            <a:pPr marL="914400" lvl="1" indent="-457200">
              <a:spcAft>
                <a:spcPts val="600"/>
              </a:spcAft>
              <a:buFont typeface="+mj-lt"/>
              <a:buAutoNum type="arabicPeriod"/>
            </a:pPr>
            <a:r>
              <a:rPr lang="es-ES" b="1" dirty="0" smtClean="0">
                <a:solidFill>
                  <a:srgbClr val="323330"/>
                </a:solidFill>
              </a:rPr>
              <a:t>Mantenibilidad</a:t>
            </a:r>
            <a:r>
              <a:rPr lang="es-ES" dirty="0" smtClean="0">
                <a:solidFill>
                  <a:srgbClr val="323330"/>
                </a:solidFill>
              </a:rPr>
              <a:t>: nos evitamos tener esparcido el código entre diversos ficheros HTML.</a:t>
            </a:r>
          </a:p>
          <a:p>
            <a:pPr marL="914400" lvl="1" indent="-457200">
              <a:spcAft>
                <a:spcPts val="600"/>
              </a:spcAft>
              <a:buFont typeface="+mj-lt"/>
              <a:buAutoNum type="arabicPeriod"/>
            </a:pPr>
            <a:r>
              <a:rPr lang="es-ES" b="1" dirty="0" smtClean="0">
                <a:solidFill>
                  <a:srgbClr val="323330"/>
                </a:solidFill>
              </a:rPr>
              <a:t>Cache</a:t>
            </a:r>
            <a:r>
              <a:rPr lang="es-ES" dirty="0" smtClean="0">
                <a:solidFill>
                  <a:srgbClr val="323330"/>
                </a:solidFill>
              </a:rPr>
              <a:t>: aprovechamos la caché de los navegadores. Si dos páginas usan el mismo fichero sólo se descargará una vez.</a:t>
            </a:r>
            <a:endParaRPr lang="es-ES" dirty="0">
              <a:solidFill>
                <a:srgbClr val="323330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 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631197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&lt;noscript&gt;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El elemento </a:t>
            </a:r>
            <a:r>
              <a:rPr lang="es-ES" i="1" dirty="0" smtClean="0"/>
              <a:t>&lt;noscript&gt; </a:t>
            </a:r>
            <a:r>
              <a:rPr lang="es-ES" dirty="0" smtClean="0"/>
              <a:t>se creó para proveer de contenido alternativo a todos aquellos navegadores que no soportan JavaScript.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Puede contener cualquier elemento HTML.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Su contenido se mostrará sólo si:</a:t>
            </a:r>
          </a:p>
          <a:p>
            <a:pPr marL="914400" lvl="1" indent="-457200">
              <a:spcAft>
                <a:spcPts val="600"/>
              </a:spcAft>
              <a:buFont typeface="+mj-lt"/>
              <a:buAutoNum type="arabicPeriod"/>
            </a:pPr>
            <a:r>
              <a:rPr lang="es-ES" dirty="0" smtClean="0">
                <a:solidFill>
                  <a:srgbClr val="323330"/>
                </a:solidFill>
              </a:rPr>
              <a:t>El navegador no soporta JavaScript.</a:t>
            </a:r>
          </a:p>
          <a:p>
            <a:pPr marL="914400" lvl="1" indent="-457200">
              <a:spcAft>
                <a:spcPts val="600"/>
              </a:spcAft>
              <a:buFont typeface="+mj-lt"/>
              <a:buAutoNum type="arabicPeriod"/>
            </a:pPr>
            <a:r>
              <a:rPr lang="es-ES" dirty="0" smtClean="0">
                <a:solidFill>
                  <a:srgbClr val="323330"/>
                </a:solidFill>
              </a:rPr>
              <a:t>El navegador tiene JavaScript deshabilitado.</a:t>
            </a:r>
          </a:p>
          <a:p>
            <a:pPr marL="914400" lvl="1" indent="-457200">
              <a:buFont typeface="+mj-lt"/>
              <a:buAutoNum type="arabicPeriod"/>
            </a:pPr>
            <a:endParaRPr lang="es-ES" dirty="0">
              <a:solidFill>
                <a:srgbClr val="323330"/>
              </a:solidFill>
            </a:endParaRPr>
          </a:p>
          <a:p>
            <a:pPr marL="457200" lvl="1" indent="0">
              <a:buNone/>
            </a:pPr>
            <a:r>
              <a:rPr lang="en-US" sz="2000" dirty="0">
                <a:solidFill>
                  <a:srgbClr val="323330"/>
                </a:solidFill>
              </a:rPr>
              <a:t>&lt;</a:t>
            </a:r>
            <a:r>
              <a:rPr lang="en-US" sz="2000" dirty="0" err="1">
                <a:solidFill>
                  <a:schemeClr val="accent1">
                    <a:lumMod val="75000"/>
                  </a:schemeClr>
                </a:solidFill>
              </a:rPr>
              <a:t>noscript</a:t>
            </a:r>
            <a:r>
              <a:rPr lang="en-US" sz="2000" dirty="0">
                <a:solidFill>
                  <a:srgbClr val="323330"/>
                </a:solidFill>
              </a:rPr>
              <a:t>&gt;</a:t>
            </a:r>
          </a:p>
          <a:p>
            <a:pPr marL="457200" lvl="1" indent="0">
              <a:buNone/>
            </a:pPr>
            <a:r>
              <a:rPr lang="en-US" sz="2000" dirty="0" smtClean="0">
                <a:solidFill>
                  <a:srgbClr val="323330"/>
                </a:solidFill>
              </a:rPr>
              <a:t>    &lt;</a:t>
            </a:r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</a:rPr>
              <a:t>p</a:t>
            </a:r>
            <a:r>
              <a:rPr lang="en-US" sz="2000" dirty="0" smtClean="0">
                <a:solidFill>
                  <a:srgbClr val="323330"/>
                </a:solidFill>
              </a:rPr>
              <a:t>&gt;</a:t>
            </a:r>
            <a:r>
              <a:rPr lang="en-US" sz="2000" dirty="0" err="1" smtClean="0">
                <a:solidFill>
                  <a:srgbClr val="323330"/>
                </a:solidFill>
              </a:rPr>
              <a:t>Esta</a:t>
            </a:r>
            <a:r>
              <a:rPr lang="en-US" sz="2000" dirty="0" smtClean="0">
                <a:solidFill>
                  <a:srgbClr val="323330"/>
                </a:solidFill>
              </a:rPr>
              <a:t> </a:t>
            </a:r>
            <a:r>
              <a:rPr lang="en-US" sz="2000" dirty="0" err="1" smtClean="0">
                <a:solidFill>
                  <a:srgbClr val="323330"/>
                </a:solidFill>
              </a:rPr>
              <a:t>página</a:t>
            </a:r>
            <a:r>
              <a:rPr lang="en-US" sz="2000" dirty="0" smtClean="0">
                <a:solidFill>
                  <a:srgbClr val="323330"/>
                </a:solidFill>
              </a:rPr>
              <a:t> require un </a:t>
            </a:r>
            <a:r>
              <a:rPr lang="en-US" sz="2000" dirty="0" err="1" smtClean="0">
                <a:solidFill>
                  <a:srgbClr val="323330"/>
                </a:solidFill>
              </a:rPr>
              <a:t>navegador</a:t>
            </a:r>
            <a:r>
              <a:rPr lang="en-US" sz="2000" dirty="0" smtClean="0">
                <a:solidFill>
                  <a:srgbClr val="323330"/>
                </a:solidFill>
              </a:rPr>
              <a:t> con JavaScript </a:t>
            </a:r>
            <a:r>
              <a:rPr lang="en-US" sz="2000" dirty="0" err="1" smtClean="0">
                <a:solidFill>
                  <a:srgbClr val="323330"/>
                </a:solidFill>
              </a:rPr>
              <a:t>activado</a:t>
            </a:r>
            <a:r>
              <a:rPr lang="en-US" sz="2000" dirty="0" smtClean="0">
                <a:solidFill>
                  <a:srgbClr val="323330"/>
                </a:solidFill>
              </a:rPr>
              <a:t>.&lt;/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p</a:t>
            </a:r>
            <a:r>
              <a:rPr lang="en-US" sz="2000" dirty="0">
                <a:solidFill>
                  <a:srgbClr val="323330"/>
                </a:solidFill>
              </a:rPr>
              <a:t>&gt;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rgbClr val="323330"/>
                </a:solidFill>
              </a:rPr>
              <a:t>&lt;/</a:t>
            </a:r>
            <a:r>
              <a:rPr lang="en-US" sz="2000" dirty="0" err="1">
                <a:solidFill>
                  <a:schemeClr val="accent1">
                    <a:lumMod val="75000"/>
                  </a:schemeClr>
                </a:solidFill>
              </a:rPr>
              <a:t>noscript</a:t>
            </a:r>
            <a:r>
              <a:rPr lang="en-US" sz="2000" dirty="0">
                <a:solidFill>
                  <a:srgbClr val="323330"/>
                </a:solidFill>
              </a:rPr>
              <a:t>&gt;</a:t>
            </a:r>
            <a:endParaRPr lang="es-ES" sz="2000" dirty="0">
              <a:solidFill>
                <a:srgbClr val="323330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 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754503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s-ES" dirty="0" smtClean="0"/>
              <a:t>Sumario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14434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Sumario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El elemento &lt;script&gt; sirve para insertar JavaScript en el HTML.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Se recomienda minimizar su uso y usarlos al final del elemento </a:t>
            </a:r>
            <a:r>
              <a:rPr lang="es-ES" i="1" dirty="0" smtClean="0"/>
              <a:t>&lt;</a:t>
            </a:r>
            <a:r>
              <a:rPr lang="es-ES" i="1" dirty="0" err="1" smtClean="0"/>
              <a:t>body</a:t>
            </a:r>
            <a:r>
              <a:rPr lang="es-ES" i="1" dirty="0" smtClean="0"/>
              <a:t>&gt; </a:t>
            </a:r>
            <a:r>
              <a:rPr lang="es-ES" dirty="0" smtClean="0"/>
              <a:t>para evitar bloquear el renderizado de la página.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Hemos visto diversas técnicas para evitar o minimizar este bloqueo: defer, async, carga dinámica, XHR…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Agrupar, minificar y servir comprimidos los ficheros JavaScript puede reducir al 85% el tamaño de los archivos servidos.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Usar archivos externos es considerada una buena práctica.</a:t>
            </a:r>
          </a:p>
          <a:p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 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53004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Base del lenguaje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64876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Sintaxis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61032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Sintaxis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La sintaxis de ECMAScript toma prestadas muchas cosas de C y otros lenguajes parecidos como Java y Perl.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Case </a:t>
            </a:r>
            <a:r>
              <a:rPr lang="es-ES" dirty="0" err="1" smtClean="0"/>
              <a:t>sensitive</a:t>
            </a:r>
            <a:r>
              <a:rPr lang="es-ES" dirty="0" smtClean="0"/>
              <a:t>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Los identificadores (nombres de variables, funciones…) deben de comenzar por una letra, un guion bajo (_) o un signo de dólar ($).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Los comentarios son tipo C:</a:t>
            </a:r>
          </a:p>
          <a:p>
            <a:pPr lvl="1">
              <a:spcAft>
                <a:spcPts val="600"/>
              </a:spcAft>
            </a:pPr>
            <a:r>
              <a:rPr lang="es-ES" dirty="0" smtClean="0">
                <a:solidFill>
                  <a:srgbClr val="323330"/>
                </a:solidFill>
              </a:rPr>
              <a:t>//una línea</a:t>
            </a:r>
          </a:p>
          <a:p>
            <a:pPr lvl="1">
              <a:spcAft>
                <a:spcPts val="600"/>
              </a:spcAft>
            </a:pPr>
            <a:r>
              <a:rPr lang="es-ES" dirty="0" smtClean="0">
                <a:solidFill>
                  <a:srgbClr val="323330"/>
                </a:solidFill>
              </a:rPr>
              <a:t>/* </a:t>
            </a:r>
            <a:r>
              <a:rPr lang="es-ES" dirty="0">
                <a:solidFill>
                  <a:srgbClr val="323330"/>
                </a:solidFill>
              </a:rPr>
              <a:t/>
            </a:r>
            <a:br>
              <a:rPr lang="es-ES" dirty="0">
                <a:solidFill>
                  <a:srgbClr val="323330"/>
                </a:solidFill>
              </a:rPr>
            </a:br>
            <a:r>
              <a:rPr lang="es-ES" dirty="0">
                <a:solidFill>
                  <a:srgbClr val="323330"/>
                </a:solidFill>
              </a:rPr>
              <a:t> </a:t>
            </a:r>
            <a:r>
              <a:rPr lang="es-ES" dirty="0" smtClean="0">
                <a:solidFill>
                  <a:srgbClr val="323330"/>
                </a:solidFill>
              </a:rPr>
              <a:t> * </a:t>
            </a:r>
            <a:r>
              <a:rPr lang="es-ES" dirty="0" err="1" smtClean="0">
                <a:solidFill>
                  <a:srgbClr val="323330"/>
                </a:solidFill>
              </a:rPr>
              <a:t>multilínea</a:t>
            </a:r>
            <a:r>
              <a:rPr lang="es-ES" dirty="0" smtClean="0">
                <a:solidFill>
                  <a:srgbClr val="323330"/>
                </a:solidFill>
              </a:rPr>
              <a:t/>
            </a:r>
            <a:br>
              <a:rPr lang="es-ES" dirty="0" smtClean="0">
                <a:solidFill>
                  <a:srgbClr val="323330"/>
                </a:solidFill>
              </a:rPr>
            </a:br>
            <a:r>
              <a:rPr lang="es-ES" dirty="0" smtClean="0">
                <a:solidFill>
                  <a:srgbClr val="323330"/>
                </a:solidFill>
              </a:rPr>
              <a:t>*/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 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7984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Sintaxis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>
                <a:solidFill>
                  <a:srgbClr val="323330"/>
                </a:solidFill>
              </a:rPr>
              <a:t>ECMAScript 5 introduce el concepto de </a:t>
            </a:r>
            <a:r>
              <a:rPr lang="es-ES" i="1" dirty="0" smtClean="0">
                <a:solidFill>
                  <a:srgbClr val="323330"/>
                </a:solidFill>
              </a:rPr>
              <a:t>strict mode</a:t>
            </a:r>
            <a:r>
              <a:rPr lang="es-ES" dirty="0" smtClean="0">
                <a:solidFill>
                  <a:srgbClr val="323330"/>
                </a:solidFill>
              </a:rPr>
              <a:t>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Es un modelo diferente de parseo</a:t>
            </a:r>
            <a:r>
              <a:rPr lang="es-ES" dirty="0"/>
              <a:t> </a:t>
            </a:r>
            <a:r>
              <a:rPr lang="es-ES" dirty="0" smtClean="0"/>
              <a:t>y ejecución del JavaScript que trata de enmendar ciertos comportamientos erráticos de ECMAScript 3.</a:t>
            </a:r>
          </a:p>
          <a:p>
            <a:pPr>
              <a:spcAft>
                <a:spcPts val="600"/>
              </a:spcAft>
            </a:pPr>
            <a:r>
              <a:rPr lang="es-ES" dirty="0" smtClean="0">
                <a:solidFill>
                  <a:srgbClr val="323330"/>
                </a:solidFill>
              </a:rPr>
              <a:t>Se habilita añadiendo </a:t>
            </a:r>
            <a:r>
              <a:rPr lang="es-ES" b="1" i="1" dirty="0" smtClean="0">
                <a:solidFill>
                  <a:srgbClr val="323330"/>
                </a:solidFill>
              </a:rPr>
              <a:t>‘use strict’;</a:t>
            </a:r>
            <a:r>
              <a:rPr lang="es-ES" dirty="0" smtClean="0">
                <a:solidFill>
                  <a:srgbClr val="323330"/>
                </a:solidFill>
              </a:rPr>
              <a:t> al inicio de un script.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El uso de este </a:t>
            </a:r>
            <a:r>
              <a:rPr lang="es-ES" dirty="0" err="1" smtClean="0"/>
              <a:t>pragma</a:t>
            </a:r>
            <a:r>
              <a:rPr lang="es-ES" dirty="0" smtClean="0"/>
              <a:t> se puede hacer también a nivel de función:</a:t>
            </a:r>
          </a:p>
          <a:p>
            <a:pPr marL="0" indent="0">
              <a:spcBef>
                <a:spcPts val="0"/>
              </a:spcBef>
              <a:buNone/>
            </a:pPr>
            <a:r>
              <a:rPr lang="es-ES" dirty="0">
                <a:solidFill>
                  <a:srgbClr val="323330"/>
                </a:solidFill>
              </a:rPr>
              <a:t>	</a:t>
            </a:r>
            <a:r>
              <a:rPr lang="es-ES" dirty="0" smtClean="0">
                <a:solidFill>
                  <a:srgbClr val="323330"/>
                </a:solidFill>
              </a:rPr>
              <a:t/>
            </a:r>
            <a:br>
              <a:rPr lang="es-ES" dirty="0" smtClean="0">
                <a:solidFill>
                  <a:srgbClr val="323330"/>
                </a:solidFill>
              </a:rPr>
            </a:br>
            <a:r>
              <a:rPr lang="es-ES" dirty="0" smtClean="0">
                <a:solidFill>
                  <a:srgbClr val="323330"/>
                </a:solidFill>
              </a:rPr>
              <a:t> </a:t>
            </a:r>
            <a:r>
              <a:rPr lang="es-ES" dirty="0"/>
              <a:t> </a:t>
            </a:r>
            <a:r>
              <a:rPr lang="es-ES" dirty="0" smtClean="0"/>
              <a:t>         </a:t>
            </a:r>
            <a:r>
              <a:rPr lang="es-ES" dirty="0" err="1" smtClean="0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s-ES" dirty="0" smtClean="0">
                <a:solidFill>
                  <a:srgbClr val="323330"/>
                </a:solidFill>
              </a:rPr>
              <a:t> </a:t>
            </a:r>
            <a:r>
              <a:rPr lang="es-ES" dirty="0" err="1" smtClean="0">
                <a:solidFill>
                  <a:srgbClr val="323330"/>
                </a:solidFill>
              </a:rPr>
              <a:t>helloWorld</a:t>
            </a:r>
            <a:r>
              <a:rPr lang="es-ES" dirty="0" smtClean="0">
                <a:solidFill>
                  <a:srgbClr val="323330"/>
                </a:solidFill>
              </a:rPr>
              <a:t>(){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s-ES" dirty="0" smtClean="0"/>
              <a:t>                 </a:t>
            </a:r>
            <a:r>
              <a:rPr lang="es-ES" dirty="0" smtClean="0">
                <a:solidFill>
                  <a:srgbClr val="C00000"/>
                </a:solidFill>
              </a:rPr>
              <a:t>‘use strict’</a:t>
            </a:r>
            <a:r>
              <a:rPr lang="es-ES" dirty="0" smtClean="0"/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s-ES" dirty="0"/>
              <a:t>	 </a:t>
            </a:r>
            <a:r>
              <a:rPr lang="es-ES" dirty="0" smtClean="0"/>
              <a:t>   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//</a:t>
            </a:r>
            <a:r>
              <a:rPr lang="es-ES" dirty="0" err="1" smtClean="0">
                <a:solidFill>
                  <a:schemeClr val="accent6">
                    <a:lumMod val="75000"/>
                  </a:schemeClr>
                </a:solidFill>
              </a:rPr>
              <a:t>function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s-ES" dirty="0" err="1" smtClean="0">
                <a:solidFill>
                  <a:schemeClr val="accent6">
                    <a:lumMod val="75000"/>
                  </a:schemeClr>
                </a:solidFill>
              </a:rPr>
              <a:t>body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…</a:t>
            </a:r>
            <a:r>
              <a:rPr lang="es-ES" dirty="0"/>
              <a:t>	</a:t>
            </a:r>
            <a:endParaRPr lang="es-ES" dirty="0" smtClean="0"/>
          </a:p>
          <a:p>
            <a:pPr marL="0" indent="0">
              <a:spcBef>
                <a:spcPts val="0"/>
              </a:spcBef>
              <a:buNone/>
            </a:pPr>
            <a:r>
              <a:rPr lang="es-ES" dirty="0" smtClean="0"/>
              <a:t>	}</a:t>
            </a:r>
            <a:endParaRPr lang="es-ES" dirty="0" smtClean="0">
              <a:solidFill>
                <a:srgbClr val="323330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Strict Mode 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57480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Presentación</a:t>
            </a:r>
            <a:endParaRPr lang="es-E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142879" y="1276350"/>
            <a:ext cx="5095166" cy="4933950"/>
          </a:xfrm>
        </p:spPr>
        <p:txBody>
          <a:bodyPr/>
          <a:lstStyle/>
          <a:p>
            <a:r>
              <a:rPr lang="es-ES" dirty="0" smtClean="0"/>
              <a:t>Antes de empezar es imprescindible ver este vídeo de </a:t>
            </a:r>
            <a:r>
              <a:rPr lang="es-ES" dirty="0" smtClean="0">
                <a:hlinkClick r:id="rId4"/>
              </a:rPr>
              <a:t>@</a:t>
            </a:r>
            <a:r>
              <a:rPr lang="es-ES" dirty="0" err="1" smtClean="0">
                <a:hlinkClick r:id="rId4"/>
              </a:rPr>
              <a:t>garybernhardt</a:t>
            </a:r>
            <a:r>
              <a:rPr lang="es-ES" dirty="0" smtClean="0"/>
              <a:t>.</a:t>
            </a:r>
            <a:br>
              <a:rPr lang="es-ES" dirty="0" smtClean="0"/>
            </a:br>
            <a:endParaRPr lang="es-ES" dirty="0" smtClean="0"/>
          </a:p>
          <a:p>
            <a:r>
              <a:rPr lang="es-ES" dirty="0" smtClean="0">
                <a:hlinkClick r:id="rId5"/>
              </a:rPr>
              <a:t>https://www.destroyallsoftware.com/talks/wat</a:t>
            </a:r>
            <a:endParaRPr lang="es-ES" dirty="0" smtClean="0"/>
          </a:p>
          <a:p>
            <a:endParaRPr lang="es-E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 smtClean="0"/>
              <a:t>Disclaimer</a:t>
            </a:r>
            <a:endParaRPr lang="es-ES" dirty="0"/>
          </a:p>
        </p:txBody>
      </p:sp>
      <p:pic>
        <p:nvPicPr>
          <p:cNvPr id="8" name="JS WAT Talk reup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477439" y="1276350"/>
            <a:ext cx="6579093" cy="493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169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Sintaxis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>
                <a:solidFill>
                  <a:srgbClr val="323330"/>
                </a:solidFill>
              </a:rPr>
              <a:t>Las sentencias acaban en punto y coma.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Si se omiten, el parseador determina el final de la sentencia.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dirty="0" smtClean="0">
                <a:solidFill>
                  <a:srgbClr val="323330"/>
                </a:solidFill>
              </a:rPr>
              <a:t> sum = a + b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//válido aunque no recomendado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dirty="0" smtClean="0">
                <a:solidFill>
                  <a:srgbClr val="323330"/>
                </a:solidFill>
              </a:rPr>
              <a:t> </a:t>
            </a:r>
            <a:r>
              <a:rPr lang="es-ES" dirty="0" err="1" smtClean="0">
                <a:solidFill>
                  <a:srgbClr val="323330"/>
                </a:solidFill>
              </a:rPr>
              <a:t>diff</a:t>
            </a:r>
            <a:r>
              <a:rPr lang="es-ES" dirty="0" smtClean="0">
                <a:solidFill>
                  <a:srgbClr val="323330"/>
                </a:solidFill>
              </a:rPr>
              <a:t> = a –b;  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//válido y preferido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Se recomienda siempre incluir punto y coma al final de una sentencia para evitar problemas en la minificación.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Incluir puntos y coma mejora el rendimiento en ciertas circunstancias ya que el parseador no ha de tratar de insertarlos.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Se pueden anidar varias sentencias en un bloque de código usando las llaves {}.</a:t>
            </a:r>
          </a:p>
          <a:p>
            <a:pPr marL="0" indent="0">
              <a:spcBef>
                <a:spcPts val="0"/>
              </a:spcBef>
              <a:buNone/>
            </a:pPr>
            <a:r>
              <a:rPr lang="es-ES" dirty="0" smtClean="0"/>
              <a:t>	</a:t>
            </a:r>
            <a:endParaRPr lang="es-ES" dirty="0" smtClean="0">
              <a:solidFill>
                <a:srgbClr val="323330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Sentencias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70065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Sintaxis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>
                <a:solidFill>
                  <a:srgbClr val="323330"/>
                </a:solidFill>
              </a:rPr>
              <a:t>Las sentencias de control, como if, requieren bloques de código sólo cuando se ejecutan múltiples sentencias.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Es una buena práctica incluir siempre las llaves aunque sólo se ejecute una sola sentencia.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if</a:t>
            </a:r>
            <a:r>
              <a:rPr lang="es-ES" dirty="0" smtClean="0">
                <a:solidFill>
                  <a:srgbClr val="323330"/>
                </a:solidFill>
              </a:rPr>
              <a:t>(</a:t>
            </a:r>
            <a:r>
              <a:rPr lang="es-ES" dirty="0" err="1" smtClean="0">
                <a:solidFill>
                  <a:srgbClr val="323330"/>
                </a:solidFill>
              </a:rPr>
              <a:t>valid</a:t>
            </a:r>
            <a:r>
              <a:rPr lang="es-ES" dirty="0" smtClean="0">
                <a:solidFill>
                  <a:srgbClr val="323330"/>
                </a:solidFill>
              </a:rPr>
              <a:t>)</a:t>
            </a:r>
            <a:br>
              <a:rPr lang="es-ES" dirty="0" smtClean="0">
                <a:solidFill>
                  <a:srgbClr val="323330"/>
                </a:solidFill>
              </a:rPr>
            </a:br>
            <a:r>
              <a:rPr lang="es-ES" dirty="0" smtClean="0">
                <a:solidFill>
                  <a:srgbClr val="323330"/>
                </a:solidFill>
              </a:rPr>
              <a:t>   </a:t>
            </a:r>
            <a:r>
              <a:rPr lang="es-ES" dirty="0">
                <a:solidFill>
                  <a:srgbClr val="323330"/>
                </a:solidFill>
              </a:rPr>
              <a:t>console.log(</a:t>
            </a:r>
            <a:r>
              <a:rPr lang="es-ES" dirty="0">
                <a:solidFill>
                  <a:srgbClr val="C00000"/>
                </a:solidFill>
              </a:rPr>
              <a:t>'</a:t>
            </a:r>
            <a:r>
              <a:rPr lang="es-ES" dirty="0" err="1">
                <a:solidFill>
                  <a:srgbClr val="C00000"/>
                </a:solidFill>
              </a:rPr>
              <a:t>Hello</a:t>
            </a:r>
            <a:r>
              <a:rPr lang="es-ES" dirty="0">
                <a:solidFill>
                  <a:srgbClr val="C00000"/>
                </a:solidFill>
              </a:rPr>
              <a:t>'</a:t>
            </a:r>
            <a:r>
              <a:rPr lang="es-ES" dirty="0">
                <a:solidFill>
                  <a:srgbClr val="323330"/>
                </a:solidFill>
              </a:rPr>
              <a:t>);    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//válido pero es proclive a generar futuros errores.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s-ES" dirty="0" smtClean="0">
                <a:solidFill>
                  <a:srgbClr val="323330"/>
                </a:solidFill>
              </a:rPr>
              <a:t/>
            </a:r>
            <a:br>
              <a:rPr lang="es-ES" dirty="0" smtClean="0">
                <a:solidFill>
                  <a:srgbClr val="323330"/>
                </a:solidFill>
              </a:rPr>
            </a:b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if</a:t>
            </a:r>
            <a:r>
              <a:rPr lang="es-ES" dirty="0" smtClean="0">
                <a:solidFill>
                  <a:srgbClr val="323330"/>
                </a:solidFill>
              </a:rPr>
              <a:t>(</a:t>
            </a:r>
            <a:r>
              <a:rPr lang="es-ES" dirty="0" err="1" smtClean="0">
                <a:solidFill>
                  <a:srgbClr val="323330"/>
                </a:solidFill>
              </a:rPr>
              <a:t>valid</a:t>
            </a:r>
            <a:r>
              <a:rPr lang="es-ES" dirty="0" smtClean="0">
                <a:solidFill>
                  <a:srgbClr val="323330"/>
                </a:solidFill>
              </a:rPr>
              <a:t>){</a:t>
            </a:r>
            <a:br>
              <a:rPr lang="es-ES" dirty="0" smtClean="0">
                <a:solidFill>
                  <a:srgbClr val="323330"/>
                </a:solidFill>
              </a:rPr>
            </a:br>
            <a:r>
              <a:rPr lang="es-ES" dirty="0" smtClean="0">
                <a:solidFill>
                  <a:srgbClr val="323330"/>
                </a:solidFill>
              </a:rPr>
              <a:t>    </a:t>
            </a:r>
            <a:r>
              <a:rPr lang="es-ES" dirty="0">
                <a:solidFill>
                  <a:srgbClr val="323330"/>
                </a:solidFill>
              </a:rPr>
              <a:t>console.log(</a:t>
            </a:r>
            <a:r>
              <a:rPr lang="es-ES" dirty="0">
                <a:solidFill>
                  <a:srgbClr val="C00000"/>
                </a:solidFill>
              </a:rPr>
              <a:t>'</a:t>
            </a:r>
            <a:r>
              <a:rPr lang="es-ES" dirty="0" err="1">
                <a:solidFill>
                  <a:srgbClr val="C00000"/>
                </a:solidFill>
              </a:rPr>
              <a:t>Hello</a:t>
            </a:r>
            <a:r>
              <a:rPr lang="es-ES" dirty="0">
                <a:solidFill>
                  <a:srgbClr val="C00000"/>
                </a:solidFill>
              </a:rPr>
              <a:t>'</a:t>
            </a:r>
            <a:r>
              <a:rPr lang="es-ES" dirty="0">
                <a:solidFill>
                  <a:srgbClr val="323330"/>
                </a:solidFill>
              </a:rPr>
              <a:t>);   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//recomendado</a:t>
            </a:r>
            <a:r>
              <a:rPr lang="es-ES" dirty="0" smtClean="0">
                <a:solidFill>
                  <a:srgbClr val="323330"/>
                </a:solidFill>
              </a:rPr>
              <a:t/>
            </a:r>
            <a:br>
              <a:rPr lang="es-ES" dirty="0" smtClean="0">
                <a:solidFill>
                  <a:srgbClr val="323330"/>
                </a:solidFill>
              </a:rPr>
            </a:br>
            <a:r>
              <a:rPr lang="es-ES" dirty="0" smtClean="0">
                <a:solidFill>
                  <a:srgbClr val="323330"/>
                </a:solidFill>
              </a:rPr>
              <a:t>}</a:t>
            </a:r>
          </a:p>
          <a:p>
            <a:pPr marL="457200" lvl="1" indent="0">
              <a:spcAft>
                <a:spcPts val="600"/>
              </a:spcAft>
              <a:buNone/>
            </a:pPr>
            <a:endParaRPr lang="es-ES" dirty="0" smtClean="0"/>
          </a:p>
          <a:p>
            <a:pPr marL="0" indent="0">
              <a:spcBef>
                <a:spcPts val="0"/>
              </a:spcBef>
              <a:buNone/>
            </a:pPr>
            <a:r>
              <a:rPr lang="es-ES" dirty="0" smtClean="0"/>
              <a:t>	</a:t>
            </a:r>
            <a:endParaRPr lang="es-ES" dirty="0" smtClean="0">
              <a:solidFill>
                <a:srgbClr val="323330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Sentencias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1050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Palabras clave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699973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Palabras clave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42878" y="1276350"/>
            <a:ext cx="11915771" cy="1112623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>
                <a:solidFill>
                  <a:srgbClr val="323330"/>
                </a:solidFill>
              </a:rPr>
              <a:t>Las palabras clave están reservadas y no se pueden usar para los identificadores.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Palabras clave actuales:</a:t>
            </a:r>
          </a:p>
          <a:p>
            <a:pPr marL="0" indent="0">
              <a:spcAft>
                <a:spcPts val="600"/>
              </a:spcAft>
              <a:buNone/>
            </a:pPr>
            <a:endParaRPr lang="es-ES" dirty="0" smtClean="0">
              <a:solidFill>
                <a:srgbClr val="323330"/>
              </a:solidFill>
            </a:endParaRPr>
          </a:p>
          <a:p>
            <a:pPr marL="457200" lvl="1" indent="0">
              <a:spcAft>
                <a:spcPts val="600"/>
              </a:spcAft>
              <a:buNone/>
            </a:pPr>
            <a:endParaRPr lang="es-ES" dirty="0" smtClean="0"/>
          </a:p>
          <a:p>
            <a:pPr marL="0" indent="0">
              <a:spcBef>
                <a:spcPts val="0"/>
              </a:spcBef>
              <a:buNone/>
            </a:pPr>
            <a:r>
              <a:rPr lang="es-ES" dirty="0" smtClean="0"/>
              <a:t>	</a:t>
            </a:r>
            <a:endParaRPr lang="es-ES" dirty="0" smtClean="0">
              <a:solidFill>
                <a:srgbClr val="323330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Actuales </a:t>
            </a:r>
            <a:endParaRPr lang="es-ES" dirty="0"/>
          </a:p>
        </p:txBody>
      </p:sp>
      <p:sp>
        <p:nvSpPr>
          <p:cNvPr id="6" name="TextBox 5"/>
          <p:cNvSpPr txBox="1"/>
          <p:nvPr/>
        </p:nvSpPr>
        <p:spPr>
          <a:xfrm>
            <a:off x="490451" y="2520778"/>
            <a:ext cx="11568198" cy="3108543"/>
          </a:xfrm>
          <a:prstGeom prst="rect">
            <a:avLst/>
          </a:prstGeom>
          <a:noFill/>
        </p:spPr>
        <p:txBody>
          <a:bodyPr wrap="square" numCol="4" rtlCol="0">
            <a:spAutoFit/>
          </a:bodyPr>
          <a:lstStyle/>
          <a:p>
            <a:r>
              <a:rPr lang="es-ES" sz="2800" b="1" dirty="0">
                <a:solidFill>
                  <a:srgbClr val="323330"/>
                </a:solidFill>
                <a:latin typeface="+mj-lt"/>
              </a:rPr>
              <a:t>break </a:t>
            </a:r>
          </a:p>
          <a:p>
            <a:r>
              <a:rPr lang="es-ES" sz="2800" b="1" dirty="0">
                <a:solidFill>
                  <a:srgbClr val="323330"/>
                </a:solidFill>
                <a:latin typeface="+mj-lt"/>
              </a:rPr>
              <a:t>do </a:t>
            </a:r>
          </a:p>
          <a:p>
            <a:r>
              <a:rPr lang="es-ES" sz="2800" b="1" dirty="0" err="1">
                <a:solidFill>
                  <a:srgbClr val="323330"/>
                </a:solidFill>
                <a:latin typeface="+mj-lt"/>
              </a:rPr>
              <a:t>instanceof</a:t>
            </a:r>
            <a:r>
              <a:rPr lang="es-ES" sz="2800" b="1" dirty="0">
                <a:solidFill>
                  <a:srgbClr val="323330"/>
                </a:solidFill>
                <a:latin typeface="+mj-lt"/>
              </a:rPr>
              <a:t> </a:t>
            </a:r>
          </a:p>
          <a:p>
            <a:r>
              <a:rPr lang="es-ES" sz="2800" b="1" dirty="0">
                <a:solidFill>
                  <a:srgbClr val="323330"/>
                </a:solidFill>
                <a:latin typeface="+mj-lt"/>
              </a:rPr>
              <a:t>typeof</a:t>
            </a:r>
          </a:p>
          <a:p>
            <a:r>
              <a:rPr lang="es-ES" sz="2800" b="1" dirty="0">
                <a:solidFill>
                  <a:srgbClr val="323330"/>
                </a:solidFill>
                <a:latin typeface="+mj-lt"/>
              </a:rPr>
              <a:t>case </a:t>
            </a:r>
          </a:p>
          <a:p>
            <a:r>
              <a:rPr lang="es-ES" sz="2800" b="1" dirty="0">
                <a:solidFill>
                  <a:srgbClr val="323330"/>
                </a:solidFill>
                <a:latin typeface="+mj-lt"/>
              </a:rPr>
              <a:t>else </a:t>
            </a:r>
          </a:p>
          <a:p>
            <a:r>
              <a:rPr lang="es-ES" sz="2800" b="1" dirty="0">
                <a:solidFill>
                  <a:srgbClr val="323330"/>
                </a:solidFill>
                <a:latin typeface="+mj-lt"/>
              </a:rPr>
              <a:t>new </a:t>
            </a:r>
          </a:p>
          <a:p>
            <a:r>
              <a:rPr lang="es-ES" sz="2800" b="1" dirty="0">
                <a:solidFill>
                  <a:srgbClr val="323330"/>
                </a:solidFill>
                <a:latin typeface="+mj-lt"/>
              </a:rPr>
              <a:t>var</a:t>
            </a:r>
          </a:p>
          <a:p>
            <a:r>
              <a:rPr lang="es-ES" sz="2800" b="1" dirty="0">
                <a:solidFill>
                  <a:srgbClr val="323330"/>
                </a:solidFill>
                <a:latin typeface="+mj-lt"/>
              </a:rPr>
              <a:t>catch </a:t>
            </a:r>
          </a:p>
          <a:p>
            <a:r>
              <a:rPr lang="es-ES" sz="2800" b="1" dirty="0" err="1">
                <a:solidFill>
                  <a:srgbClr val="323330"/>
                </a:solidFill>
                <a:latin typeface="+mj-lt"/>
              </a:rPr>
              <a:t>finally</a:t>
            </a:r>
            <a:r>
              <a:rPr lang="es-ES" sz="2800" b="1" dirty="0">
                <a:solidFill>
                  <a:srgbClr val="323330"/>
                </a:solidFill>
                <a:latin typeface="+mj-lt"/>
              </a:rPr>
              <a:t> </a:t>
            </a:r>
          </a:p>
          <a:p>
            <a:r>
              <a:rPr lang="es-ES" sz="2800" b="1" dirty="0">
                <a:solidFill>
                  <a:srgbClr val="323330"/>
                </a:solidFill>
                <a:latin typeface="+mj-lt"/>
              </a:rPr>
              <a:t>return </a:t>
            </a:r>
          </a:p>
          <a:p>
            <a:r>
              <a:rPr lang="es-ES" sz="2800" b="1" dirty="0" err="1">
                <a:solidFill>
                  <a:srgbClr val="323330"/>
                </a:solidFill>
                <a:latin typeface="+mj-lt"/>
              </a:rPr>
              <a:t>void</a:t>
            </a:r>
            <a:endParaRPr lang="es-ES" sz="2800" b="1" dirty="0">
              <a:solidFill>
                <a:srgbClr val="323330"/>
              </a:solidFill>
              <a:latin typeface="+mj-lt"/>
            </a:endParaRPr>
          </a:p>
          <a:p>
            <a:r>
              <a:rPr lang="es-ES" sz="2800" b="1" dirty="0">
                <a:solidFill>
                  <a:srgbClr val="323330"/>
                </a:solidFill>
                <a:latin typeface="+mj-lt"/>
              </a:rPr>
              <a:t>continue </a:t>
            </a:r>
          </a:p>
          <a:p>
            <a:r>
              <a:rPr lang="es-ES" sz="2800" b="1" dirty="0" err="1">
                <a:solidFill>
                  <a:srgbClr val="323330"/>
                </a:solidFill>
                <a:latin typeface="+mj-lt"/>
              </a:rPr>
              <a:t>for</a:t>
            </a:r>
            <a:r>
              <a:rPr lang="es-ES" sz="2800" b="1" dirty="0">
                <a:solidFill>
                  <a:srgbClr val="323330"/>
                </a:solidFill>
                <a:latin typeface="+mj-lt"/>
              </a:rPr>
              <a:t> </a:t>
            </a:r>
          </a:p>
          <a:p>
            <a:r>
              <a:rPr lang="es-ES" sz="2800" b="1" dirty="0" err="1">
                <a:solidFill>
                  <a:srgbClr val="323330"/>
                </a:solidFill>
                <a:latin typeface="+mj-lt"/>
              </a:rPr>
              <a:t>switch</a:t>
            </a:r>
            <a:r>
              <a:rPr lang="es-ES" sz="2800" b="1" dirty="0">
                <a:solidFill>
                  <a:srgbClr val="323330"/>
                </a:solidFill>
                <a:latin typeface="+mj-lt"/>
              </a:rPr>
              <a:t> </a:t>
            </a:r>
          </a:p>
          <a:p>
            <a:r>
              <a:rPr lang="es-ES" sz="2800" b="1" dirty="0" err="1">
                <a:solidFill>
                  <a:srgbClr val="323330"/>
                </a:solidFill>
                <a:latin typeface="+mj-lt"/>
              </a:rPr>
              <a:t>while</a:t>
            </a:r>
            <a:endParaRPr lang="es-ES" sz="2800" b="1" dirty="0">
              <a:solidFill>
                <a:srgbClr val="323330"/>
              </a:solidFill>
              <a:latin typeface="+mj-lt"/>
            </a:endParaRPr>
          </a:p>
          <a:p>
            <a:r>
              <a:rPr lang="es-ES" sz="2800" b="1" dirty="0" err="1">
                <a:solidFill>
                  <a:srgbClr val="323330"/>
                </a:solidFill>
                <a:latin typeface="+mj-lt"/>
              </a:rPr>
              <a:t>debugger</a:t>
            </a:r>
            <a:r>
              <a:rPr lang="es-ES" sz="2800" b="1" dirty="0">
                <a:solidFill>
                  <a:srgbClr val="323330"/>
                </a:solidFill>
                <a:latin typeface="+mj-lt"/>
              </a:rPr>
              <a:t> </a:t>
            </a:r>
          </a:p>
          <a:p>
            <a:r>
              <a:rPr lang="es-ES" sz="2800" b="1" dirty="0" err="1">
                <a:solidFill>
                  <a:srgbClr val="323330"/>
                </a:solidFill>
                <a:latin typeface="+mj-lt"/>
              </a:rPr>
              <a:t>function</a:t>
            </a:r>
            <a:r>
              <a:rPr lang="es-ES" sz="2800" b="1" dirty="0">
                <a:solidFill>
                  <a:srgbClr val="323330"/>
                </a:solidFill>
                <a:latin typeface="+mj-lt"/>
              </a:rPr>
              <a:t> </a:t>
            </a:r>
          </a:p>
          <a:p>
            <a:r>
              <a:rPr lang="es-ES" sz="2800" b="1" dirty="0">
                <a:solidFill>
                  <a:srgbClr val="323330"/>
                </a:solidFill>
                <a:latin typeface="+mj-lt"/>
              </a:rPr>
              <a:t>this </a:t>
            </a:r>
          </a:p>
          <a:p>
            <a:r>
              <a:rPr lang="es-ES" sz="2800" b="1" dirty="0" err="1">
                <a:solidFill>
                  <a:srgbClr val="323330"/>
                </a:solidFill>
                <a:latin typeface="+mj-lt"/>
              </a:rPr>
              <a:t>with</a:t>
            </a:r>
            <a:endParaRPr lang="es-ES" sz="2800" b="1" dirty="0">
              <a:solidFill>
                <a:srgbClr val="323330"/>
              </a:solidFill>
              <a:latin typeface="+mj-lt"/>
            </a:endParaRPr>
          </a:p>
          <a:p>
            <a:r>
              <a:rPr lang="es-ES" sz="2800" b="1" dirty="0">
                <a:solidFill>
                  <a:srgbClr val="323330"/>
                </a:solidFill>
                <a:latin typeface="+mj-lt"/>
              </a:rPr>
              <a:t>default </a:t>
            </a:r>
          </a:p>
          <a:p>
            <a:r>
              <a:rPr lang="es-ES" sz="2800" b="1" dirty="0">
                <a:solidFill>
                  <a:srgbClr val="323330"/>
                </a:solidFill>
                <a:latin typeface="+mj-lt"/>
              </a:rPr>
              <a:t>if </a:t>
            </a:r>
          </a:p>
          <a:p>
            <a:r>
              <a:rPr lang="es-ES" sz="2800" b="1" dirty="0" err="1">
                <a:solidFill>
                  <a:srgbClr val="323330"/>
                </a:solidFill>
                <a:latin typeface="+mj-lt"/>
              </a:rPr>
              <a:t>throw</a:t>
            </a:r>
            <a:endParaRPr lang="es-ES" sz="2800" b="1" dirty="0">
              <a:solidFill>
                <a:srgbClr val="323330"/>
              </a:solidFill>
              <a:latin typeface="+mj-lt"/>
            </a:endParaRPr>
          </a:p>
          <a:p>
            <a:r>
              <a:rPr lang="es-ES" sz="2800" b="1" dirty="0" err="1">
                <a:solidFill>
                  <a:srgbClr val="323330"/>
                </a:solidFill>
                <a:latin typeface="+mj-lt"/>
              </a:rPr>
              <a:t>delete</a:t>
            </a:r>
            <a:r>
              <a:rPr lang="es-ES" sz="2800" b="1" dirty="0">
                <a:solidFill>
                  <a:srgbClr val="323330"/>
                </a:solidFill>
                <a:latin typeface="+mj-lt"/>
              </a:rPr>
              <a:t> </a:t>
            </a:r>
          </a:p>
          <a:p>
            <a:r>
              <a:rPr lang="es-ES" sz="2800" b="1" dirty="0">
                <a:solidFill>
                  <a:srgbClr val="323330"/>
                </a:solidFill>
                <a:latin typeface="+mj-lt"/>
              </a:rPr>
              <a:t>in </a:t>
            </a:r>
          </a:p>
          <a:p>
            <a:r>
              <a:rPr lang="es-ES" sz="2800" b="1" dirty="0">
                <a:solidFill>
                  <a:srgbClr val="323330"/>
                </a:solidFill>
                <a:latin typeface="+mj-lt"/>
              </a:rPr>
              <a:t>try</a:t>
            </a:r>
          </a:p>
          <a:p>
            <a:endParaRPr lang="es-ES" b="1" dirty="0" smtClean="0">
              <a:solidFill>
                <a:srgbClr val="32333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39722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Palabras clave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42878" y="1276350"/>
            <a:ext cx="11915771" cy="5358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>
                <a:solidFill>
                  <a:srgbClr val="323330"/>
                </a:solidFill>
              </a:rPr>
              <a:t>Palabras clave reservadas para uso futuro en ECMA-262, 3ª edición</a:t>
            </a:r>
            <a:r>
              <a:rPr lang="es-ES" dirty="0" smtClean="0"/>
              <a:t>:</a:t>
            </a:r>
          </a:p>
          <a:p>
            <a:pPr marL="0" indent="0">
              <a:spcAft>
                <a:spcPts val="600"/>
              </a:spcAft>
              <a:buNone/>
            </a:pPr>
            <a:endParaRPr lang="es-ES" dirty="0" smtClean="0">
              <a:solidFill>
                <a:srgbClr val="323330"/>
              </a:solidFill>
            </a:endParaRPr>
          </a:p>
          <a:p>
            <a:pPr marL="457200" lvl="1" indent="0">
              <a:spcAft>
                <a:spcPts val="600"/>
              </a:spcAft>
              <a:buNone/>
            </a:pPr>
            <a:endParaRPr lang="es-ES" dirty="0" smtClean="0"/>
          </a:p>
          <a:p>
            <a:pPr marL="0" indent="0">
              <a:spcBef>
                <a:spcPts val="0"/>
              </a:spcBef>
              <a:buNone/>
            </a:pPr>
            <a:r>
              <a:rPr lang="es-ES" dirty="0" smtClean="0"/>
              <a:t>	</a:t>
            </a:r>
            <a:endParaRPr lang="es-ES" dirty="0" smtClean="0">
              <a:solidFill>
                <a:srgbClr val="323330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Reservadas</a:t>
            </a:r>
            <a:endParaRPr lang="es-ES" dirty="0"/>
          </a:p>
        </p:txBody>
      </p:sp>
      <p:sp>
        <p:nvSpPr>
          <p:cNvPr id="6" name="TextBox 5"/>
          <p:cNvSpPr txBox="1"/>
          <p:nvPr/>
        </p:nvSpPr>
        <p:spPr>
          <a:xfrm>
            <a:off x="490451" y="1880698"/>
            <a:ext cx="11568198" cy="3539430"/>
          </a:xfrm>
          <a:prstGeom prst="rect">
            <a:avLst/>
          </a:prstGeom>
          <a:noFill/>
        </p:spPr>
        <p:txBody>
          <a:bodyPr wrap="square" numCol="4" rtlCol="0">
            <a:spAutoFit/>
          </a:bodyPr>
          <a:lstStyle/>
          <a:p>
            <a:r>
              <a:rPr lang="es-ES" sz="2800" b="1" dirty="0" err="1">
                <a:solidFill>
                  <a:srgbClr val="323330"/>
                </a:solidFill>
                <a:latin typeface="+mj-lt"/>
              </a:rPr>
              <a:t>abstract</a:t>
            </a:r>
            <a:r>
              <a:rPr lang="es-ES" sz="2800" b="1" dirty="0">
                <a:solidFill>
                  <a:srgbClr val="323330"/>
                </a:solidFill>
                <a:latin typeface="+mj-lt"/>
              </a:rPr>
              <a:t> </a:t>
            </a:r>
            <a:endParaRPr lang="es-ES" sz="2800" b="1" dirty="0" smtClean="0">
              <a:solidFill>
                <a:srgbClr val="323330"/>
              </a:solidFill>
              <a:latin typeface="+mj-lt"/>
            </a:endParaRPr>
          </a:p>
          <a:p>
            <a:r>
              <a:rPr lang="es-ES" sz="2800" b="1" dirty="0" err="1" smtClean="0">
                <a:solidFill>
                  <a:srgbClr val="323330"/>
                </a:solidFill>
                <a:latin typeface="+mj-lt"/>
              </a:rPr>
              <a:t>enum</a:t>
            </a:r>
            <a:r>
              <a:rPr lang="es-ES" sz="2800" b="1" dirty="0" smtClean="0">
                <a:solidFill>
                  <a:srgbClr val="323330"/>
                </a:solidFill>
                <a:latin typeface="+mj-lt"/>
              </a:rPr>
              <a:t> </a:t>
            </a:r>
          </a:p>
          <a:p>
            <a:r>
              <a:rPr lang="es-ES" sz="2800" b="1" dirty="0" err="1" smtClean="0">
                <a:solidFill>
                  <a:srgbClr val="323330"/>
                </a:solidFill>
                <a:latin typeface="+mj-lt"/>
              </a:rPr>
              <a:t>int</a:t>
            </a:r>
            <a:r>
              <a:rPr lang="es-ES" sz="2800" b="1" dirty="0" smtClean="0">
                <a:solidFill>
                  <a:srgbClr val="323330"/>
                </a:solidFill>
                <a:latin typeface="+mj-lt"/>
              </a:rPr>
              <a:t> </a:t>
            </a:r>
          </a:p>
          <a:p>
            <a:r>
              <a:rPr lang="es-ES" sz="2800" b="1" dirty="0" smtClean="0">
                <a:solidFill>
                  <a:srgbClr val="323330"/>
                </a:solidFill>
                <a:latin typeface="+mj-lt"/>
              </a:rPr>
              <a:t>short</a:t>
            </a:r>
            <a:endParaRPr lang="es-ES" sz="2800" b="1" dirty="0">
              <a:solidFill>
                <a:srgbClr val="323330"/>
              </a:solidFill>
              <a:latin typeface="+mj-lt"/>
            </a:endParaRPr>
          </a:p>
          <a:p>
            <a:r>
              <a:rPr lang="es-ES" sz="2800" b="1" dirty="0" err="1">
                <a:solidFill>
                  <a:srgbClr val="323330"/>
                </a:solidFill>
                <a:latin typeface="+mj-lt"/>
              </a:rPr>
              <a:t>boolean</a:t>
            </a:r>
            <a:r>
              <a:rPr lang="es-ES" sz="2800" b="1" dirty="0">
                <a:solidFill>
                  <a:srgbClr val="323330"/>
                </a:solidFill>
                <a:latin typeface="+mj-lt"/>
              </a:rPr>
              <a:t> </a:t>
            </a:r>
            <a:endParaRPr lang="es-ES" sz="2800" b="1" dirty="0" smtClean="0">
              <a:solidFill>
                <a:srgbClr val="323330"/>
              </a:solidFill>
              <a:latin typeface="+mj-lt"/>
            </a:endParaRPr>
          </a:p>
          <a:p>
            <a:r>
              <a:rPr lang="es-ES" sz="2800" b="1" dirty="0" err="1" smtClean="0">
                <a:solidFill>
                  <a:srgbClr val="323330"/>
                </a:solidFill>
                <a:latin typeface="+mj-lt"/>
              </a:rPr>
              <a:t>export</a:t>
            </a:r>
            <a:r>
              <a:rPr lang="es-ES" sz="2800" b="1" dirty="0" smtClean="0">
                <a:solidFill>
                  <a:srgbClr val="323330"/>
                </a:solidFill>
                <a:latin typeface="+mj-lt"/>
              </a:rPr>
              <a:t> </a:t>
            </a:r>
          </a:p>
          <a:p>
            <a:r>
              <a:rPr lang="es-ES" sz="2800" b="1" dirty="0" smtClean="0">
                <a:solidFill>
                  <a:srgbClr val="323330"/>
                </a:solidFill>
                <a:latin typeface="+mj-lt"/>
              </a:rPr>
              <a:t>interface </a:t>
            </a:r>
          </a:p>
          <a:p>
            <a:r>
              <a:rPr lang="es-ES" sz="2800" b="1" dirty="0" err="1" smtClean="0">
                <a:solidFill>
                  <a:srgbClr val="323330"/>
                </a:solidFill>
                <a:latin typeface="+mj-lt"/>
              </a:rPr>
              <a:t>static</a:t>
            </a:r>
            <a:endParaRPr lang="es-ES" sz="2800" b="1" dirty="0">
              <a:solidFill>
                <a:srgbClr val="323330"/>
              </a:solidFill>
              <a:latin typeface="+mj-lt"/>
            </a:endParaRPr>
          </a:p>
          <a:p>
            <a:r>
              <a:rPr lang="es-ES" sz="2800" b="1" dirty="0">
                <a:solidFill>
                  <a:srgbClr val="323330"/>
                </a:solidFill>
                <a:latin typeface="+mj-lt"/>
              </a:rPr>
              <a:t>byte </a:t>
            </a:r>
            <a:endParaRPr lang="es-ES" sz="2800" b="1" dirty="0" smtClean="0">
              <a:solidFill>
                <a:srgbClr val="323330"/>
              </a:solidFill>
              <a:latin typeface="+mj-lt"/>
            </a:endParaRPr>
          </a:p>
          <a:p>
            <a:r>
              <a:rPr lang="es-ES" sz="2800" b="1" dirty="0" err="1" smtClean="0">
                <a:solidFill>
                  <a:srgbClr val="323330"/>
                </a:solidFill>
                <a:latin typeface="+mj-lt"/>
              </a:rPr>
              <a:t>extends</a:t>
            </a:r>
            <a:r>
              <a:rPr lang="es-ES" sz="2800" b="1" dirty="0" smtClean="0">
                <a:solidFill>
                  <a:srgbClr val="323330"/>
                </a:solidFill>
                <a:latin typeface="+mj-lt"/>
              </a:rPr>
              <a:t> </a:t>
            </a:r>
          </a:p>
          <a:p>
            <a:r>
              <a:rPr lang="es-ES" sz="2800" b="1" dirty="0" err="1" smtClean="0">
                <a:solidFill>
                  <a:srgbClr val="323330"/>
                </a:solidFill>
                <a:latin typeface="+mj-lt"/>
              </a:rPr>
              <a:t>long</a:t>
            </a:r>
            <a:r>
              <a:rPr lang="es-ES" sz="2800" b="1" dirty="0" smtClean="0">
                <a:solidFill>
                  <a:srgbClr val="323330"/>
                </a:solidFill>
                <a:latin typeface="+mj-lt"/>
              </a:rPr>
              <a:t> </a:t>
            </a:r>
          </a:p>
          <a:p>
            <a:r>
              <a:rPr lang="es-ES" sz="2800" b="1" dirty="0" err="1" smtClean="0">
                <a:solidFill>
                  <a:srgbClr val="323330"/>
                </a:solidFill>
                <a:latin typeface="+mj-lt"/>
              </a:rPr>
              <a:t>super</a:t>
            </a:r>
            <a:endParaRPr lang="es-ES" sz="2800" b="1" dirty="0">
              <a:solidFill>
                <a:srgbClr val="323330"/>
              </a:solidFill>
              <a:latin typeface="+mj-lt"/>
            </a:endParaRPr>
          </a:p>
          <a:p>
            <a:r>
              <a:rPr lang="es-ES" sz="2800" b="1" dirty="0" err="1">
                <a:solidFill>
                  <a:srgbClr val="323330"/>
                </a:solidFill>
                <a:latin typeface="+mj-lt"/>
              </a:rPr>
              <a:t>char</a:t>
            </a:r>
            <a:r>
              <a:rPr lang="es-ES" sz="2800" b="1" dirty="0">
                <a:solidFill>
                  <a:srgbClr val="323330"/>
                </a:solidFill>
                <a:latin typeface="+mj-lt"/>
              </a:rPr>
              <a:t> </a:t>
            </a:r>
            <a:endParaRPr lang="es-ES" sz="2800" b="1" dirty="0" smtClean="0">
              <a:solidFill>
                <a:srgbClr val="323330"/>
              </a:solidFill>
              <a:latin typeface="+mj-lt"/>
            </a:endParaRPr>
          </a:p>
          <a:p>
            <a:r>
              <a:rPr lang="es-ES" sz="2800" b="1" dirty="0" smtClean="0">
                <a:solidFill>
                  <a:srgbClr val="323330"/>
                </a:solidFill>
                <a:latin typeface="+mj-lt"/>
              </a:rPr>
              <a:t>final </a:t>
            </a:r>
          </a:p>
          <a:p>
            <a:r>
              <a:rPr lang="es-ES" sz="2800" b="1" dirty="0" err="1" smtClean="0">
                <a:solidFill>
                  <a:srgbClr val="323330"/>
                </a:solidFill>
                <a:latin typeface="+mj-lt"/>
              </a:rPr>
              <a:t>native</a:t>
            </a:r>
            <a:r>
              <a:rPr lang="es-ES" sz="2800" b="1" dirty="0" smtClean="0">
                <a:solidFill>
                  <a:srgbClr val="323330"/>
                </a:solidFill>
                <a:latin typeface="+mj-lt"/>
              </a:rPr>
              <a:t> </a:t>
            </a:r>
          </a:p>
          <a:p>
            <a:r>
              <a:rPr lang="es-ES" sz="2800" b="1" dirty="0" err="1" smtClean="0">
                <a:solidFill>
                  <a:srgbClr val="323330"/>
                </a:solidFill>
                <a:latin typeface="+mj-lt"/>
              </a:rPr>
              <a:t>synchronized</a:t>
            </a:r>
            <a:endParaRPr lang="es-ES" sz="2800" b="1" dirty="0">
              <a:solidFill>
                <a:srgbClr val="323330"/>
              </a:solidFill>
              <a:latin typeface="+mj-lt"/>
            </a:endParaRPr>
          </a:p>
          <a:p>
            <a:r>
              <a:rPr lang="es-ES" sz="2800" b="1" dirty="0" err="1">
                <a:solidFill>
                  <a:srgbClr val="323330"/>
                </a:solidFill>
                <a:latin typeface="+mj-lt"/>
              </a:rPr>
              <a:t>class</a:t>
            </a:r>
            <a:r>
              <a:rPr lang="es-ES" sz="2800" b="1" dirty="0">
                <a:solidFill>
                  <a:srgbClr val="323330"/>
                </a:solidFill>
                <a:latin typeface="+mj-lt"/>
              </a:rPr>
              <a:t> </a:t>
            </a:r>
            <a:endParaRPr lang="es-ES" sz="2800" b="1" dirty="0" smtClean="0">
              <a:solidFill>
                <a:srgbClr val="323330"/>
              </a:solidFill>
              <a:latin typeface="+mj-lt"/>
            </a:endParaRPr>
          </a:p>
          <a:p>
            <a:r>
              <a:rPr lang="es-ES" sz="2800" b="1" dirty="0" err="1" smtClean="0">
                <a:solidFill>
                  <a:srgbClr val="323330"/>
                </a:solidFill>
                <a:latin typeface="+mj-lt"/>
              </a:rPr>
              <a:t>float</a:t>
            </a:r>
            <a:r>
              <a:rPr lang="es-ES" sz="2800" b="1" dirty="0" smtClean="0">
                <a:solidFill>
                  <a:srgbClr val="323330"/>
                </a:solidFill>
                <a:latin typeface="+mj-lt"/>
              </a:rPr>
              <a:t> </a:t>
            </a:r>
          </a:p>
          <a:p>
            <a:r>
              <a:rPr lang="es-ES" sz="2800" b="1" dirty="0" err="1" smtClean="0">
                <a:solidFill>
                  <a:srgbClr val="323330"/>
                </a:solidFill>
                <a:latin typeface="+mj-lt"/>
              </a:rPr>
              <a:t>package</a:t>
            </a:r>
            <a:r>
              <a:rPr lang="es-ES" sz="2800" b="1" dirty="0" smtClean="0">
                <a:solidFill>
                  <a:srgbClr val="323330"/>
                </a:solidFill>
                <a:latin typeface="+mj-lt"/>
              </a:rPr>
              <a:t> </a:t>
            </a:r>
          </a:p>
          <a:p>
            <a:r>
              <a:rPr lang="es-ES" sz="2800" b="1" dirty="0" err="1" smtClean="0">
                <a:solidFill>
                  <a:srgbClr val="323330"/>
                </a:solidFill>
                <a:latin typeface="+mj-lt"/>
              </a:rPr>
              <a:t>throws</a:t>
            </a:r>
            <a:endParaRPr lang="es-ES" sz="2800" b="1" dirty="0">
              <a:solidFill>
                <a:srgbClr val="323330"/>
              </a:solidFill>
              <a:latin typeface="+mj-lt"/>
            </a:endParaRPr>
          </a:p>
          <a:p>
            <a:r>
              <a:rPr lang="es-ES" sz="2800" b="1" dirty="0" err="1">
                <a:solidFill>
                  <a:srgbClr val="323330"/>
                </a:solidFill>
                <a:latin typeface="+mj-lt"/>
              </a:rPr>
              <a:t>const</a:t>
            </a:r>
            <a:r>
              <a:rPr lang="es-ES" sz="2800" b="1" dirty="0">
                <a:solidFill>
                  <a:srgbClr val="323330"/>
                </a:solidFill>
                <a:latin typeface="+mj-lt"/>
              </a:rPr>
              <a:t> </a:t>
            </a:r>
            <a:endParaRPr lang="es-ES" sz="2800" b="1" dirty="0" smtClean="0">
              <a:solidFill>
                <a:srgbClr val="323330"/>
              </a:solidFill>
              <a:latin typeface="+mj-lt"/>
            </a:endParaRPr>
          </a:p>
          <a:p>
            <a:r>
              <a:rPr lang="es-ES" sz="2800" b="1" dirty="0" err="1" smtClean="0">
                <a:solidFill>
                  <a:srgbClr val="323330"/>
                </a:solidFill>
                <a:latin typeface="+mj-lt"/>
              </a:rPr>
              <a:t>goto</a:t>
            </a:r>
            <a:r>
              <a:rPr lang="es-ES" sz="2800" b="1" dirty="0" smtClean="0">
                <a:solidFill>
                  <a:srgbClr val="323330"/>
                </a:solidFill>
                <a:latin typeface="+mj-lt"/>
              </a:rPr>
              <a:t> </a:t>
            </a:r>
          </a:p>
          <a:p>
            <a:r>
              <a:rPr lang="es-ES" sz="2800" b="1" dirty="0" err="1" smtClean="0">
                <a:solidFill>
                  <a:srgbClr val="323330"/>
                </a:solidFill>
                <a:latin typeface="+mj-lt"/>
              </a:rPr>
              <a:t>private</a:t>
            </a:r>
            <a:r>
              <a:rPr lang="es-ES" sz="2800" b="1" dirty="0" smtClean="0">
                <a:solidFill>
                  <a:srgbClr val="323330"/>
                </a:solidFill>
                <a:latin typeface="+mj-lt"/>
              </a:rPr>
              <a:t> </a:t>
            </a:r>
          </a:p>
          <a:p>
            <a:r>
              <a:rPr lang="es-ES" sz="2800" b="1" dirty="0" err="1" smtClean="0">
                <a:solidFill>
                  <a:srgbClr val="323330"/>
                </a:solidFill>
                <a:latin typeface="+mj-lt"/>
              </a:rPr>
              <a:t>transient</a:t>
            </a:r>
            <a:endParaRPr lang="es-ES" sz="2800" b="1" dirty="0">
              <a:solidFill>
                <a:srgbClr val="323330"/>
              </a:solidFill>
              <a:latin typeface="+mj-lt"/>
            </a:endParaRPr>
          </a:p>
          <a:p>
            <a:r>
              <a:rPr lang="es-ES" sz="2800" b="1" dirty="0" err="1">
                <a:solidFill>
                  <a:srgbClr val="323330"/>
                </a:solidFill>
                <a:latin typeface="+mj-lt"/>
              </a:rPr>
              <a:t>debugger</a:t>
            </a:r>
            <a:r>
              <a:rPr lang="es-ES" sz="2800" b="1" dirty="0">
                <a:solidFill>
                  <a:srgbClr val="323330"/>
                </a:solidFill>
                <a:latin typeface="+mj-lt"/>
              </a:rPr>
              <a:t> </a:t>
            </a:r>
            <a:r>
              <a:rPr lang="es-ES" sz="2800" b="1" dirty="0" err="1">
                <a:solidFill>
                  <a:srgbClr val="323330"/>
                </a:solidFill>
                <a:latin typeface="+mj-lt"/>
              </a:rPr>
              <a:t>implements</a:t>
            </a:r>
            <a:r>
              <a:rPr lang="es-ES" sz="2800" b="1" dirty="0">
                <a:solidFill>
                  <a:srgbClr val="323330"/>
                </a:solidFill>
                <a:latin typeface="+mj-lt"/>
              </a:rPr>
              <a:t> </a:t>
            </a:r>
            <a:r>
              <a:rPr lang="es-ES" sz="2800" b="1" dirty="0" err="1">
                <a:solidFill>
                  <a:srgbClr val="323330"/>
                </a:solidFill>
                <a:latin typeface="+mj-lt"/>
              </a:rPr>
              <a:t>protected</a:t>
            </a:r>
            <a:r>
              <a:rPr lang="es-ES" sz="2800" b="1" dirty="0">
                <a:solidFill>
                  <a:srgbClr val="323330"/>
                </a:solidFill>
                <a:latin typeface="+mj-lt"/>
              </a:rPr>
              <a:t> </a:t>
            </a:r>
            <a:endParaRPr lang="es-ES" sz="2800" b="1" dirty="0" smtClean="0">
              <a:solidFill>
                <a:srgbClr val="323330"/>
              </a:solidFill>
              <a:latin typeface="+mj-lt"/>
            </a:endParaRPr>
          </a:p>
          <a:p>
            <a:r>
              <a:rPr lang="es-ES" sz="2800" b="1" dirty="0" err="1" smtClean="0">
                <a:solidFill>
                  <a:srgbClr val="323330"/>
                </a:solidFill>
                <a:latin typeface="+mj-lt"/>
              </a:rPr>
              <a:t>volatile</a:t>
            </a:r>
            <a:endParaRPr lang="es-ES" sz="2800" b="1" dirty="0">
              <a:solidFill>
                <a:srgbClr val="323330"/>
              </a:solidFill>
              <a:latin typeface="+mj-lt"/>
            </a:endParaRPr>
          </a:p>
          <a:p>
            <a:r>
              <a:rPr lang="es-ES" sz="2800" b="1" dirty="0" err="1">
                <a:solidFill>
                  <a:srgbClr val="323330"/>
                </a:solidFill>
                <a:latin typeface="+mj-lt"/>
              </a:rPr>
              <a:t>double</a:t>
            </a:r>
            <a:r>
              <a:rPr lang="es-ES" sz="2800" b="1" dirty="0">
                <a:solidFill>
                  <a:srgbClr val="323330"/>
                </a:solidFill>
                <a:latin typeface="+mj-lt"/>
              </a:rPr>
              <a:t> </a:t>
            </a:r>
            <a:endParaRPr lang="es-ES" sz="2800" b="1" dirty="0" smtClean="0">
              <a:solidFill>
                <a:srgbClr val="323330"/>
              </a:solidFill>
              <a:latin typeface="+mj-lt"/>
            </a:endParaRPr>
          </a:p>
          <a:p>
            <a:r>
              <a:rPr lang="es-ES" sz="2800" b="1" dirty="0" err="1" smtClean="0">
                <a:solidFill>
                  <a:srgbClr val="323330"/>
                </a:solidFill>
                <a:latin typeface="+mj-lt"/>
              </a:rPr>
              <a:t>import</a:t>
            </a:r>
            <a:r>
              <a:rPr lang="es-ES" sz="2800" b="1" dirty="0" smtClean="0">
                <a:solidFill>
                  <a:srgbClr val="323330"/>
                </a:solidFill>
                <a:latin typeface="+mj-lt"/>
              </a:rPr>
              <a:t> </a:t>
            </a:r>
          </a:p>
          <a:p>
            <a:r>
              <a:rPr lang="es-ES" sz="2800" b="1" dirty="0" err="1" smtClean="0">
                <a:solidFill>
                  <a:srgbClr val="323330"/>
                </a:solidFill>
                <a:latin typeface="+mj-lt"/>
              </a:rPr>
              <a:t>public</a:t>
            </a:r>
            <a:endParaRPr lang="es-ES" b="1" dirty="0" smtClean="0">
              <a:solidFill>
                <a:srgbClr val="32333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67697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Palabras clave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42878" y="1276350"/>
            <a:ext cx="11915771" cy="5358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>
                <a:solidFill>
                  <a:srgbClr val="323330"/>
                </a:solidFill>
              </a:rPr>
              <a:t>Palabras clave reservadas para uso futuro en 5ª edición sin strict mode</a:t>
            </a:r>
            <a:r>
              <a:rPr lang="es-ES" dirty="0" smtClean="0"/>
              <a:t>:</a:t>
            </a:r>
          </a:p>
          <a:p>
            <a:pPr marL="0" indent="0">
              <a:spcAft>
                <a:spcPts val="600"/>
              </a:spcAft>
              <a:buNone/>
            </a:pPr>
            <a:endParaRPr lang="es-ES" dirty="0" smtClean="0">
              <a:solidFill>
                <a:srgbClr val="323330"/>
              </a:solidFill>
            </a:endParaRPr>
          </a:p>
          <a:p>
            <a:pPr marL="457200" lvl="1" indent="0">
              <a:spcAft>
                <a:spcPts val="600"/>
              </a:spcAft>
              <a:buNone/>
            </a:pPr>
            <a:endParaRPr lang="es-ES" dirty="0" smtClean="0"/>
          </a:p>
          <a:p>
            <a:pPr marL="0" indent="0">
              <a:spcBef>
                <a:spcPts val="0"/>
              </a:spcBef>
              <a:buNone/>
            </a:pPr>
            <a:r>
              <a:rPr lang="es-ES" dirty="0" smtClean="0"/>
              <a:t>	</a:t>
            </a:r>
            <a:endParaRPr lang="es-ES" dirty="0" smtClean="0">
              <a:solidFill>
                <a:srgbClr val="323330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Reservadas</a:t>
            </a:r>
            <a:endParaRPr lang="es-ES" dirty="0"/>
          </a:p>
        </p:txBody>
      </p:sp>
      <p:sp>
        <p:nvSpPr>
          <p:cNvPr id="6" name="TextBox 5"/>
          <p:cNvSpPr txBox="1"/>
          <p:nvPr/>
        </p:nvSpPr>
        <p:spPr>
          <a:xfrm>
            <a:off x="490451" y="1880698"/>
            <a:ext cx="11568198" cy="954107"/>
          </a:xfrm>
          <a:prstGeom prst="rect">
            <a:avLst/>
          </a:prstGeom>
          <a:noFill/>
        </p:spPr>
        <p:txBody>
          <a:bodyPr wrap="square" numCol="4" rtlCol="0">
            <a:spAutoFit/>
          </a:bodyPr>
          <a:lstStyle/>
          <a:p>
            <a:r>
              <a:rPr lang="es-ES" sz="2800" b="1" dirty="0" err="1">
                <a:solidFill>
                  <a:srgbClr val="323330"/>
                </a:solidFill>
                <a:latin typeface="+mj-lt"/>
              </a:rPr>
              <a:t>class</a:t>
            </a:r>
            <a:r>
              <a:rPr lang="es-ES" sz="2800" b="1" dirty="0">
                <a:solidFill>
                  <a:srgbClr val="323330"/>
                </a:solidFill>
                <a:latin typeface="+mj-lt"/>
              </a:rPr>
              <a:t> </a:t>
            </a:r>
            <a:endParaRPr lang="es-ES" sz="2800" b="1" dirty="0" smtClean="0">
              <a:solidFill>
                <a:srgbClr val="323330"/>
              </a:solidFill>
              <a:latin typeface="+mj-lt"/>
            </a:endParaRPr>
          </a:p>
          <a:p>
            <a:r>
              <a:rPr lang="es-ES" sz="2800" b="1" dirty="0" err="1" smtClean="0">
                <a:solidFill>
                  <a:srgbClr val="323330"/>
                </a:solidFill>
                <a:latin typeface="+mj-lt"/>
              </a:rPr>
              <a:t>enum</a:t>
            </a:r>
            <a:r>
              <a:rPr lang="es-ES" sz="2800" b="1" dirty="0" smtClean="0">
                <a:solidFill>
                  <a:srgbClr val="323330"/>
                </a:solidFill>
                <a:latin typeface="+mj-lt"/>
              </a:rPr>
              <a:t> </a:t>
            </a:r>
          </a:p>
          <a:p>
            <a:r>
              <a:rPr lang="es-ES" sz="2800" b="1" dirty="0" err="1" smtClean="0">
                <a:solidFill>
                  <a:srgbClr val="323330"/>
                </a:solidFill>
                <a:latin typeface="+mj-lt"/>
              </a:rPr>
              <a:t>extends</a:t>
            </a:r>
            <a:r>
              <a:rPr lang="es-ES" sz="2800" b="1" dirty="0" smtClean="0">
                <a:solidFill>
                  <a:srgbClr val="323330"/>
                </a:solidFill>
                <a:latin typeface="+mj-lt"/>
              </a:rPr>
              <a:t> </a:t>
            </a:r>
          </a:p>
          <a:p>
            <a:r>
              <a:rPr lang="es-ES" sz="2800" b="1" dirty="0" err="1" smtClean="0">
                <a:solidFill>
                  <a:srgbClr val="323330"/>
                </a:solidFill>
                <a:latin typeface="+mj-lt"/>
              </a:rPr>
              <a:t>super</a:t>
            </a:r>
            <a:endParaRPr lang="es-ES" sz="2800" b="1" dirty="0">
              <a:solidFill>
                <a:srgbClr val="323330"/>
              </a:solidFill>
              <a:latin typeface="+mj-lt"/>
            </a:endParaRPr>
          </a:p>
          <a:p>
            <a:r>
              <a:rPr lang="es-ES" sz="2800" b="1" dirty="0" err="1">
                <a:solidFill>
                  <a:srgbClr val="323330"/>
                </a:solidFill>
                <a:latin typeface="+mj-lt"/>
              </a:rPr>
              <a:t>const</a:t>
            </a:r>
            <a:r>
              <a:rPr lang="es-ES" sz="2800" b="1" dirty="0">
                <a:solidFill>
                  <a:srgbClr val="323330"/>
                </a:solidFill>
                <a:latin typeface="+mj-lt"/>
              </a:rPr>
              <a:t> </a:t>
            </a:r>
            <a:endParaRPr lang="es-ES" sz="2800" b="1" dirty="0" smtClean="0">
              <a:solidFill>
                <a:srgbClr val="323330"/>
              </a:solidFill>
              <a:latin typeface="+mj-lt"/>
            </a:endParaRPr>
          </a:p>
          <a:p>
            <a:r>
              <a:rPr lang="es-ES" sz="2800" b="1" dirty="0" err="1" smtClean="0">
                <a:solidFill>
                  <a:srgbClr val="323330"/>
                </a:solidFill>
                <a:latin typeface="+mj-lt"/>
              </a:rPr>
              <a:t>export</a:t>
            </a:r>
            <a:r>
              <a:rPr lang="es-ES" sz="2800" b="1" dirty="0" smtClean="0">
                <a:solidFill>
                  <a:srgbClr val="323330"/>
                </a:solidFill>
                <a:latin typeface="+mj-lt"/>
              </a:rPr>
              <a:t> </a:t>
            </a:r>
          </a:p>
          <a:p>
            <a:r>
              <a:rPr lang="es-ES" sz="2800" b="1" dirty="0" err="1" smtClean="0">
                <a:solidFill>
                  <a:srgbClr val="323330"/>
                </a:solidFill>
                <a:latin typeface="+mj-lt"/>
              </a:rPr>
              <a:t>import</a:t>
            </a:r>
            <a:endParaRPr lang="es-ES" b="1" dirty="0" smtClean="0">
              <a:solidFill>
                <a:srgbClr val="323330"/>
              </a:solidFill>
              <a:latin typeface="+mj-lt"/>
            </a:endParaRPr>
          </a:p>
        </p:txBody>
      </p:sp>
      <p:sp>
        <p:nvSpPr>
          <p:cNvPr id="7" name="Content Placeholder 3"/>
          <p:cNvSpPr txBox="1">
            <a:spLocks/>
          </p:cNvSpPr>
          <p:nvPr/>
        </p:nvSpPr>
        <p:spPr>
          <a:xfrm>
            <a:off x="142878" y="3457056"/>
            <a:ext cx="11915771" cy="53582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323330"/>
                </a:solidFill>
                <a:latin typeface="+mj-lt"/>
                <a:ea typeface="+mn-ea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s-ES" dirty="0" smtClean="0"/>
              <a:t>5ª edición con strict mode añade éstas a las anteriores:</a:t>
            </a:r>
          </a:p>
          <a:p>
            <a:pPr marL="0" indent="0">
              <a:spcAft>
                <a:spcPts val="600"/>
              </a:spcAft>
              <a:buFont typeface="Arial" panose="020B0604020202020204" pitchFamily="34" charset="0"/>
              <a:buNone/>
            </a:pPr>
            <a:endParaRPr lang="es-ES" dirty="0" smtClean="0"/>
          </a:p>
          <a:p>
            <a:pPr marL="457200" lvl="1" indent="0">
              <a:spcAft>
                <a:spcPts val="600"/>
              </a:spcAft>
              <a:buFont typeface="Arial" panose="020B0604020202020204" pitchFamily="34" charset="0"/>
              <a:buNone/>
            </a:pPr>
            <a:endParaRPr lang="es-ES" dirty="0" smtClean="0"/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s-ES" dirty="0" smtClean="0"/>
              <a:t>	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90451" y="4061404"/>
            <a:ext cx="11568198" cy="1384995"/>
          </a:xfrm>
          <a:prstGeom prst="rect">
            <a:avLst/>
          </a:prstGeom>
          <a:noFill/>
        </p:spPr>
        <p:txBody>
          <a:bodyPr wrap="square" numCol="4" rtlCol="0">
            <a:spAutoFit/>
          </a:bodyPr>
          <a:lstStyle/>
          <a:p>
            <a:r>
              <a:rPr lang="es-ES" sz="2800" b="1" dirty="0" err="1">
                <a:solidFill>
                  <a:srgbClr val="323330"/>
                </a:solidFill>
                <a:latin typeface="+mj-lt"/>
              </a:rPr>
              <a:t>implements</a:t>
            </a:r>
            <a:r>
              <a:rPr lang="es-ES" sz="2800" b="1" dirty="0">
                <a:solidFill>
                  <a:srgbClr val="323330"/>
                </a:solidFill>
                <a:latin typeface="+mj-lt"/>
              </a:rPr>
              <a:t> </a:t>
            </a:r>
            <a:r>
              <a:rPr lang="es-ES" sz="2800" b="1" dirty="0" err="1">
                <a:solidFill>
                  <a:srgbClr val="323330"/>
                </a:solidFill>
                <a:latin typeface="+mj-lt"/>
              </a:rPr>
              <a:t>package</a:t>
            </a:r>
            <a:r>
              <a:rPr lang="es-ES" sz="2800" b="1" dirty="0">
                <a:solidFill>
                  <a:srgbClr val="323330"/>
                </a:solidFill>
                <a:latin typeface="+mj-lt"/>
              </a:rPr>
              <a:t> </a:t>
            </a:r>
            <a:endParaRPr lang="es-ES" sz="2800" b="1" dirty="0" smtClean="0">
              <a:solidFill>
                <a:srgbClr val="323330"/>
              </a:solidFill>
              <a:latin typeface="+mj-lt"/>
            </a:endParaRPr>
          </a:p>
          <a:p>
            <a:r>
              <a:rPr lang="es-ES" sz="2800" b="1" dirty="0" err="1" smtClean="0">
                <a:solidFill>
                  <a:srgbClr val="323330"/>
                </a:solidFill>
                <a:latin typeface="+mj-lt"/>
              </a:rPr>
              <a:t>public</a:t>
            </a:r>
            <a:endParaRPr lang="es-ES" sz="2800" b="1" dirty="0">
              <a:solidFill>
                <a:srgbClr val="323330"/>
              </a:solidFill>
              <a:latin typeface="+mj-lt"/>
            </a:endParaRPr>
          </a:p>
          <a:p>
            <a:r>
              <a:rPr lang="es-ES" sz="2800" b="1" dirty="0">
                <a:solidFill>
                  <a:srgbClr val="323330"/>
                </a:solidFill>
                <a:latin typeface="+mj-lt"/>
              </a:rPr>
              <a:t>interface </a:t>
            </a:r>
            <a:endParaRPr lang="es-ES" sz="2800" b="1" dirty="0" smtClean="0">
              <a:solidFill>
                <a:srgbClr val="323330"/>
              </a:solidFill>
              <a:latin typeface="+mj-lt"/>
            </a:endParaRPr>
          </a:p>
          <a:p>
            <a:r>
              <a:rPr lang="es-ES" sz="2800" b="1" dirty="0" err="1" smtClean="0">
                <a:solidFill>
                  <a:srgbClr val="323330"/>
                </a:solidFill>
                <a:latin typeface="+mj-lt"/>
              </a:rPr>
              <a:t>private</a:t>
            </a:r>
            <a:r>
              <a:rPr lang="es-ES" sz="2800" b="1" dirty="0" smtClean="0">
                <a:solidFill>
                  <a:srgbClr val="323330"/>
                </a:solidFill>
                <a:latin typeface="+mj-lt"/>
              </a:rPr>
              <a:t> </a:t>
            </a:r>
          </a:p>
          <a:p>
            <a:r>
              <a:rPr lang="es-ES" sz="2800" b="1" dirty="0" err="1" smtClean="0">
                <a:solidFill>
                  <a:srgbClr val="323330"/>
                </a:solidFill>
                <a:latin typeface="+mj-lt"/>
              </a:rPr>
              <a:t>static</a:t>
            </a:r>
            <a:endParaRPr lang="es-ES" sz="2800" b="1" dirty="0">
              <a:solidFill>
                <a:srgbClr val="323330"/>
              </a:solidFill>
              <a:latin typeface="+mj-lt"/>
            </a:endParaRPr>
          </a:p>
          <a:p>
            <a:r>
              <a:rPr lang="es-ES" sz="2800" b="1" dirty="0" err="1">
                <a:solidFill>
                  <a:srgbClr val="323330"/>
                </a:solidFill>
                <a:latin typeface="+mj-lt"/>
              </a:rPr>
              <a:t>let</a:t>
            </a:r>
            <a:r>
              <a:rPr lang="es-ES" sz="2800" b="1" dirty="0">
                <a:solidFill>
                  <a:srgbClr val="323330"/>
                </a:solidFill>
                <a:latin typeface="+mj-lt"/>
              </a:rPr>
              <a:t> </a:t>
            </a:r>
            <a:endParaRPr lang="es-ES" sz="2800" b="1" dirty="0" smtClean="0">
              <a:solidFill>
                <a:srgbClr val="323330"/>
              </a:solidFill>
              <a:latin typeface="+mj-lt"/>
            </a:endParaRPr>
          </a:p>
          <a:p>
            <a:r>
              <a:rPr lang="es-ES" sz="2800" b="1" dirty="0" err="1" smtClean="0">
                <a:solidFill>
                  <a:srgbClr val="323330"/>
                </a:solidFill>
                <a:latin typeface="+mj-lt"/>
              </a:rPr>
              <a:t>protected</a:t>
            </a:r>
            <a:r>
              <a:rPr lang="es-ES" sz="2800" b="1" dirty="0" smtClean="0">
                <a:solidFill>
                  <a:srgbClr val="323330"/>
                </a:solidFill>
                <a:latin typeface="+mj-lt"/>
              </a:rPr>
              <a:t> </a:t>
            </a:r>
          </a:p>
          <a:p>
            <a:r>
              <a:rPr lang="es-ES" sz="2800" b="1" dirty="0" err="1" smtClean="0">
                <a:solidFill>
                  <a:srgbClr val="323330"/>
                </a:solidFill>
                <a:latin typeface="+mj-lt"/>
              </a:rPr>
              <a:t>yield</a:t>
            </a:r>
            <a:endParaRPr lang="es-ES" b="1" dirty="0" smtClean="0">
              <a:solidFill>
                <a:srgbClr val="32333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86479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Variables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16698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Variables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Las variables pueden contener cualquier tipo de dato.</a:t>
            </a:r>
          </a:p>
          <a:p>
            <a:r>
              <a:rPr lang="es-ES" dirty="0" smtClean="0"/>
              <a:t>Las variables son contenedores con nombre para un valor.</a:t>
            </a:r>
          </a:p>
          <a:p>
            <a:r>
              <a:rPr lang="es-ES" dirty="0" smtClean="0"/>
              <a:t>Para definirlas se usa el operador </a:t>
            </a:r>
            <a:r>
              <a:rPr lang="es-ES" i="1" dirty="0" smtClean="0"/>
              <a:t>var </a:t>
            </a:r>
            <a:r>
              <a:rPr lang="es-ES" dirty="0" smtClean="0"/>
              <a:t>seguido del nombre de la variable.</a:t>
            </a:r>
          </a:p>
          <a:p>
            <a:r>
              <a:rPr lang="es-ES" dirty="0" smtClean="0"/>
              <a:t>Si no se inicializan contendrán el valor </a:t>
            </a:r>
            <a:r>
              <a:rPr lang="es-ES" i="1" dirty="0" smtClean="0"/>
              <a:t>undefined</a:t>
            </a:r>
            <a:r>
              <a:rPr lang="es-ES" dirty="0" smtClean="0"/>
              <a:t>.</a:t>
            </a:r>
          </a:p>
          <a:p>
            <a:pPr marL="457200" lvl="1" indent="0">
              <a:buNone/>
            </a:pPr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dirty="0">
                <a:solidFill>
                  <a:srgbClr val="323330"/>
                </a:solidFill>
              </a:rPr>
              <a:t> </a:t>
            </a:r>
            <a:r>
              <a:rPr lang="es-ES" dirty="0" smtClean="0">
                <a:solidFill>
                  <a:srgbClr val="323330"/>
                </a:solidFill>
              </a:rPr>
              <a:t>game;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//undefined</a:t>
            </a:r>
          </a:p>
          <a:p>
            <a:r>
              <a:rPr lang="es-ES" dirty="0"/>
              <a:t>Si </a:t>
            </a:r>
            <a:r>
              <a:rPr lang="es-ES" dirty="0" smtClean="0"/>
              <a:t>se inicializan podemos cambiar el valor contenido aunque sea de otro tipo.</a:t>
            </a:r>
            <a:endParaRPr lang="es-ES" dirty="0"/>
          </a:p>
          <a:p>
            <a:pPr marL="457200" lvl="1" indent="0">
              <a:buNone/>
            </a:pP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dirty="0">
                <a:solidFill>
                  <a:srgbClr val="323330"/>
                </a:solidFill>
              </a:rPr>
              <a:t> </a:t>
            </a:r>
            <a:r>
              <a:rPr lang="es-ES" dirty="0" smtClean="0">
                <a:solidFill>
                  <a:srgbClr val="323330"/>
                </a:solidFill>
              </a:rPr>
              <a:t>game= </a:t>
            </a:r>
            <a:r>
              <a:rPr lang="es-ES" dirty="0">
                <a:solidFill>
                  <a:srgbClr val="C00000"/>
                </a:solidFill>
              </a:rPr>
              <a:t>'</a:t>
            </a:r>
            <a:r>
              <a:rPr lang="es-ES" dirty="0" err="1">
                <a:solidFill>
                  <a:srgbClr val="C00000"/>
                </a:solidFill>
              </a:rPr>
              <a:t>pang</a:t>
            </a:r>
            <a:r>
              <a:rPr lang="es-ES" dirty="0">
                <a:solidFill>
                  <a:srgbClr val="C00000"/>
                </a:solidFill>
              </a:rPr>
              <a:t>'</a:t>
            </a:r>
            <a:r>
              <a:rPr lang="es-ES" dirty="0">
                <a:solidFill>
                  <a:srgbClr val="323330"/>
                </a:solidFill>
              </a:rPr>
              <a:t>; </a:t>
            </a:r>
            <a:r>
              <a:rPr lang="es-ES" dirty="0" smtClean="0">
                <a:solidFill>
                  <a:srgbClr val="323330"/>
                </a:solidFill>
              </a:rPr>
              <a:t/>
            </a:r>
            <a:br>
              <a:rPr lang="es-ES" dirty="0" smtClean="0">
                <a:solidFill>
                  <a:srgbClr val="323330"/>
                </a:solidFill>
              </a:rPr>
            </a:br>
            <a:r>
              <a:rPr lang="es-ES" dirty="0" smtClean="0">
                <a:solidFill>
                  <a:srgbClr val="323330"/>
                </a:solidFill>
              </a:rPr>
              <a:t>game = </a:t>
            </a:r>
            <a:r>
              <a:rPr lang="es-ES" dirty="0" smtClean="0">
                <a:solidFill>
                  <a:srgbClr val="00B050"/>
                </a:solidFill>
              </a:rPr>
              <a:t>1000</a:t>
            </a:r>
            <a:r>
              <a:rPr lang="es-ES" dirty="0" smtClean="0">
                <a:solidFill>
                  <a:srgbClr val="323330"/>
                </a:solidFill>
              </a:rPr>
              <a:t>;</a:t>
            </a:r>
            <a:endParaRPr lang="es-ES" dirty="0" smtClean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s-ES" dirty="0" smtClean="0"/>
              <a:t>En general, no se recomienda cambiar el tipo del valor contenido aunque es completamente legal en ECMAScript.</a:t>
            </a:r>
            <a:endParaRPr lang="es-ES" dirty="0" smtClean="0">
              <a:solidFill>
                <a:srgbClr val="323330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 Características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70579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Variables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Usando el operador var la variable se define como local en el </a:t>
            </a:r>
            <a:r>
              <a:rPr lang="es-ES" i="1" dirty="0" smtClean="0"/>
              <a:t>ámbito</a:t>
            </a:r>
            <a:r>
              <a:rPr lang="es-ES" dirty="0" smtClean="0"/>
              <a:t> (</a:t>
            </a:r>
            <a:r>
              <a:rPr lang="es-ES" i="1" dirty="0" smtClean="0"/>
              <a:t>scope</a:t>
            </a:r>
            <a:r>
              <a:rPr lang="es-ES" dirty="0" smtClean="0"/>
              <a:t>) en que ha sido definida.</a:t>
            </a:r>
          </a:p>
          <a:p>
            <a:pPr marL="457200" lvl="1" indent="0">
              <a:buNone/>
            </a:pPr>
            <a:r>
              <a:rPr lang="es-ES" sz="2000" dirty="0" smtClean="0">
                <a:solidFill>
                  <a:schemeClr val="accent1">
                    <a:lumMod val="75000"/>
                  </a:schemeClr>
                </a:solidFill>
              </a:rPr>
              <a:t/>
            </a:r>
            <a:br>
              <a:rPr lang="es-ES" sz="2000" dirty="0" smtClean="0">
                <a:solidFill>
                  <a:schemeClr val="accent1">
                    <a:lumMod val="75000"/>
                  </a:schemeClr>
                </a:solidFill>
              </a:rPr>
            </a:br>
            <a:r>
              <a:rPr lang="es-ES" sz="2000" dirty="0" err="1" smtClean="0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s-ES" sz="2000" dirty="0" smtClean="0"/>
              <a:t> </a:t>
            </a:r>
            <a:r>
              <a:rPr lang="es-ES" sz="2000" dirty="0">
                <a:solidFill>
                  <a:srgbClr val="323330"/>
                </a:solidFill>
              </a:rPr>
              <a:t>test() {</a:t>
            </a:r>
          </a:p>
          <a:p>
            <a:pPr marL="457200" lvl="1" indent="0">
              <a:buNone/>
            </a:pPr>
            <a:r>
              <a:rPr lang="es-ES" sz="2000" dirty="0"/>
              <a:t>	</a:t>
            </a:r>
            <a:r>
              <a:rPr lang="es-ES" sz="2000" dirty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sz="2000" dirty="0"/>
              <a:t> </a:t>
            </a:r>
            <a:r>
              <a:rPr lang="es-ES" sz="2000" dirty="0" err="1">
                <a:solidFill>
                  <a:srgbClr val="323330"/>
                </a:solidFill>
              </a:rPr>
              <a:t>message</a:t>
            </a:r>
            <a:r>
              <a:rPr lang="es-ES" sz="2000" dirty="0">
                <a:solidFill>
                  <a:srgbClr val="323330"/>
                </a:solidFill>
              </a:rPr>
              <a:t> = </a:t>
            </a:r>
            <a:r>
              <a:rPr lang="es-ES" sz="2000" dirty="0">
                <a:solidFill>
                  <a:srgbClr val="C00000"/>
                </a:solidFill>
              </a:rPr>
              <a:t>'hola'</a:t>
            </a:r>
            <a:r>
              <a:rPr lang="es-ES" sz="2000" dirty="0"/>
              <a:t>; </a:t>
            </a:r>
            <a:r>
              <a:rPr lang="es-ES" sz="2000" dirty="0" smtClean="0"/>
              <a:t>   </a:t>
            </a:r>
            <a:r>
              <a:rPr lang="es-ES" sz="2000" dirty="0" smtClean="0">
                <a:solidFill>
                  <a:schemeClr val="accent6">
                    <a:lumMod val="75000"/>
                  </a:schemeClr>
                </a:solidFill>
              </a:rPr>
              <a:t>//variable local</a:t>
            </a:r>
            <a:endParaRPr lang="es-ES" sz="2000" dirty="0">
              <a:solidFill>
                <a:schemeClr val="accent6">
                  <a:lumMod val="75000"/>
                </a:schemeClr>
              </a:solidFill>
            </a:endParaRPr>
          </a:p>
          <a:p>
            <a:pPr marL="457200" lvl="1" indent="0">
              <a:buNone/>
            </a:pPr>
            <a:r>
              <a:rPr lang="es-ES" sz="2000" dirty="0">
                <a:solidFill>
                  <a:srgbClr val="323330"/>
                </a:solidFill>
              </a:rPr>
              <a:t>}</a:t>
            </a:r>
          </a:p>
          <a:p>
            <a:pPr marL="457200" lvl="1" indent="0">
              <a:buNone/>
            </a:pPr>
            <a:r>
              <a:rPr lang="es-ES" sz="2000" dirty="0">
                <a:solidFill>
                  <a:srgbClr val="323330"/>
                </a:solidFill>
              </a:rPr>
              <a:t>test();</a:t>
            </a:r>
          </a:p>
          <a:p>
            <a:pPr marL="457200" lvl="1" indent="0">
              <a:buNone/>
            </a:pPr>
            <a:r>
              <a:rPr lang="es-ES" sz="2000" dirty="0" err="1">
                <a:solidFill>
                  <a:srgbClr val="323330"/>
                </a:solidFill>
              </a:rPr>
              <a:t>alert</a:t>
            </a:r>
            <a:r>
              <a:rPr lang="es-ES" sz="2000" dirty="0">
                <a:solidFill>
                  <a:srgbClr val="323330"/>
                </a:solidFill>
              </a:rPr>
              <a:t>(</a:t>
            </a:r>
            <a:r>
              <a:rPr lang="es-ES" sz="2000" dirty="0" err="1">
                <a:solidFill>
                  <a:srgbClr val="323330"/>
                </a:solidFill>
              </a:rPr>
              <a:t>message</a:t>
            </a:r>
            <a:r>
              <a:rPr lang="es-ES" sz="2000" dirty="0">
                <a:solidFill>
                  <a:srgbClr val="323330"/>
                </a:solidFill>
              </a:rPr>
              <a:t>); </a:t>
            </a:r>
            <a:r>
              <a:rPr lang="es-ES" sz="2000" dirty="0" smtClean="0">
                <a:solidFill>
                  <a:srgbClr val="323330"/>
                </a:solidFill>
              </a:rPr>
              <a:t>   </a:t>
            </a:r>
            <a:r>
              <a:rPr lang="es-ES" sz="2000" dirty="0" smtClean="0">
                <a:solidFill>
                  <a:schemeClr val="accent6">
                    <a:lumMod val="75000"/>
                  </a:schemeClr>
                </a:solidFill>
              </a:rPr>
              <a:t>//</a:t>
            </a:r>
            <a:r>
              <a:rPr lang="es-ES" sz="2000" dirty="0">
                <a:solidFill>
                  <a:schemeClr val="accent6">
                    <a:lumMod val="75000"/>
                  </a:schemeClr>
                </a:solidFill>
              </a:rPr>
              <a:t>error</a:t>
            </a:r>
            <a:r>
              <a:rPr lang="es-ES" sz="2000" dirty="0" smtClean="0">
                <a:solidFill>
                  <a:schemeClr val="accent6">
                    <a:lumMod val="75000"/>
                  </a:schemeClr>
                </a:solidFill>
              </a:rPr>
              <a:t>!</a:t>
            </a:r>
            <a:br>
              <a:rPr lang="es-ES" sz="2000" dirty="0" smtClean="0">
                <a:solidFill>
                  <a:schemeClr val="accent6">
                    <a:lumMod val="75000"/>
                  </a:schemeClr>
                </a:solidFill>
              </a:rPr>
            </a:br>
            <a:endParaRPr lang="es-ES" sz="2000" dirty="0" smtClean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s-ES" dirty="0" smtClean="0"/>
              <a:t>La variable </a:t>
            </a:r>
            <a:r>
              <a:rPr lang="es-ES" i="1" dirty="0" err="1" smtClean="0"/>
              <a:t>message</a:t>
            </a:r>
            <a:r>
              <a:rPr lang="es-ES" dirty="0" smtClean="0"/>
              <a:t> se define dentro de la función y es destruida una vez la función se ha ejecutado.</a:t>
            </a:r>
            <a:endParaRPr lang="es-ES" dirty="0"/>
          </a:p>
          <a:p>
            <a:pPr marL="0" indent="0">
              <a:buNone/>
            </a:pPr>
            <a:endParaRPr lang="es-ES" dirty="0" smtClean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 Ámbito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93886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Variables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Se puede definir una variable globalmente omitiendo el operador </a:t>
            </a:r>
            <a:r>
              <a:rPr lang="es-ES" i="1" dirty="0" smtClean="0"/>
              <a:t>var</a:t>
            </a:r>
            <a:r>
              <a:rPr lang="es-ES" dirty="0" smtClean="0"/>
              <a:t>.</a:t>
            </a:r>
          </a:p>
          <a:p>
            <a:pPr marL="457200" lvl="1" indent="0">
              <a:buNone/>
            </a:pPr>
            <a:r>
              <a:rPr lang="es-ES" sz="2000" dirty="0" smtClean="0">
                <a:solidFill>
                  <a:schemeClr val="accent1">
                    <a:lumMod val="75000"/>
                  </a:schemeClr>
                </a:solidFill>
              </a:rPr>
              <a:t/>
            </a:r>
            <a:br>
              <a:rPr lang="es-ES" sz="2000" dirty="0" smtClean="0">
                <a:solidFill>
                  <a:schemeClr val="accent1">
                    <a:lumMod val="75000"/>
                  </a:schemeClr>
                </a:solidFill>
              </a:rPr>
            </a:br>
            <a:r>
              <a:rPr lang="es-ES" sz="2000" dirty="0" err="1" smtClean="0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s-ES" sz="2000" dirty="0" smtClean="0"/>
              <a:t> </a:t>
            </a:r>
            <a:r>
              <a:rPr lang="es-ES" sz="2000" dirty="0">
                <a:solidFill>
                  <a:srgbClr val="323330"/>
                </a:solidFill>
              </a:rPr>
              <a:t>test() {</a:t>
            </a:r>
          </a:p>
          <a:p>
            <a:pPr marL="457200" lvl="1" indent="0">
              <a:buNone/>
            </a:pPr>
            <a:r>
              <a:rPr lang="es-ES" sz="2000" dirty="0"/>
              <a:t>	</a:t>
            </a:r>
            <a:r>
              <a:rPr lang="es-ES" sz="2000" dirty="0" err="1" smtClean="0">
                <a:solidFill>
                  <a:srgbClr val="323330"/>
                </a:solidFill>
              </a:rPr>
              <a:t>message</a:t>
            </a:r>
            <a:r>
              <a:rPr lang="es-ES" sz="2000" dirty="0" smtClean="0">
                <a:solidFill>
                  <a:srgbClr val="323330"/>
                </a:solidFill>
              </a:rPr>
              <a:t> </a:t>
            </a:r>
            <a:r>
              <a:rPr lang="es-ES" sz="2000" dirty="0">
                <a:solidFill>
                  <a:srgbClr val="323330"/>
                </a:solidFill>
              </a:rPr>
              <a:t>= </a:t>
            </a:r>
            <a:r>
              <a:rPr lang="es-ES" sz="2000" dirty="0">
                <a:solidFill>
                  <a:srgbClr val="C00000"/>
                </a:solidFill>
              </a:rPr>
              <a:t>'hola'</a:t>
            </a:r>
            <a:r>
              <a:rPr lang="es-ES" sz="2000" dirty="0"/>
              <a:t>; </a:t>
            </a:r>
            <a:r>
              <a:rPr lang="es-ES" sz="2000" dirty="0" smtClean="0"/>
              <a:t>    </a:t>
            </a:r>
            <a:r>
              <a:rPr lang="es-ES" sz="2000" dirty="0" smtClean="0">
                <a:solidFill>
                  <a:schemeClr val="accent6">
                    <a:lumMod val="75000"/>
                  </a:schemeClr>
                </a:solidFill>
              </a:rPr>
              <a:t>//variable </a:t>
            </a:r>
            <a:r>
              <a:rPr lang="es-ES" sz="2000" dirty="0">
                <a:solidFill>
                  <a:schemeClr val="accent6">
                    <a:lumMod val="75000"/>
                  </a:schemeClr>
                </a:solidFill>
              </a:rPr>
              <a:t>local </a:t>
            </a:r>
          </a:p>
          <a:p>
            <a:pPr marL="457200" lvl="1" indent="0">
              <a:buNone/>
            </a:pPr>
            <a:r>
              <a:rPr lang="es-ES" sz="2000" dirty="0">
                <a:solidFill>
                  <a:srgbClr val="323330"/>
                </a:solidFill>
              </a:rPr>
              <a:t>}</a:t>
            </a:r>
          </a:p>
          <a:p>
            <a:pPr marL="457200" lvl="1" indent="0">
              <a:buNone/>
            </a:pPr>
            <a:r>
              <a:rPr lang="es-ES" sz="2000" dirty="0">
                <a:solidFill>
                  <a:srgbClr val="323330"/>
                </a:solidFill>
              </a:rPr>
              <a:t>test();</a:t>
            </a:r>
          </a:p>
          <a:p>
            <a:pPr marL="457200" lvl="1" indent="0">
              <a:buNone/>
            </a:pPr>
            <a:r>
              <a:rPr lang="es-ES" sz="2000" dirty="0" err="1">
                <a:solidFill>
                  <a:srgbClr val="323330"/>
                </a:solidFill>
              </a:rPr>
              <a:t>alert</a:t>
            </a:r>
            <a:r>
              <a:rPr lang="es-ES" sz="2000" dirty="0">
                <a:solidFill>
                  <a:srgbClr val="323330"/>
                </a:solidFill>
              </a:rPr>
              <a:t>(</a:t>
            </a:r>
            <a:r>
              <a:rPr lang="es-ES" sz="2000" dirty="0" err="1">
                <a:solidFill>
                  <a:srgbClr val="323330"/>
                </a:solidFill>
              </a:rPr>
              <a:t>message</a:t>
            </a:r>
            <a:r>
              <a:rPr lang="es-ES" sz="2000" dirty="0">
                <a:solidFill>
                  <a:srgbClr val="323330"/>
                </a:solidFill>
              </a:rPr>
              <a:t>); </a:t>
            </a:r>
            <a:r>
              <a:rPr lang="es-ES" sz="2000" dirty="0" smtClean="0">
                <a:solidFill>
                  <a:srgbClr val="323330"/>
                </a:solidFill>
              </a:rPr>
              <a:t>   </a:t>
            </a:r>
            <a:r>
              <a:rPr lang="es-ES" sz="2000" dirty="0" smtClean="0">
                <a:solidFill>
                  <a:schemeClr val="accent6">
                    <a:lumMod val="75000"/>
                  </a:schemeClr>
                </a:solidFill>
              </a:rPr>
              <a:t>//hola</a:t>
            </a:r>
            <a:br>
              <a:rPr lang="es-ES" sz="2000" dirty="0" smtClean="0">
                <a:solidFill>
                  <a:schemeClr val="accent6">
                    <a:lumMod val="75000"/>
                  </a:schemeClr>
                </a:solidFill>
              </a:rPr>
            </a:br>
            <a:endParaRPr lang="es-ES" sz="2000" dirty="0" smtClean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s-ES" dirty="0" smtClean="0"/>
              <a:t>En los navegadores, una función definida globalmente se asigna al elemento </a:t>
            </a:r>
            <a:r>
              <a:rPr lang="es-ES" i="1" dirty="0" smtClean="0"/>
              <a:t>window</a:t>
            </a:r>
            <a:r>
              <a:rPr lang="es-ES" dirty="0" smtClean="0"/>
              <a:t>.</a:t>
            </a:r>
          </a:p>
          <a:p>
            <a:r>
              <a:rPr lang="es-ES" dirty="0" smtClean="0"/>
              <a:t>Esta práctica no está recomendada ya que causa confusión.</a:t>
            </a:r>
          </a:p>
          <a:p>
            <a:r>
              <a:rPr lang="es-ES" dirty="0" smtClean="0"/>
              <a:t>En strict mode obtendremos un error.</a:t>
            </a:r>
            <a:endParaRPr lang="es-ES" dirty="0"/>
          </a:p>
          <a:p>
            <a:pPr marL="0" indent="0">
              <a:buNone/>
            </a:pPr>
            <a:endParaRPr lang="es-ES" dirty="0" smtClean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 Ámbito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7314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Presentación</a:t>
            </a:r>
            <a:endParaRPr lang="es-E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 smtClean="0"/>
              <a:t>Disclaimer</a:t>
            </a:r>
            <a:endParaRPr lang="es-ES" dirty="0"/>
          </a:p>
        </p:txBody>
      </p:sp>
      <p:pic>
        <p:nvPicPr>
          <p:cNvPr id="1028" name="Picture 4" descr="http://www.troll.me/images2/obama-for-the-win/no-man-left-behind-unless-you-are-in-bengazi-or-a-middle-classed-person-or-religious-or-whit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8" y="1204183"/>
            <a:ext cx="7128461" cy="4880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7405817" y="1204183"/>
            <a:ext cx="465437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ES" dirty="0" smtClean="0">
                <a:solidFill>
                  <a:srgbClr val="323330"/>
                </a:solidFill>
                <a:latin typeface="+mj-lt"/>
              </a:rPr>
              <a:t>Si surge alguna duda la comentamos.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ES" dirty="0" smtClean="0">
                <a:solidFill>
                  <a:srgbClr val="323330"/>
                </a:solidFill>
                <a:latin typeface="+mj-lt"/>
              </a:rPr>
              <a:t>Es preferible que preguntéis a quedaros con alguna duda que luego dificulte la comprensión de lo que se explique posteriormente.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ES" dirty="0" smtClean="0">
                <a:solidFill>
                  <a:srgbClr val="323330"/>
                </a:solidFill>
                <a:latin typeface="+mj-lt"/>
              </a:rPr>
              <a:t>No hay problema en repasar algún concepto ya explicado si ayuda a entender mejor lo que se está explicando.</a:t>
            </a:r>
          </a:p>
          <a:p>
            <a:pPr>
              <a:spcAft>
                <a:spcPts val="1200"/>
              </a:spcAft>
            </a:pPr>
            <a:endParaRPr lang="es-ES" dirty="0" smtClean="0">
              <a:solidFill>
                <a:srgbClr val="32333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50847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Variables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Se pueden definir varias variables en una sola sentencia separando las definiciones mediante una coma.</a:t>
            </a:r>
          </a:p>
          <a:p>
            <a:pPr marL="457200" lvl="1" indent="0">
              <a:buNone/>
            </a:pPr>
            <a:r>
              <a:rPr lang="es-ES" sz="2000" dirty="0" smtClean="0">
                <a:solidFill>
                  <a:schemeClr val="accent1">
                    <a:lumMod val="75000"/>
                  </a:schemeClr>
                </a:solidFill>
              </a:rPr>
              <a:t/>
            </a:r>
            <a:br>
              <a:rPr lang="es-ES" sz="2000" dirty="0" smtClean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var </a:t>
            </a:r>
            <a:r>
              <a:rPr lang="en-US" sz="2000" dirty="0">
                <a:solidFill>
                  <a:srgbClr val="323330"/>
                </a:solidFill>
              </a:rPr>
              <a:t>position = </a:t>
            </a:r>
            <a:r>
              <a:rPr lang="en-US" sz="2000" dirty="0">
                <a:solidFill>
                  <a:srgbClr val="00B050"/>
                </a:solidFill>
              </a:rPr>
              <a:t>1</a:t>
            </a:r>
            <a:r>
              <a:rPr lang="en-US" sz="2000" dirty="0">
                <a:solidFill>
                  <a:srgbClr val="323330"/>
                </a:solidFill>
              </a:rPr>
              <a:t>,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rgbClr val="323330"/>
                </a:solidFill>
              </a:rPr>
              <a:t>	color = </a:t>
            </a:r>
            <a:r>
              <a:rPr lang="en-US" sz="2000" dirty="0">
                <a:solidFill>
                  <a:srgbClr val="C00000"/>
                </a:solidFill>
              </a:rPr>
              <a:t>'red'</a:t>
            </a:r>
            <a:r>
              <a:rPr lang="en-US" sz="2000" dirty="0">
                <a:solidFill>
                  <a:srgbClr val="323330"/>
                </a:solidFill>
              </a:rPr>
              <a:t>,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rgbClr val="323330"/>
                </a:solidFill>
              </a:rPr>
              <a:t>	game = {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rgbClr val="323330"/>
                </a:solidFill>
              </a:rPr>
              <a:t>		cover: </a:t>
            </a:r>
            <a:r>
              <a:rPr lang="en-US" sz="2000" dirty="0">
                <a:solidFill>
                  <a:srgbClr val="00B050"/>
                </a:solidFill>
              </a:rPr>
              <a:t>123</a:t>
            </a:r>
            <a:r>
              <a:rPr lang="en-US" sz="2000" dirty="0">
                <a:solidFill>
                  <a:srgbClr val="323330"/>
                </a:solidFill>
              </a:rPr>
              <a:t>,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rgbClr val="323330"/>
                </a:solidFill>
              </a:rPr>
              <a:t>		name: </a:t>
            </a:r>
            <a:r>
              <a:rPr lang="en-US" sz="2000" dirty="0">
                <a:solidFill>
                  <a:srgbClr val="C00000"/>
                </a:solidFill>
              </a:rPr>
              <a:t>'double dragon'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rgbClr val="323330"/>
                </a:solidFill>
              </a:rPr>
              <a:t>	</a:t>
            </a:r>
            <a:r>
              <a:rPr lang="en-US" sz="2000" dirty="0" smtClean="0">
                <a:solidFill>
                  <a:srgbClr val="323330"/>
                </a:solidFill>
              </a:rPr>
              <a:t>},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rgbClr val="323330"/>
                </a:solidFill>
              </a:rPr>
              <a:t> </a:t>
            </a:r>
            <a:r>
              <a:rPr lang="en-US" sz="2000" dirty="0" smtClean="0">
                <a:solidFill>
                  <a:srgbClr val="323330"/>
                </a:solidFill>
              </a:rPr>
              <a:t>       message;</a:t>
            </a:r>
            <a:r>
              <a:rPr lang="es-ES" sz="2000" dirty="0" smtClean="0">
                <a:solidFill>
                  <a:schemeClr val="accent6">
                    <a:lumMod val="75000"/>
                  </a:schemeClr>
                </a:solidFill>
              </a:rPr>
              <a:t/>
            </a:r>
            <a:br>
              <a:rPr lang="es-ES" sz="2000" dirty="0" smtClean="0">
                <a:solidFill>
                  <a:schemeClr val="accent6">
                    <a:lumMod val="75000"/>
                  </a:schemeClr>
                </a:solidFill>
              </a:rPr>
            </a:br>
            <a:endParaRPr lang="es-ES" sz="2000" dirty="0" smtClean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924800" y="270933"/>
            <a:ext cx="3296356" cy="572031"/>
          </a:xfrm>
        </p:spPr>
        <p:txBody>
          <a:bodyPr/>
          <a:lstStyle/>
          <a:p>
            <a:r>
              <a:rPr lang="es-ES" dirty="0" smtClean="0"/>
              <a:t> Declaración múltiple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525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Tipos de datos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57341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Tipos de datos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Hay 5 tipos de datos simples o tipos primitivos:</a:t>
            </a:r>
          </a:p>
          <a:p>
            <a:pPr marL="914400" lvl="1" indent="-457200">
              <a:buFont typeface="+mj-lt"/>
              <a:buAutoNum type="arabicPeriod"/>
            </a:pPr>
            <a:r>
              <a:rPr lang="es-ES" dirty="0" smtClean="0">
                <a:solidFill>
                  <a:srgbClr val="323330"/>
                </a:solidFill>
              </a:rPr>
              <a:t>Undefined</a:t>
            </a:r>
          </a:p>
          <a:p>
            <a:pPr marL="914400" lvl="1" indent="-457200">
              <a:buFont typeface="+mj-lt"/>
              <a:buAutoNum type="arabicPeriod"/>
            </a:pPr>
            <a:r>
              <a:rPr lang="es-ES" dirty="0" smtClean="0">
                <a:solidFill>
                  <a:srgbClr val="323330"/>
                </a:solidFill>
              </a:rPr>
              <a:t>Null</a:t>
            </a:r>
          </a:p>
          <a:p>
            <a:pPr marL="914400" lvl="1" indent="-457200">
              <a:buFont typeface="+mj-lt"/>
              <a:buAutoNum type="arabicPeriod"/>
            </a:pPr>
            <a:r>
              <a:rPr lang="es-ES" dirty="0" smtClean="0">
                <a:solidFill>
                  <a:srgbClr val="323330"/>
                </a:solidFill>
              </a:rPr>
              <a:t>Boolean</a:t>
            </a:r>
          </a:p>
          <a:p>
            <a:pPr marL="914400" lvl="1" indent="-457200">
              <a:buFont typeface="+mj-lt"/>
              <a:buAutoNum type="arabicPeriod"/>
            </a:pPr>
            <a:r>
              <a:rPr lang="es-ES" dirty="0" smtClean="0">
                <a:solidFill>
                  <a:srgbClr val="323330"/>
                </a:solidFill>
              </a:rPr>
              <a:t>Number</a:t>
            </a:r>
          </a:p>
          <a:p>
            <a:pPr marL="914400" lvl="1" indent="-457200">
              <a:buFont typeface="+mj-lt"/>
              <a:buAutoNum type="arabicPeriod"/>
            </a:pPr>
            <a:r>
              <a:rPr lang="es-ES" dirty="0" smtClean="0">
                <a:solidFill>
                  <a:srgbClr val="323330"/>
                </a:solidFill>
              </a:rPr>
              <a:t>String</a:t>
            </a:r>
            <a:br>
              <a:rPr lang="es-ES" dirty="0" smtClean="0">
                <a:solidFill>
                  <a:srgbClr val="323330"/>
                </a:solidFill>
              </a:rPr>
            </a:br>
            <a:endParaRPr lang="es-ES" dirty="0" smtClean="0">
              <a:solidFill>
                <a:srgbClr val="323330"/>
              </a:solidFill>
            </a:endParaRPr>
          </a:p>
          <a:p>
            <a:r>
              <a:rPr lang="es-ES" dirty="0" smtClean="0"/>
              <a:t>Hay un tipo de datos complejo:</a:t>
            </a:r>
          </a:p>
          <a:p>
            <a:pPr marL="914400" lvl="1" indent="-457200">
              <a:buFont typeface="+mj-lt"/>
              <a:buAutoNum type="arabicPeriod"/>
            </a:pPr>
            <a:r>
              <a:rPr lang="es-ES" dirty="0" smtClean="0">
                <a:solidFill>
                  <a:srgbClr val="323330"/>
                </a:solidFill>
              </a:rPr>
              <a:t>Object</a:t>
            </a:r>
          </a:p>
          <a:p>
            <a:pPr marL="914400" lvl="1" indent="-457200">
              <a:buFont typeface="+mj-lt"/>
              <a:buAutoNum type="arabicPeriod"/>
            </a:pPr>
            <a:endParaRPr lang="es-ES" dirty="0">
              <a:solidFill>
                <a:srgbClr val="323330"/>
              </a:solidFill>
            </a:endParaRPr>
          </a:p>
          <a:p>
            <a:r>
              <a:rPr lang="es-ES" dirty="0" smtClean="0"/>
              <a:t>Todos los valores pueden ser representados mediante estos 6 tipos de datos.</a:t>
            </a:r>
            <a:endParaRPr lang="es-ES" dirty="0">
              <a:solidFill>
                <a:srgbClr val="323330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Introducción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76941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Tipos de datos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>
                <a:solidFill>
                  <a:srgbClr val="323330"/>
                </a:solidFill>
              </a:rPr>
              <a:t>El operador </a:t>
            </a:r>
            <a:r>
              <a:rPr lang="es-ES" i="1" dirty="0" smtClean="0">
                <a:solidFill>
                  <a:srgbClr val="323330"/>
                </a:solidFill>
              </a:rPr>
              <a:t>typeof</a:t>
            </a:r>
            <a:r>
              <a:rPr lang="es-ES" dirty="0" smtClean="0">
                <a:solidFill>
                  <a:srgbClr val="323330"/>
                </a:solidFill>
              </a:rPr>
              <a:t> nos ayuda a determinar el tipo de dato del valor de una variable.</a:t>
            </a:r>
          </a:p>
          <a:p>
            <a:r>
              <a:rPr lang="es-ES" dirty="0" smtClean="0"/>
              <a:t>Usado sobre un valor retorna una de estas cadenas:</a:t>
            </a:r>
          </a:p>
          <a:p>
            <a:pPr lvl="1"/>
            <a:r>
              <a:rPr lang="es-ES" dirty="0" smtClean="0">
                <a:solidFill>
                  <a:srgbClr val="323330"/>
                </a:solidFill>
              </a:rPr>
              <a:t>“undefined”</a:t>
            </a:r>
          </a:p>
          <a:p>
            <a:pPr lvl="1"/>
            <a:r>
              <a:rPr lang="es-ES" dirty="0" smtClean="0">
                <a:solidFill>
                  <a:srgbClr val="323330"/>
                </a:solidFill>
              </a:rPr>
              <a:t>“</a:t>
            </a:r>
            <a:r>
              <a:rPr lang="es-ES" dirty="0" err="1" smtClean="0">
                <a:solidFill>
                  <a:srgbClr val="323330"/>
                </a:solidFill>
              </a:rPr>
              <a:t>boolean</a:t>
            </a:r>
            <a:r>
              <a:rPr lang="es-ES" dirty="0" smtClean="0">
                <a:solidFill>
                  <a:srgbClr val="323330"/>
                </a:solidFill>
              </a:rPr>
              <a:t>”</a:t>
            </a:r>
          </a:p>
          <a:p>
            <a:pPr lvl="1"/>
            <a:r>
              <a:rPr lang="es-ES" dirty="0" smtClean="0">
                <a:solidFill>
                  <a:srgbClr val="323330"/>
                </a:solidFill>
              </a:rPr>
              <a:t>“</a:t>
            </a:r>
            <a:r>
              <a:rPr lang="es-ES" dirty="0" err="1" smtClean="0">
                <a:solidFill>
                  <a:srgbClr val="323330"/>
                </a:solidFill>
              </a:rPr>
              <a:t>string</a:t>
            </a:r>
            <a:r>
              <a:rPr lang="es-ES" dirty="0" smtClean="0">
                <a:solidFill>
                  <a:srgbClr val="323330"/>
                </a:solidFill>
              </a:rPr>
              <a:t>”</a:t>
            </a:r>
          </a:p>
          <a:p>
            <a:pPr lvl="1"/>
            <a:r>
              <a:rPr lang="es-ES" dirty="0" smtClean="0">
                <a:solidFill>
                  <a:srgbClr val="323330"/>
                </a:solidFill>
              </a:rPr>
              <a:t>“</a:t>
            </a:r>
            <a:r>
              <a:rPr lang="es-ES" dirty="0" err="1" smtClean="0">
                <a:solidFill>
                  <a:srgbClr val="323330"/>
                </a:solidFill>
              </a:rPr>
              <a:t>number</a:t>
            </a:r>
            <a:r>
              <a:rPr lang="es-ES" dirty="0" smtClean="0">
                <a:solidFill>
                  <a:srgbClr val="323330"/>
                </a:solidFill>
              </a:rPr>
              <a:t>”</a:t>
            </a:r>
          </a:p>
          <a:p>
            <a:pPr lvl="1"/>
            <a:r>
              <a:rPr lang="es-ES" dirty="0" smtClean="0">
                <a:solidFill>
                  <a:srgbClr val="323330"/>
                </a:solidFill>
              </a:rPr>
              <a:t>“object” (excepto en las funciones)</a:t>
            </a:r>
          </a:p>
          <a:p>
            <a:pPr lvl="1"/>
            <a:r>
              <a:rPr lang="es-ES" dirty="0" smtClean="0">
                <a:solidFill>
                  <a:srgbClr val="323330"/>
                </a:solidFill>
              </a:rPr>
              <a:t>“</a:t>
            </a:r>
            <a:r>
              <a:rPr lang="es-ES" dirty="0" err="1" smtClean="0">
                <a:solidFill>
                  <a:srgbClr val="323330"/>
                </a:solidFill>
              </a:rPr>
              <a:t>function</a:t>
            </a:r>
            <a:r>
              <a:rPr lang="es-ES" dirty="0" smtClean="0">
                <a:solidFill>
                  <a:srgbClr val="323330"/>
                </a:solidFill>
              </a:rPr>
              <a:t>”</a:t>
            </a:r>
          </a:p>
          <a:p>
            <a:r>
              <a:rPr lang="es-ES" dirty="0" smtClean="0"/>
              <a:t>Lo podemos usar así: </a:t>
            </a:r>
          </a:p>
          <a:p>
            <a:pPr marL="0" indent="0">
              <a:buNone/>
            </a:pPr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	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typeof</a:t>
            </a:r>
            <a:r>
              <a:rPr lang="es-ES" dirty="0" smtClean="0"/>
              <a:t> 95; 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//</a:t>
            </a:r>
            <a:r>
              <a:rPr lang="es-ES" dirty="0" err="1" smtClean="0">
                <a:solidFill>
                  <a:schemeClr val="accent6">
                    <a:lumMod val="75000"/>
                  </a:schemeClr>
                </a:solidFill>
              </a:rPr>
              <a:t>number</a:t>
            </a:r>
            <a:endParaRPr lang="es-E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typeof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25265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Tipos de datos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>
                <a:solidFill>
                  <a:srgbClr val="323330"/>
                </a:solidFill>
              </a:rPr>
              <a:t>Cuando una variable se declara pero no se define recibe el valor </a:t>
            </a:r>
            <a:r>
              <a:rPr lang="es-ES" i="1" dirty="0" smtClean="0">
                <a:solidFill>
                  <a:srgbClr val="323330"/>
                </a:solidFill>
              </a:rPr>
              <a:t>undefined</a:t>
            </a:r>
            <a:r>
              <a:rPr lang="es-ES" dirty="0" smtClean="0">
                <a:solidFill>
                  <a:srgbClr val="323330"/>
                </a:solidFill>
              </a:rPr>
              <a:t>.</a:t>
            </a:r>
          </a:p>
          <a:p>
            <a:pPr marL="457200" lvl="1" indent="0">
              <a:buNone/>
            </a:pP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dirty="0" smtClean="0">
                <a:solidFill>
                  <a:srgbClr val="323330"/>
                </a:solidFill>
              </a:rPr>
              <a:t> game;</a:t>
            </a:r>
            <a:br>
              <a:rPr lang="es-ES" dirty="0" smtClean="0">
                <a:solidFill>
                  <a:srgbClr val="323330"/>
                </a:solidFill>
              </a:rPr>
            </a:br>
            <a:r>
              <a:rPr lang="es-ES" dirty="0" smtClean="0">
                <a:solidFill>
                  <a:srgbClr val="323330"/>
                </a:solidFill>
              </a:rPr>
              <a:t>console.log(game === undefined); 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//true</a:t>
            </a:r>
            <a:b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</a:br>
            <a:endParaRPr lang="es-ES" dirty="0" smtClean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s-ES" dirty="0" smtClean="0">
                <a:solidFill>
                  <a:srgbClr val="323330"/>
                </a:solidFill>
              </a:rPr>
              <a:t>Es importante resaltar la diferencia entre una variable declarada y no definida y una directamente no declarada.</a:t>
            </a:r>
          </a:p>
          <a:p>
            <a:pPr marL="457200" lvl="1" indent="0">
              <a:buNone/>
            </a:pPr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dirty="0">
                <a:solidFill>
                  <a:srgbClr val="323330"/>
                </a:solidFill>
              </a:rPr>
              <a:t> game; </a:t>
            </a:r>
            <a:r>
              <a:rPr lang="es-ES" dirty="0" smtClean="0">
                <a:solidFill>
                  <a:srgbClr val="323330"/>
                </a:solidFill>
              </a:rPr>
              <a:t>                                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//</a:t>
            </a:r>
            <a:r>
              <a:rPr lang="es-ES" dirty="0">
                <a:solidFill>
                  <a:schemeClr val="accent6">
                    <a:lumMod val="75000"/>
                  </a:schemeClr>
                </a:solidFill>
              </a:rPr>
              <a:t>undefined</a:t>
            </a:r>
          </a:p>
          <a:p>
            <a:pPr marL="457200" lvl="1" indent="0">
              <a:buNone/>
            </a:pPr>
            <a:r>
              <a:rPr lang="es-ES" dirty="0">
                <a:solidFill>
                  <a:schemeClr val="accent6">
                    <a:lumMod val="75000"/>
                  </a:schemeClr>
                </a:solidFill>
              </a:rPr>
              <a:t>//var </a:t>
            </a:r>
            <a:r>
              <a:rPr lang="es-ES" dirty="0" err="1">
                <a:solidFill>
                  <a:schemeClr val="accent6">
                    <a:lumMod val="75000"/>
                  </a:schemeClr>
                </a:solidFill>
              </a:rPr>
              <a:t>device</a:t>
            </a:r>
            <a:r>
              <a:rPr lang="es-ES" dirty="0">
                <a:solidFill>
                  <a:schemeClr val="accent6">
                    <a:lumMod val="75000"/>
                  </a:schemeClr>
                </a:solidFill>
              </a:rPr>
              <a:t>;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                            //</a:t>
            </a:r>
            <a:r>
              <a:rPr lang="es-ES" dirty="0" err="1">
                <a:solidFill>
                  <a:schemeClr val="accent6">
                    <a:lumMod val="75000"/>
                  </a:schemeClr>
                </a:solidFill>
              </a:rPr>
              <a:t>not</a:t>
            </a:r>
            <a:r>
              <a:rPr lang="es-E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s-ES" dirty="0" err="1">
                <a:solidFill>
                  <a:schemeClr val="accent6">
                    <a:lumMod val="75000"/>
                  </a:schemeClr>
                </a:solidFill>
              </a:rPr>
              <a:t>declared</a:t>
            </a:r>
            <a:endParaRPr lang="es-ES" dirty="0">
              <a:solidFill>
                <a:schemeClr val="accent6">
                  <a:lumMod val="75000"/>
                </a:schemeClr>
              </a:solidFill>
            </a:endParaRPr>
          </a:p>
          <a:p>
            <a:pPr marL="457200" lvl="1" indent="0">
              <a:buNone/>
            </a:pPr>
            <a:r>
              <a:rPr lang="es-ES" dirty="0">
                <a:solidFill>
                  <a:srgbClr val="323330"/>
                </a:solidFill>
              </a:rPr>
              <a:t>console.log(game); </a:t>
            </a:r>
            <a:r>
              <a:rPr lang="es-ES" dirty="0" smtClean="0">
                <a:solidFill>
                  <a:srgbClr val="323330"/>
                </a:solidFill>
              </a:rPr>
              <a:t>                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//</a:t>
            </a:r>
            <a:r>
              <a:rPr lang="es-ES" dirty="0">
                <a:solidFill>
                  <a:schemeClr val="accent6">
                    <a:lumMod val="75000"/>
                  </a:schemeClr>
                </a:solidFill>
              </a:rPr>
              <a:t>undefined</a:t>
            </a:r>
          </a:p>
          <a:p>
            <a:pPr marL="457200" lvl="1" indent="0">
              <a:buNone/>
            </a:pPr>
            <a:r>
              <a:rPr lang="es-ES" dirty="0">
                <a:solidFill>
                  <a:srgbClr val="323330"/>
                </a:solidFill>
              </a:rPr>
              <a:t>console.log(</a:t>
            </a:r>
            <a:r>
              <a:rPr lang="es-ES" dirty="0" err="1">
                <a:solidFill>
                  <a:srgbClr val="323330"/>
                </a:solidFill>
              </a:rPr>
              <a:t>device</a:t>
            </a:r>
            <a:r>
              <a:rPr lang="es-ES" dirty="0">
                <a:solidFill>
                  <a:srgbClr val="323330"/>
                </a:solidFill>
              </a:rPr>
              <a:t>); </a:t>
            </a:r>
            <a:r>
              <a:rPr lang="es-ES" dirty="0" smtClean="0">
                <a:solidFill>
                  <a:srgbClr val="323330"/>
                </a:solidFill>
              </a:rPr>
              <a:t>              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//error</a:t>
            </a:r>
          </a:p>
          <a:p>
            <a:pPr marL="457200" lvl="1" indent="0">
              <a:buNone/>
            </a:pPr>
            <a:r>
              <a:rPr lang="es-ES" dirty="0" smtClean="0">
                <a:solidFill>
                  <a:srgbClr val="323330"/>
                </a:solidFill>
              </a:rPr>
              <a:t>console.log(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typeof</a:t>
            </a:r>
            <a:r>
              <a:rPr lang="es-ES" dirty="0" smtClean="0">
                <a:solidFill>
                  <a:srgbClr val="323330"/>
                </a:solidFill>
              </a:rPr>
              <a:t> game);    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//”undefined”</a:t>
            </a:r>
          </a:p>
          <a:p>
            <a:pPr marL="457200" lvl="1" indent="0">
              <a:buNone/>
            </a:pPr>
            <a:r>
              <a:rPr lang="es-ES" dirty="0" smtClean="0">
                <a:solidFill>
                  <a:srgbClr val="323330"/>
                </a:solidFill>
              </a:rPr>
              <a:t>console.log(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typeof</a:t>
            </a:r>
            <a:r>
              <a:rPr lang="es-ES" dirty="0" smtClean="0">
                <a:solidFill>
                  <a:srgbClr val="323330"/>
                </a:solidFill>
              </a:rPr>
              <a:t> </a:t>
            </a:r>
            <a:r>
              <a:rPr lang="es-ES" dirty="0" err="1" smtClean="0">
                <a:solidFill>
                  <a:srgbClr val="323330"/>
                </a:solidFill>
              </a:rPr>
              <a:t>device</a:t>
            </a:r>
            <a:r>
              <a:rPr lang="es-ES" dirty="0" smtClean="0">
                <a:solidFill>
                  <a:srgbClr val="323330"/>
                </a:solidFill>
              </a:rPr>
              <a:t>);  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//”undefined”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undefined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51005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Tipos de datos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El valor </a:t>
            </a:r>
            <a:r>
              <a:rPr lang="es-ES" i="1" dirty="0" smtClean="0"/>
              <a:t>null</a:t>
            </a:r>
            <a:r>
              <a:rPr lang="es-ES" dirty="0" smtClean="0"/>
              <a:t> es un puntero a un objeto vacío, por eso </a:t>
            </a:r>
            <a:r>
              <a:rPr lang="es-ES" i="1" dirty="0" smtClean="0"/>
              <a:t>typeof</a:t>
            </a:r>
            <a:r>
              <a:rPr lang="es-ES" dirty="0" smtClean="0"/>
              <a:t> retorna “object”.</a:t>
            </a:r>
          </a:p>
          <a:p>
            <a:pPr marL="457200" lvl="1" indent="0">
              <a:buNone/>
            </a:pP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typeof</a:t>
            </a:r>
            <a:r>
              <a:rPr lang="es-ES" dirty="0" smtClean="0">
                <a:solidFill>
                  <a:srgbClr val="323330"/>
                </a:solidFill>
              </a:rPr>
              <a:t> 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null</a:t>
            </a:r>
            <a:r>
              <a:rPr lang="es-ES" dirty="0" smtClean="0">
                <a:solidFill>
                  <a:srgbClr val="323330"/>
                </a:solidFill>
              </a:rPr>
              <a:t>;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// “object”</a:t>
            </a:r>
            <a:b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</a:br>
            <a:endParaRPr lang="es-ES" dirty="0" smtClean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s-ES" dirty="0" smtClean="0"/>
              <a:t>El valor undefined deriva de null. Por eso:</a:t>
            </a:r>
          </a:p>
          <a:p>
            <a:pPr marL="457200" lvl="1" indent="0">
              <a:buNone/>
            </a:pP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null </a:t>
            </a:r>
            <a:r>
              <a:rPr lang="es-ES" dirty="0" smtClean="0">
                <a:solidFill>
                  <a:srgbClr val="323330"/>
                </a:solidFill>
              </a:rPr>
              <a:t>==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dirty="0" smtClean="0">
                <a:solidFill>
                  <a:srgbClr val="323330"/>
                </a:solidFill>
              </a:rPr>
              <a:t>undefined; </a:t>
            </a:r>
            <a:r>
              <a:rPr lang="es-ES" dirty="0">
                <a:solidFill>
                  <a:schemeClr val="accent6">
                    <a:lumMod val="75000"/>
                  </a:schemeClr>
                </a:solidFill>
              </a:rPr>
              <a:t>//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true</a:t>
            </a:r>
          </a:p>
          <a:p>
            <a:pPr marL="457200" lvl="1" indent="0">
              <a:buNone/>
            </a:pP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null </a:t>
            </a:r>
            <a:r>
              <a:rPr lang="es-ES" dirty="0" smtClean="0">
                <a:solidFill>
                  <a:srgbClr val="323330"/>
                </a:solidFill>
              </a:rPr>
              <a:t>===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dirty="0">
                <a:solidFill>
                  <a:srgbClr val="323330"/>
                </a:solidFill>
              </a:rPr>
              <a:t>undefined; </a:t>
            </a:r>
            <a:r>
              <a:rPr lang="es-ES" dirty="0">
                <a:solidFill>
                  <a:schemeClr val="accent6">
                    <a:lumMod val="75000"/>
                  </a:schemeClr>
                </a:solidFill>
              </a:rPr>
              <a:t>//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false</a:t>
            </a:r>
            <a:r>
              <a:rPr lang="es-ES" dirty="0"/>
              <a:t/>
            </a:r>
            <a:br>
              <a:rPr lang="es-ES" dirty="0"/>
            </a:br>
            <a:endParaRPr lang="es-ES" dirty="0" smtClean="0"/>
          </a:p>
          <a:p>
            <a:r>
              <a:rPr lang="es-ES" dirty="0" smtClean="0"/>
              <a:t>Es aconsejable inicializar los objetos con null si luego se espera que tengan algún valor. </a:t>
            </a:r>
          </a:p>
          <a:p>
            <a:r>
              <a:rPr lang="es-ES" dirty="0" smtClean="0"/>
              <a:t>Esto nos permite diferenciar claramente entre null y undefined.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null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09035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Tipos de datos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42878" y="1276350"/>
            <a:ext cx="11915771" cy="2513055"/>
          </a:xfrm>
        </p:spPr>
        <p:txBody>
          <a:bodyPr/>
          <a:lstStyle/>
          <a:p>
            <a:r>
              <a:rPr lang="es-ES" dirty="0" smtClean="0"/>
              <a:t>Tiene dos posibles valores literales: </a:t>
            </a:r>
            <a:r>
              <a:rPr lang="es-ES" i="1" dirty="0" smtClean="0"/>
              <a:t>true</a:t>
            </a:r>
            <a:r>
              <a:rPr lang="es-ES" dirty="0" smtClean="0"/>
              <a:t> y </a:t>
            </a:r>
            <a:r>
              <a:rPr lang="es-ES" i="1" dirty="0" smtClean="0"/>
              <a:t>false</a:t>
            </a:r>
            <a:r>
              <a:rPr lang="es-ES" dirty="0" smtClean="0"/>
              <a:t>.</a:t>
            </a:r>
          </a:p>
          <a:p>
            <a:r>
              <a:rPr lang="es-ES" dirty="0" smtClean="0"/>
              <a:t>Todos los tipos de valores tienen equivalencia booleana en ECMAScript.</a:t>
            </a:r>
          </a:p>
          <a:p>
            <a:r>
              <a:rPr lang="es-ES" dirty="0" smtClean="0"/>
              <a:t>Para hacer el casting podemos usar la función </a:t>
            </a:r>
            <a:r>
              <a:rPr lang="es-ES" i="1" dirty="0" smtClean="0"/>
              <a:t>Boolean()</a:t>
            </a:r>
            <a:r>
              <a:rPr lang="es-ES" dirty="0" smtClean="0"/>
              <a:t>.</a:t>
            </a:r>
          </a:p>
          <a:p>
            <a:r>
              <a:rPr lang="es-ES" dirty="0" smtClean="0"/>
              <a:t>También podemos usar el operador ! dos veces:</a:t>
            </a:r>
            <a:br>
              <a:rPr lang="es-ES" dirty="0" smtClean="0"/>
            </a:br>
            <a:r>
              <a:rPr lang="es-ES" dirty="0" smtClean="0"/>
              <a:t>	</a:t>
            </a:r>
            <a:r>
              <a:rPr lang="es-ES" dirty="0"/>
              <a:t>console.log</a:t>
            </a:r>
            <a:r>
              <a:rPr lang="es-ES" dirty="0" smtClean="0"/>
              <a:t>(!!</a:t>
            </a:r>
            <a:r>
              <a:rPr lang="es-ES" dirty="0" smtClean="0">
                <a:solidFill>
                  <a:srgbClr val="C00000"/>
                </a:solidFill>
              </a:rPr>
              <a:t>'blue</a:t>
            </a:r>
            <a:r>
              <a:rPr lang="es-ES" dirty="0">
                <a:solidFill>
                  <a:srgbClr val="C00000"/>
                </a:solidFill>
              </a:rPr>
              <a:t>'</a:t>
            </a:r>
            <a:r>
              <a:rPr lang="es-ES" dirty="0"/>
              <a:t>);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//true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 smtClean="0"/>
              <a:t>boolean</a:t>
            </a:r>
            <a:endParaRPr lang="es-E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946" y="4053788"/>
            <a:ext cx="5457825" cy="18478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100763" y="4054383"/>
            <a:ext cx="5861252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s-ES" dirty="0" smtClean="0">
                <a:solidFill>
                  <a:srgbClr val="323330"/>
                </a:solidFill>
                <a:latin typeface="+mj-lt"/>
              </a:rPr>
              <a:t>Es importante entender estas conversiones ya que las sentencias de control de flujo automáticamente hacen una conversión a Boolean.</a:t>
            </a:r>
          </a:p>
          <a:p>
            <a:r>
              <a:rPr lang="en-US" sz="14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n-US" sz="1400" dirty="0">
                <a:solidFill>
                  <a:srgbClr val="323330"/>
                </a:solidFill>
                <a:latin typeface="+mj-lt"/>
              </a:rPr>
              <a:t> game = </a:t>
            </a:r>
            <a:r>
              <a:rPr lang="en-US" sz="1400" dirty="0">
                <a:solidFill>
                  <a:srgbClr val="C00000"/>
                </a:solidFill>
                <a:latin typeface="+mj-lt"/>
              </a:rPr>
              <a:t>'golden axe'</a:t>
            </a:r>
            <a:r>
              <a:rPr lang="en-US" sz="1400" dirty="0">
                <a:solidFill>
                  <a:srgbClr val="323330"/>
                </a:solidFill>
                <a:latin typeface="+mj-lt"/>
              </a:rPr>
              <a:t>;</a:t>
            </a:r>
          </a:p>
          <a:p>
            <a:r>
              <a:rPr lang="en-US" sz="1400" dirty="0">
                <a:solidFill>
                  <a:srgbClr val="323330"/>
                </a:solidFill>
                <a:latin typeface="+mj-lt"/>
              </a:rPr>
              <a:t>if(game</a:t>
            </a:r>
            <a:r>
              <a:rPr lang="en-US" sz="1400" dirty="0" smtClean="0">
                <a:solidFill>
                  <a:srgbClr val="323330"/>
                </a:solidFill>
                <a:latin typeface="+mj-lt"/>
              </a:rPr>
              <a:t>){  </a:t>
            </a:r>
            <a:r>
              <a:rPr lang="en-US" sz="1400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 true</a:t>
            </a:r>
            <a:endParaRPr lang="en-US" sz="1400" dirty="0">
              <a:solidFill>
                <a:schemeClr val="accent6">
                  <a:lumMod val="75000"/>
                </a:schemeClr>
              </a:solidFill>
              <a:latin typeface="+mj-lt"/>
            </a:endParaRPr>
          </a:p>
          <a:p>
            <a:r>
              <a:rPr lang="en-US" sz="1400" dirty="0" smtClean="0">
                <a:solidFill>
                  <a:srgbClr val="323330"/>
                </a:solidFill>
                <a:latin typeface="+mj-lt"/>
              </a:rPr>
              <a:t>    console.log</a:t>
            </a:r>
            <a:r>
              <a:rPr lang="en-US" sz="1400" dirty="0">
                <a:solidFill>
                  <a:srgbClr val="323330"/>
                </a:solidFill>
                <a:latin typeface="+mj-lt"/>
              </a:rPr>
              <a:t>(</a:t>
            </a:r>
            <a:r>
              <a:rPr lang="en-US" sz="1400" dirty="0">
                <a:solidFill>
                  <a:srgbClr val="C00000"/>
                </a:solidFill>
                <a:latin typeface="+mj-lt"/>
              </a:rPr>
              <a:t>'do something'</a:t>
            </a:r>
            <a:r>
              <a:rPr lang="en-US" sz="1400" dirty="0">
                <a:solidFill>
                  <a:srgbClr val="323330"/>
                </a:solidFill>
                <a:latin typeface="+mj-lt"/>
              </a:rPr>
              <a:t>);</a:t>
            </a:r>
          </a:p>
          <a:p>
            <a:r>
              <a:rPr lang="en-US" sz="1400" dirty="0">
                <a:solidFill>
                  <a:srgbClr val="323330"/>
                </a:solidFill>
                <a:latin typeface="+mj-lt"/>
              </a:rPr>
              <a:t>}</a:t>
            </a:r>
            <a:endParaRPr lang="es-ES" sz="1400" dirty="0" smtClean="0">
              <a:solidFill>
                <a:srgbClr val="32333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65388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Tipos de datos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3956858" y="1276350"/>
            <a:ext cx="8101791" cy="4933950"/>
          </a:xfrm>
        </p:spPr>
        <p:txBody>
          <a:bodyPr/>
          <a:lstStyle/>
          <a:p>
            <a:r>
              <a:rPr lang="es-ES" dirty="0" smtClean="0"/>
              <a:t>Usa el formato </a:t>
            </a:r>
            <a:r>
              <a:rPr lang="es-ES" dirty="0" smtClean="0">
                <a:hlinkClick r:id="rId2"/>
              </a:rPr>
              <a:t>IEEE-754</a:t>
            </a:r>
            <a:r>
              <a:rPr lang="es-ES" dirty="0" smtClean="0"/>
              <a:t> para representar enteros y valores de coma flotante.</a:t>
            </a:r>
          </a:p>
          <a:p>
            <a:r>
              <a:rPr lang="es-ES" dirty="0" smtClean="0"/>
              <a:t>Es importante entender los efectos del redondeo que presenta el formato IEEE-754.</a:t>
            </a:r>
          </a:p>
          <a:p>
            <a:r>
              <a:rPr lang="es-ES" dirty="0" smtClean="0"/>
              <a:t>0.1 + 0.2 != </a:t>
            </a:r>
            <a:r>
              <a:rPr lang="es-ES" dirty="0"/>
              <a:t>0.3 </a:t>
            </a:r>
            <a:r>
              <a:rPr lang="es-ES" dirty="0">
                <a:solidFill>
                  <a:schemeClr val="accent6">
                    <a:lumMod val="75000"/>
                  </a:schemeClr>
                </a:solidFill>
              </a:rPr>
              <a:t>//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0.30000000000000004</a:t>
            </a:r>
          </a:p>
          <a:p>
            <a:r>
              <a:rPr lang="es-ES" dirty="0" smtClean="0"/>
              <a:t>No usar comparaciones específicas con números de coma flotante.</a:t>
            </a:r>
          </a:p>
          <a:p>
            <a:r>
              <a:rPr lang="es-ES" dirty="0" smtClean="0"/>
              <a:t>Este hecho afecta también a C# y Java.</a:t>
            </a:r>
          </a:p>
          <a:p>
            <a:r>
              <a:rPr lang="es-ES" dirty="0" err="1" smtClean="0"/>
              <a:t>Number.MIN_VALUE</a:t>
            </a:r>
            <a:r>
              <a:rPr lang="es-ES" dirty="0" smtClean="0"/>
              <a:t> = </a:t>
            </a:r>
            <a:r>
              <a:rPr lang="es-ES" dirty="0" smtClean="0">
                <a:solidFill>
                  <a:srgbClr val="00B050"/>
                </a:solidFill>
              </a:rPr>
              <a:t>5e-324</a:t>
            </a:r>
          </a:p>
          <a:p>
            <a:r>
              <a:rPr lang="es-ES" dirty="0" err="1" smtClean="0"/>
              <a:t>Number.MAX_VALUE</a:t>
            </a:r>
            <a:r>
              <a:rPr lang="es-ES" dirty="0" smtClean="0"/>
              <a:t> = </a:t>
            </a:r>
            <a:r>
              <a:rPr lang="es-ES" dirty="0">
                <a:solidFill>
                  <a:srgbClr val="00B050"/>
                </a:solidFill>
              </a:rPr>
              <a:t>1.7976931348623157e+308</a:t>
            </a:r>
            <a:endParaRPr lang="es-ES" dirty="0" smtClean="0">
              <a:solidFill>
                <a:srgbClr val="00B050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Number</a:t>
            </a:r>
            <a:endParaRPr lang="es-ES" dirty="0"/>
          </a:p>
        </p:txBody>
      </p:sp>
      <p:pic>
        <p:nvPicPr>
          <p:cNvPr id="1026" name="Picture 2" descr="http://qph.is.quoracdn.net/main-qimg-fd1e395c8da3b0d096eb8e8d02f89949?convert_to_webp=tru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8" y="1276350"/>
            <a:ext cx="3614914" cy="4293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8064" y="5569527"/>
            <a:ext cx="14553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>
                <a:solidFill>
                  <a:srgbClr val="323330"/>
                </a:solidFill>
                <a:latin typeface="+mj-lt"/>
                <a:hlinkClick r:id="rId4"/>
              </a:rPr>
              <a:t>http://</a:t>
            </a:r>
            <a:r>
              <a:rPr lang="es-ES" sz="1200" dirty="0" smtClean="0">
                <a:solidFill>
                  <a:srgbClr val="323330"/>
                </a:solidFill>
                <a:latin typeface="+mj-lt"/>
                <a:hlinkClick r:id="rId4"/>
              </a:rPr>
              <a:t>goo.gl/qjAgX7</a:t>
            </a:r>
            <a:endParaRPr lang="es-ES" sz="1200" dirty="0" smtClean="0">
              <a:solidFill>
                <a:srgbClr val="32333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9937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Tipos de datos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Los enteros se pueden representar en formato decimal, octal y hexadecimal.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s-ES" sz="2000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sz="2000" dirty="0" smtClean="0"/>
              <a:t> </a:t>
            </a:r>
            <a:r>
              <a:rPr lang="es-ES" sz="2000" dirty="0" err="1" smtClean="0">
                <a:solidFill>
                  <a:srgbClr val="323330"/>
                </a:solidFill>
              </a:rPr>
              <a:t>intNum</a:t>
            </a:r>
            <a:r>
              <a:rPr lang="es-ES" sz="2000" dirty="0" smtClean="0">
                <a:solidFill>
                  <a:srgbClr val="323330"/>
                </a:solidFill>
              </a:rPr>
              <a:t> = </a:t>
            </a:r>
            <a:r>
              <a:rPr lang="es-ES" sz="2000" dirty="0" smtClean="0">
                <a:solidFill>
                  <a:srgbClr val="00B050"/>
                </a:solidFill>
              </a:rPr>
              <a:t>55</a:t>
            </a:r>
            <a:r>
              <a:rPr lang="es-ES" sz="2000" dirty="0" smtClean="0">
                <a:solidFill>
                  <a:srgbClr val="323330"/>
                </a:solidFill>
              </a:rPr>
              <a:t>;</a:t>
            </a:r>
            <a:br>
              <a:rPr lang="es-ES" sz="2000" dirty="0" smtClean="0">
                <a:solidFill>
                  <a:srgbClr val="323330"/>
                </a:solidFill>
              </a:rPr>
            </a:br>
            <a:r>
              <a:rPr lang="es-ES" sz="2000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sz="2000" dirty="0" smtClean="0"/>
              <a:t> </a:t>
            </a:r>
            <a:r>
              <a:rPr lang="es-ES" sz="2000" dirty="0" smtClean="0">
                <a:solidFill>
                  <a:srgbClr val="323330"/>
                </a:solidFill>
              </a:rPr>
              <a:t>octalNum1 = </a:t>
            </a:r>
            <a:r>
              <a:rPr lang="es-ES" sz="2000" dirty="0" smtClean="0">
                <a:solidFill>
                  <a:srgbClr val="00B050"/>
                </a:solidFill>
              </a:rPr>
              <a:t>070</a:t>
            </a:r>
            <a:r>
              <a:rPr lang="es-ES" sz="2000" dirty="0" smtClean="0">
                <a:solidFill>
                  <a:srgbClr val="323330"/>
                </a:solidFill>
              </a:rPr>
              <a:t>;  </a:t>
            </a:r>
            <a:r>
              <a:rPr lang="es-ES" sz="2000" dirty="0" smtClean="0">
                <a:solidFill>
                  <a:schemeClr val="accent6">
                    <a:lumMod val="75000"/>
                  </a:schemeClr>
                </a:solidFill>
              </a:rPr>
              <a:t>//56</a:t>
            </a:r>
            <a:r>
              <a:rPr lang="es-ES" sz="2000" dirty="0" smtClean="0">
                <a:solidFill>
                  <a:srgbClr val="323330"/>
                </a:solidFill>
              </a:rPr>
              <a:t/>
            </a:r>
            <a:br>
              <a:rPr lang="es-ES" sz="2000" dirty="0" smtClean="0">
                <a:solidFill>
                  <a:srgbClr val="323330"/>
                </a:solidFill>
              </a:rPr>
            </a:br>
            <a:r>
              <a:rPr lang="es-ES" sz="2000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sz="2000" dirty="0" smtClean="0"/>
              <a:t> </a:t>
            </a:r>
            <a:r>
              <a:rPr lang="es-ES" sz="2000" dirty="0" smtClean="0">
                <a:solidFill>
                  <a:srgbClr val="323330"/>
                </a:solidFill>
              </a:rPr>
              <a:t>octalNum2 = </a:t>
            </a:r>
            <a:r>
              <a:rPr lang="es-ES" sz="2000" dirty="0" smtClean="0">
                <a:solidFill>
                  <a:srgbClr val="00B050"/>
                </a:solidFill>
              </a:rPr>
              <a:t>079</a:t>
            </a:r>
            <a:r>
              <a:rPr lang="es-ES" sz="2000" dirty="0" smtClean="0">
                <a:solidFill>
                  <a:srgbClr val="323330"/>
                </a:solidFill>
              </a:rPr>
              <a:t>;  </a:t>
            </a:r>
            <a:r>
              <a:rPr lang="es-ES" sz="2000" dirty="0" smtClean="0">
                <a:solidFill>
                  <a:schemeClr val="accent6">
                    <a:lumMod val="75000"/>
                  </a:schemeClr>
                </a:solidFill>
              </a:rPr>
              <a:t>//octal inválido – 0 seguido de números de 0  a 7. Se interpreta como decimal.</a:t>
            </a:r>
            <a:br>
              <a:rPr lang="es-ES" sz="2000" dirty="0" smtClean="0">
                <a:solidFill>
                  <a:schemeClr val="accent6">
                    <a:lumMod val="75000"/>
                  </a:schemeClr>
                </a:solidFill>
              </a:rPr>
            </a:br>
            <a:r>
              <a:rPr lang="es-ES" sz="2000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sz="2000" dirty="0" smtClean="0"/>
              <a:t> </a:t>
            </a:r>
            <a:r>
              <a:rPr lang="es-ES" sz="2000" dirty="0" smtClean="0">
                <a:solidFill>
                  <a:srgbClr val="323330"/>
                </a:solidFill>
              </a:rPr>
              <a:t>octalNum3 = </a:t>
            </a:r>
            <a:r>
              <a:rPr lang="es-ES" sz="2000" dirty="0" smtClean="0">
                <a:solidFill>
                  <a:srgbClr val="00B050"/>
                </a:solidFill>
              </a:rPr>
              <a:t>08</a:t>
            </a:r>
            <a:r>
              <a:rPr lang="es-ES" sz="2000" dirty="0" smtClean="0">
                <a:solidFill>
                  <a:srgbClr val="323330"/>
                </a:solidFill>
              </a:rPr>
              <a:t>;    </a:t>
            </a:r>
            <a:r>
              <a:rPr lang="es-ES" sz="2000" dirty="0" smtClean="0">
                <a:solidFill>
                  <a:schemeClr val="accent6">
                    <a:lumMod val="75000"/>
                  </a:schemeClr>
                </a:solidFill>
              </a:rPr>
              <a:t>//octal inválido. Decimal.</a:t>
            </a:r>
            <a:br>
              <a:rPr lang="es-ES" sz="2000" dirty="0" smtClean="0">
                <a:solidFill>
                  <a:schemeClr val="accent6">
                    <a:lumMod val="75000"/>
                  </a:schemeClr>
                </a:solidFill>
              </a:rPr>
            </a:br>
            <a:r>
              <a:rPr lang="es-ES" sz="2000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sz="2000" dirty="0" smtClean="0">
                <a:solidFill>
                  <a:srgbClr val="323330"/>
                </a:solidFill>
              </a:rPr>
              <a:t> hexNum1 = </a:t>
            </a:r>
            <a:r>
              <a:rPr lang="es-ES" sz="2000" dirty="0" smtClean="0">
                <a:solidFill>
                  <a:srgbClr val="00B050"/>
                </a:solidFill>
              </a:rPr>
              <a:t>0xA</a:t>
            </a:r>
            <a:r>
              <a:rPr lang="es-ES" sz="2000" dirty="0" smtClean="0">
                <a:solidFill>
                  <a:srgbClr val="323330"/>
                </a:solidFill>
              </a:rPr>
              <a:t>;     </a:t>
            </a:r>
            <a:r>
              <a:rPr lang="es-ES" sz="2000" dirty="0" smtClean="0">
                <a:solidFill>
                  <a:schemeClr val="accent6">
                    <a:lumMod val="75000"/>
                  </a:schemeClr>
                </a:solidFill>
              </a:rPr>
              <a:t>//10</a:t>
            </a:r>
            <a:r>
              <a:rPr lang="es-ES" sz="2000" dirty="0" smtClean="0">
                <a:solidFill>
                  <a:srgbClr val="323330"/>
                </a:solidFill>
              </a:rPr>
              <a:t/>
            </a:r>
            <a:br>
              <a:rPr lang="es-ES" sz="2000" dirty="0" smtClean="0">
                <a:solidFill>
                  <a:srgbClr val="323330"/>
                </a:solidFill>
              </a:rPr>
            </a:br>
            <a:r>
              <a:rPr lang="es-ES" sz="2000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sz="2000" dirty="0" smtClean="0">
                <a:solidFill>
                  <a:srgbClr val="323330"/>
                </a:solidFill>
              </a:rPr>
              <a:t> hexNum2 = </a:t>
            </a:r>
            <a:r>
              <a:rPr lang="es-ES" sz="2000" dirty="0" smtClean="0">
                <a:solidFill>
                  <a:srgbClr val="00B050"/>
                </a:solidFill>
              </a:rPr>
              <a:t>0x1f</a:t>
            </a:r>
            <a:r>
              <a:rPr lang="es-ES" sz="2000" dirty="0" smtClean="0">
                <a:solidFill>
                  <a:srgbClr val="323330"/>
                </a:solidFill>
              </a:rPr>
              <a:t>;    </a:t>
            </a:r>
            <a:r>
              <a:rPr lang="es-ES" sz="2000" dirty="0" smtClean="0">
                <a:solidFill>
                  <a:schemeClr val="accent6">
                    <a:lumMod val="75000"/>
                  </a:schemeClr>
                </a:solidFill>
              </a:rPr>
              <a:t>//31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Los octales son inválidos en </a:t>
            </a:r>
            <a:r>
              <a:rPr lang="es-ES" i="1" dirty="0" smtClean="0"/>
              <a:t>strict mode</a:t>
            </a:r>
            <a:r>
              <a:rPr lang="es-ES" dirty="0" smtClean="0"/>
              <a:t>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Los números creados con formato octal o hexadecimal son tratados como decimales en las operaciones aritméticas.</a:t>
            </a:r>
            <a:endParaRPr lang="es-ES" dirty="0"/>
          </a:p>
          <a:p>
            <a:endParaRPr lang="es-ES" dirty="0" smtClean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Number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21969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Tipos de datos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Los números de coma flotante necesitan incluir un punto decimal y al menos un número detrás.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Para ahorrar memoria ECMAScript siempre intenta convertir todos los números a enteros.</a:t>
            </a:r>
            <a:br>
              <a:rPr lang="es-ES" dirty="0" smtClean="0"/>
            </a:br>
            <a:r>
              <a:rPr lang="es-ES" dirty="0" smtClean="0"/>
              <a:t>	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dirty="0" smtClean="0"/>
              <a:t> floatNum1 = </a:t>
            </a:r>
            <a:r>
              <a:rPr lang="es-ES" dirty="0" smtClean="0">
                <a:solidFill>
                  <a:srgbClr val="00B050"/>
                </a:solidFill>
              </a:rPr>
              <a:t>1.</a:t>
            </a:r>
            <a:r>
              <a:rPr lang="es-ES" dirty="0" smtClean="0"/>
              <a:t>;     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//interpretado como entero 1</a:t>
            </a:r>
            <a:b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</a:br>
            <a:r>
              <a:rPr lang="es-ES" dirty="0" smtClean="0"/>
              <a:t>	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dirty="0" smtClean="0"/>
              <a:t> floatNum2 = </a:t>
            </a:r>
            <a:r>
              <a:rPr lang="es-ES" dirty="0" smtClean="0">
                <a:solidFill>
                  <a:srgbClr val="00B050"/>
                </a:solidFill>
              </a:rPr>
              <a:t>10.0</a:t>
            </a:r>
            <a:r>
              <a:rPr lang="es-ES" dirty="0" smtClean="0"/>
              <a:t>;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//interpretado como entero 10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Para números muy grandes o muy pequeños podemos usar la </a:t>
            </a:r>
            <a:r>
              <a:rPr lang="es-ES" i="1" dirty="0" smtClean="0"/>
              <a:t>notación e</a:t>
            </a:r>
            <a:r>
              <a:rPr lang="es-ES" dirty="0" smtClean="0"/>
              <a:t>.</a:t>
            </a:r>
            <a:br>
              <a:rPr lang="es-ES" dirty="0" smtClean="0"/>
            </a:br>
            <a:r>
              <a:rPr lang="es-ES" dirty="0" smtClean="0"/>
              <a:t>	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dirty="0" smtClean="0"/>
              <a:t> floatNum3 = </a:t>
            </a:r>
            <a:r>
              <a:rPr lang="es-ES" dirty="0" smtClean="0">
                <a:solidFill>
                  <a:srgbClr val="00B050"/>
                </a:solidFill>
              </a:rPr>
              <a:t>3.12e7</a:t>
            </a:r>
            <a:r>
              <a:rPr lang="es-ES" dirty="0" smtClean="0"/>
              <a:t>;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// 31200000</a:t>
            </a:r>
            <a:b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</a:b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	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dirty="0" smtClean="0"/>
              <a:t> floatNum4 </a:t>
            </a:r>
            <a:r>
              <a:rPr lang="es-ES" dirty="0"/>
              <a:t>= </a:t>
            </a:r>
            <a:r>
              <a:rPr lang="es-ES" dirty="0" smtClean="0">
                <a:solidFill>
                  <a:srgbClr val="00B050"/>
                </a:solidFill>
              </a:rPr>
              <a:t>3e-7</a:t>
            </a:r>
            <a:r>
              <a:rPr lang="es-ES" dirty="0"/>
              <a:t>;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//</a:t>
            </a:r>
            <a:r>
              <a:rPr lang="es-ES" dirty="0"/>
              <a:t> </a:t>
            </a:r>
            <a:r>
              <a:rPr lang="es-ES" dirty="0">
                <a:solidFill>
                  <a:schemeClr val="accent6">
                    <a:lumMod val="75000"/>
                  </a:schemeClr>
                </a:solidFill>
              </a:rPr>
              <a:t>0.0000003</a:t>
            </a:r>
            <a:endParaRPr lang="es-ES" dirty="0" smtClean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Number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3694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Presentación</a:t>
            </a:r>
            <a:endParaRPr lang="es-E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s-ES" dirty="0" smtClean="0"/>
              <a:t>Instalación de herramientas</a:t>
            </a:r>
            <a:endParaRPr lang="es-E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Instalación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3491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Tipos de datos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Si nos pasamos los rangos numéricos soportados el número obtiene uno de los siguientes valores:</a:t>
            </a:r>
          </a:p>
          <a:p>
            <a:pPr lvl="1">
              <a:spcAft>
                <a:spcPts val="600"/>
              </a:spcAft>
            </a:pPr>
            <a:r>
              <a:rPr lang="es-ES" dirty="0" smtClean="0">
                <a:solidFill>
                  <a:srgbClr val="323330"/>
                </a:solidFill>
              </a:rPr>
              <a:t>Infinity</a:t>
            </a:r>
          </a:p>
          <a:p>
            <a:pPr lvl="1">
              <a:spcAft>
                <a:spcPts val="600"/>
              </a:spcAft>
            </a:pPr>
            <a:r>
              <a:rPr lang="es-ES" dirty="0" smtClean="0">
                <a:solidFill>
                  <a:srgbClr val="323330"/>
                </a:solidFill>
              </a:rPr>
              <a:t>-Infinity</a:t>
            </a:r>
            <a:br>
              <a:rPr lang="es-ES" dirty="0" smtClean="0">
                <a:solidFill>
                  <a:srgbClr val="323330"/>
                </a:solidFill>
              </a:rPr>
            </a:br>
            <a:endParaRPr lang="es-ES" dirty="0" smtClean="0">
              <a:solidFill>
                <a:srgbClr val="323330"/>
              </a:solidFill>
            </a:endParaRPr>
          </a:p>
          <a:p>
            <a:pPr>
              <a:spcAft>
                <a:spcPts val="600"/>
              </a:spcAft>
            </a:pPr>
            <a:r>
              <a:rPr lang="es-ES" dirty="0" smtClean="0"/>
              <a:t>La función </a:t>
            </a:r>
            <a:r>
              <a:rPr lang="es-ES" i="1" dirty="0" smtClean="0"/>
              <a:t>isFinite() </a:t>
            </a:r>
            <a:r>
              <a:rPr lang="es-ES" dirty="0" smtClean="0"/>
              <a:t>nos puede ayudar a determinar si estamos dentro del rango soportado.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dirty="0" smtClean="0">
                <a:solidFill>
                  <a:srgbClr val="323330"/>
                </a:solidFill>
              </a:rPr>
              <a:t> </a:t>
            </a:r>
            <a:r>
              <a:rPr lang="es-ES" dirty="0" err="1" smtClean="0">
                <a:solidFill>
                  <a:srgbClr val="323330"/>
                </a:solidFill>
              </a:rPr>
              <a:t>result</a:t>
            </a:r>
            <a:r>
              <a:rPr lang="es-ES" dirty="0" smtClean="0">
                <a:solidFill>
                  <a:srgbClr val="323330"/>
                </a:solidFill>
              </a:rPr>
              <a:t> = </a:t>
            </a:r>
            <a:r>
              <a:rPr lang="es-ES" dirty="0" err="1" smtClean="0">
                <a:solidFill>
                  <a:srgbClr val="323330"/>
                </a:solidFill>
              </a:rPr>
              <a:t>Number.MAX_VALUE</a:t>
            </a:r>
            <a:r>
              <a:rPr lang="es-ES" dirty="0" smtClean="0">
                <a:solidFill>
                  <a:srgbClr val="323330"/>
                </a:solidFill>
              </a:rPr>
              <a:t> + </a:t>
            </a:r>
            <a:r>
              <a:rPr lang="es-ES" dirty="0" err="1" smtClean="0">
                <a:solidFill>
                  <a:srgbClr val="323330"/>
                </a:solidFill>
              </a:rPr>
              <a:t>Number.MAX_VALUE</a:t>
            </a:r>
            <a:r>
              <a:rPr lang="es-ES" dirty="0" smtClean="0">
                <a:solidFill>
                  <a:srgbClr val="323330"/>
                </a:solidFill>
              </a:rPr>
              <a:t>;</a:t>
            </a:r>
            <a:r>
              <a:rPr lang="es-ES" dirty="0">
                <a:solidFill>
                  <a:srgbClr val="323330"/>
                </a:solidFill>
              </a:rPr>
              <a:t/>
            </a:r>
            <a:br>
              <a:rPr lang="es-ES" dirty="0">
                <a:solidFill>
                  <a:srgbClr val="323330"/>
                </a:solidFill>
              </a:rPr>
            </a:br>
            <a:r>
              <a:rPr lang="es-ES" dirty="0" smtClean="0">
                <a:solidFill>
                  <a:srgbClr val="323330"/>
                </a:solidFill>
              </a:rPr>
              <a:t>console.log(isFinite(</a:t>
            </a:r>
            <a:r>
              <a:rPr lang="es-ES" dirty="0" err="1" smtClean="0">
                <a:solidFill>
                  <a:srgbClr val="323330"/>
                </a:solidFill>
              </a:rPr>
              <a:t>result</a:t>
            </a:r>
            <a:r>
              <a:rPr lang="es-ES" dirty="0" smtClean="0">
                <a:solidFill>
                  <a:srgbClr val="323330"/>
                </a:solidFill>
              </a:rPr>
              <a:t>)); 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// false</a:t>
            </a:r>
            <a:b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</a:br>
            <a:endParaRPr lang="es-ES" dirty="0">
              <a:solidFill>
                <a:schemeClr val="accent6">
                  <a:lumMod val="75000"/>
                </a:schemeClr>
              </a:solidFill>
            </a:endParaRPr>
          </a:p>
          <a:p>
            <a:pPr>
              <a:spcAft>
                <a:spcPts val="600"/>
              </a:spcAft>
            </a:pPr>
            <a:r>
              <a:rPr lang="es-ES" dirty="0"/>
              <a:t>En ECMAScript, un número dividido entre 0 retorna </a:t>
            </a:r>
            <a:r>
              <a:rPr lang="es-ES" i="1" dirty="0" smtClean="0"/>
              <a:t>Infinity o -Infinity</a:t>
            </a:r>
            <a:r>
              <a:rPr lang="es-ES" dirty="0" smtClean="0"/>
              <a:t>.</a:t>
            </a:r>
            <a:endParaRPr lang="es-ES" dirty="0"/>
          </a:p>
          <a:p>
            <a:pPr marL="0" indent="0">
              <a:spcAft>
                <a:spcPts val="600"/>
              </a:spcAft>
              <a:buNone/>
            </a:pPr>
            <a:endParaRPr lang="es-ES" dirty="0" smtClean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Number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723588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Tipos de datos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i="1" dirty="0" smtClean="0"/>
              <a:t>NaN</a:t>
            </a:r>
            <a:r>
              <a:rPr lang="es-ES" dirty="0" smtClean="0"/>
              <a:t> es un valor numérico especial (Not a Number) que indica un error en una operación que debería haber retornado un número.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Cualquier operación con </a:t>
            </a:r>
            <a:r>
              <a:rPr lang="es-ES" i="1" dirty="0" smtClean="0"/>
              <a:t>NaN</a:t>
            </a:r>
            <a:r>
              <a:rPr lang="es-ES" dirty="0" smtClean="0"/>
              <a:t> retorna </a:t>
            </a:r>
            <a:r>
              <a:rPr lang="es-ES" i="1" dirty="0" smtClean="0"/>
              <a:t>NaN</a:t>
            </a:r>
            <a:r>
              <a:rPr lang="es-ES" dirty="0" smtClean="0"/>
              <a:t>.</a:t>
            </a:r>
          </a:p>
          <a:p>
            <a:pPr>
              <a:spcAft>
                <a:spcPts val="600"/>
              </a:spcAft>
            </a:pPr>
            <a:r>
              <a:rPr lang="es-ES" i="1" dirty="0" smtClean="0"/>
              <a:t>NaN</a:t>
            </a:r>
            <a:r>
              <a:rPr lang="es-ES" dirty="0" smtClean="0"/>
              <a:t> no se iguala a ningún valor. Ni siquiera a </a:t>
            </a:r>
            <a:r>
              <a:rPr lang="es-ES" i="1" dirty="0" smtClean="0"/>
              <a:t>NaN</a:t>
            </a:r>
            <a:r>
              <a:rPr lang="es-ES" dirty="0" smtClean="0"/>
              <a:t>. Por eso tenemos disponible la función </a:t>
            </a:r>
            <a:r>
              <a:rPr lang="es-ES" i="1" dirty="0" smtClean="0"/>
              <a:t>isNan()</a:t>
            </a:r>
            <a:r>
              <a:rPr lang="es-ES" dirty="0" smtClean="0"/>
              <a:t>.</a:t>
            </a:r>
            <a:br>
              <a:rPr lang="es-ES" dirty="0" smtClean="0"/>
            </a:br>
            <a:r>
              <a:rPr lang="es-ES" sz="2000" dirty="0"/>
              <a:t/>
            </a:r>
            <a:br>
              <a:rPr lang="es-ES" sz="2000" dirty="0"/>
            </a:br>
            <a:r>
              <a:rPr lang="es-ES" sz="2000" dirty="0" smtClean="0"/>
              <a:t>	NaN*10;         </a:t>
            </a:r>
            <a:r>
              <a:rPr lang="es-ES" sz="2000" dirty="0" smtClean="0">
                <a:solidFill>
                  <a:schemeClr val="accent6">
                    <a:lumMod val="75000"/>
                  </a:schemeClr>
                </a:solidFill>
              </a:rPr>
              <a:t>//NaN</a:t>
            </a:r>
            <a:r>
              <a:rPr lang="es-ES" sz="2000" dirty="0">
                <a:solidFill>
                  <a:schemeClr val="accent6">
                    <a:lumMod val="75000"/>
                  </a:schemeClr>
                </a:solidFill>
              </a:rPr>
              <a:t/>
            </a:r>
            <a:br>
              <a:rPr lang="es-ES" sz="2000" dirty="0">
                <a:solidFill>
                  <a:schemeClr val="accent6">
                    <a:lumMod val="75000"/>
                  </a:schemeClr>
                </a:solidFill>
              </a:rPr>
            </a:br>
            <a:r>
              <a:rPr lang="es-ES" sz="2000" dirty="0" smtClean="0"/>
              <a:t>	NaN == NaN; </a:t>
            </a:r>
            <a:r>
              <a:rPr lang="es-ES" sz="2000" dirty="0" smtClean="0">
                <a:solidFill>
                  <a:schemeClr val="accent6">
                    <a:lumMod val="75000"/>
                  </a:schemeClr>
                </a:solidFill>
              </a:rPr>
              <a:t>//false</a:t>
            </a:r>
            <a:r>
              <a:rPr lang="es-ES" sz="2000" dirty="0" smtClean="0"/>
              <a:t/>
            </a:r>
            <a:br>
              <a:rPr lang="es-ES" sz="2000" dirty="0" smtClean="0"/>
            </a:br>
            <a:r>
              <a:rPr lang="es-ES" sz="2000" dirty="0" smtClean="0"/>
              <a:t>	isNaN(NaN);  </a:t>
            </a:r>
            <a:r>
              <a:rPr lang="es-ES" sz="2000" dirty="0" smtClean="0">
                <a:solidFill>
                  <a:schemeClr val="accent6">
                    <a:lumMod val="75000"/>
                  </a:schemeClr>
                </a:solidFill>
              </a:rPr>
              <a:t>//true</a:t>
            </a:r>
            <a:r>
              <a:rPr lang="es-ES" sz="2000" dirty="0">
                <a:solidFill>
                  <a:schemeClr val="accent6">
                    <a:lumMod val="75000"/>
                  </a:schemeClr>
                </a:solidFill>
              </a:rPr>
              <a:t/>
            </a:r>
            <a:br>
              <a:rPr lang="es-ES" sz="2000" dirty="0">
                <a:solidFill>
                  <a:schemeClr val="accent6">
                    <a:lumMod val="75000"/>
                  </a:schemeClr>
                </a:solidFill>
              </a:rPr>
            </a:br>
            <a:r>
              <a:rPr lang="es-ES" sz="2000" dirty="0">
                <a:solidFill>
                  <a:schemeClr val="accent6">
                    <a:lumMod val="75000"/>
                  </a:schemeClr>
                </a:solidFill>
              </a:rPr>
              <a:t>	</a:t>
            </a:r>
            <a:r>
              <a:rPr lang="es-ES" sz="2000" dirty="0" smtClean="0"/>
              <a:t>isNaN</a:t>
            </a:r>
            <a:r>
              <a:rPr lang="es-ES" sz="2000" dirty="0"/>
              <a:t>('blue'); </a:t>
            </a:r>
            <a:r>
              <a:rPr lang="es-ES" sz="2000" dirty="0">
                <a:solidFill>
                  <a:schemeClr val="accent6">
                    <a:lumMod val="75000"/>
                  </a:schemeClr>
                </a:solidFill>
              </a:rPr>
              <a:t>//true</a:t>
            </a:r>
            <a:endParaRPr lang="es-ES" sz="2000" dirty="0" smtClean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Number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44260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Tipos de datos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Hay 3 funciones para convertir valores a números:</a:t>
            </a:r>
          </a:p>
          <a:p>
            <a:pPr lvl="1">
              <a:spcAft>
                <a:spcPts val="600"/>
              </a:spcAft>
            </a:pPr>
            <a:r>
              <a:rPr lang="es-ES" i="1" dirty="0" smtClean="0">
                <a:solidFill>
                  <a:srgbClr val="323330"/>
                </a:solidFill>
              </a:rPr>
              <a:t>Number()</a:t>
            </a:r>
            <a:r>
              <a:rPr lang="es-ES" dirty="0" smtClean="0">
                <a:solidFill>
                  <a:srgbClr val="323330"/>
                </a:solidFill>
              </a:rPr>
              <a:t>, puede ser usada sobre cualquier tipo de dato.</a:t>
            </a:r>
          </a:p>
          <a:p>
            <a:pPr lvl="1">
              <a:spcAft>
                <a:spcPts val="600"/>
              </a:spcAft>
            </a:pPr>
            <a:r>
              <a:rPr lang="es-ES" i="1" dirty="0" smtClean="0">
                <a:solidFill>
                  <a:srgbClr val="323330"/>
                </a:solidFill>
              </a:rPr>
              <a:t>parseInt()</a:t>
            </a:r>
            <a:r>
              <a:rPr lang="es-ES" dirty="0" smtClean="0">
                <a:solidFill>
                  <a:srgbClr val="323330"/>
                </a:solidFill>
              </a:rPr>
              <a:t> y </a:t>
            </a:r>
            <a:r>
              <a:rPr lang="es-ES" i="1" dirty="0" smtClean="0">
                <a:solidFill>
                  <a:srgbClr val="323330"/>
                </a:solidFill>
              </a:rPr>
              <a:t>parseFloat()</a:t>
            </a:r>
            <a:r>
              <a:rPr lang="es-ES" dirty="0" smtClean="0">
                <a:solidFill>
                  <a:srgbClr val="323330"/>
                </a:solidFill>
              </a:rPr>
              <a:t>, sólo sirven sobre cadenas.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El operador unario + también puede usarse para hacer conversión a </a:t>
            </a:r>
            <a:r>
              <a:rPr lang="es-ES" dirty="0"/>
              <a:t>número.</a:t>
            </a:r>
            <a:br>
              <a:rPr lang="es-ES" dirty="0"/>
            </a:br>
            <a:r>
              <a:rPr lang="es-ES" dirty="0"/>
              <a:t>	 </a:t>
            </a:r>
            <a:r>
              <a:rPr lang="es-ES" sz="2400" dirty="0"/>
              <a:t>+</a:t>
            </a:r>
            <a:r>
              <a:rPr lang="es-ES" sz="2400" dirty="0">
                <a:solidFill>
                  <a:srgbClr val="C00000"/>
                </a:solidFill>
              </a:rPr>
              <a:t>'blue'</a:t>
            </a:r>
            <a:r>
              <a:rPr lang="es-ES" sz="2400" dirty="0"/>
              <a:t>; </a:t>
            </a:r>
            <a:r>
              <a:rPr lang="es-ES" sz="2400" dirty="0">
                <a:solidFill>
                  <a:schemeClr val="accent6">
                    <a:lumMod val="75000"/>
                  </a:schemeClr>
                </a:solidFill>
              </a:rPr>
              <a:t>//NaN</a:t>
            </a:r>
            <a:endParaRPr lang="es-ES" sz="2400" dirty="0" smtClean="0">
              <a:solidFill>
                <a:schemeClr val="accent6">
                  <a:lumMod val="75000"/>
                </a:schemeClr>
              </a:solidFill>
            </a:endParaRPr>
          </a:p>
          <a:p>
            <a:pPr>
              <a:spcAft>
                <a:spcPts val="600"/>
              </a:spcAft>
            </a:pPr>
            <a:r>
              <a:rPr lang="es-ES" dirty="0" smtClean="0"/>
              <a:t>Se aconseja siempre pasar el </a:t>
            </a:r>
            <a:r>
              <a:rPr lang="es-ES" i="1" dirty="0" smtClean="0"/>
              <a:t>radix</a:t>
            </a:r>
            <a:r>
              <a:rPr lang="es-ES" dirty="0" smtClean="0"/>
              <a:t> en la función </a:t>
            </a:r>
            <a:r>
              <a:rPr lang="es-ES" i="1" dirty="0" smtClean="0"/>
              <a:t>parseInt()</a:t>
            </a:r>
            <a:r>
              <a:rPr lang="es-ES" dirty="0"/>
              <a:t>.</a:t>
            </a:r>
            <a:br>
              <a:rPr lang="es-ES" dirty="0"/>
            </a:br>
            <a:r>
              <a:rPr lang="es-ES" dirty="0"/>
              <a:t>	 </a:t>
            </a:r>
            <a:r>
              <a:rPr lang="es-ES" sz="2400" dirty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sz="2400" dirty="0"/>
              <a:t> num1 = parseInt(</a:t>
            </a:r>
            <a:r>
              <a:rPr lang="es-ES" sz="2400" dirty="0">
                <a:solidFill>
                  <a:srgbClr val="C00000"/>
                </a:solidFill>
              </a:rPr>
              <a:t>'10'</a:t>
            </a:r>
            <a:r>
              <a:rPr lang="es-ES" sz="2400" dirty="0"/>
              <a:t>, 2); </a:t>
            </a:r>
            <a:r>
              <a:rPr lang="es-ES" sz="2400" dirty="0">
                <a:solidFill>
                  <a:schemeClr val="accent6">
                    <a:lumMod val="75000"/>
                  </a:schemeClr>
                </a:solidFill>
              </a:rPr>
              <a:t>//2 - </a:t>
            </a:r>
            <a:r>
              <a:rPr lang="es-ES" sz="2400" dirty="0" smtClean="0">
                <a:solidFill>
                  <a:schemeClr val="accent6">
                    <a:lumMod val="75000"/>
                  </a:schemeClr>
                </a:solidFill>
              </a:rPr>
              <a:t>binario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Number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18541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Tipos de datos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Representa una secuencia de 0 o más caracteres Unicode de 16-bit.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Se puede usar comillas </a:t>
            </a:r>
            <a:r>
              <a:rPr lang="es-ES" dirty="0"/>
              <a:t>simples </a:t>
            </a:r>
            <a:r>
              <a:rPr lang="es-ES" dirty="0" smtClean="0"/>
              <a:t>(') </a:t>
            </a:r>
            <a:r>
              <a:rPr lang="es-ES" dirty="0"/>
              <a:t>o dobles</a:t>
            </a:r>
            <a:r>
              <a:rPr lang="es-ES" dirty="0" smtClean="0"/>
              <a:t>("). Ambas son legales.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Las cadenas (</a:t>
            </a:r>
            <a:r>
              <a:rPr lang="es-ES" i="1" dirty="0" smtClean="0"/>
              <a:t>strings</a:t>
            </a:r>
            <a:r>
              <a:rPr lang="es-ES" dirty="0" smtClean="0"/>
              <a:t>) son inmutables.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Para convertir a cadena podemos usar:</a:t>
            </a:r>
          </a:p>
          <a:p>
            <a:pPr lvl="1">
              <a:spcAft>
                <a:spcPts val="600"/>
              </a:spcAft>
            </a:pPr>
            <a:r>
              <a:rPr lang="es-ES" dirty="0" smtClean="0"/>
              <a:t>el método </a:t>
            </a:r>
            <a:r>
              <a:rPr lang="es-ES" i="1" dirty="0" smtClean="0"/>
              <a:t>toString() </a:t>
            </a:r>
            <a:r>
              <a:rPr lang="es-ES" dirty="0" smtClean="0"/>
              <a:t>que tienen casi todos los valores, excepto null y undefined.</a:t>
            </a:r>
          </a:p>
          <a:p>
            <a:pPr lvl="1">
              <a:spcAft>
                <a:spcPts val="600"/>
              </a:spcAft>
            </a:pPr>
            <a:r>
              <a:rPr lang="es-ES" dirty="0" smtClean="0"/>
              <a:t>la función </a:t>
            </a:r>
            <a:r>
              <a:rPr lang="es-ES" i="1" dirty="0" smtClean="0"/>
              <a:t>String()</a:t>
            </a:r>
            <a:r>
              <a:rPr lang="es-ES" dirty="0" smtClean="0"/>
              <a:t>, se puede usar sobre cualquier valor.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String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04442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Tipos de datos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El tipo de datos String incluye varios caracteres literales para representar ciertos caracteres no imprimibles o útiles:</a:t>
            </a:r>
          </a:p>
          <a:p>
            <a:pPr marL="0" indent="0">
              <a:spcAft>
                <a:spcPts val="600"/>
              </a:spcAft>
              <a:buNone/>
            </a:pPr>
            <a:endParaRPr lang="es-ES" dirty="0" smtClean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String</a:t>
            </a:r>
            <a:endParaRPr lang="es-E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4745" y="2378804"/>
            <a:ext cx="5648325" cy="3533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729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Tipos de datos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Object es la base de todos los objetos en ECMAScript así que todas las instancias de Object comparten las siguientes propiedades y métodos:</a:t>
            </a:r>
          </a:p>
          <a:p>
            <a:pPr lvl="1">
              <a:spcAft>
                <a:spcPts val="600"/>
              </a:spcAft>
            </a:pPr>
            <a:r>
              <a:rPr lang="es-ES" dirty="0" smtClean="0">
                <a:solidFill>
                  <a:srgbClr val="323330"/>
                </a:solidFill>
              </a:rPr>
              <a:t>constructor</a:t>
            </a:r>
          </a:p>
          <a:p>
            <a:pPr lvl="1">
              <a:spcAft>
                <a:spcPts val="600"/>
              </a:spcAft>
            </a:pPr>
            <a:r>
              <a:rPr lang="es-ES" dirty="0" err="1" smtClean="0">
                <a:solidFill>
                  <a:srgbClr val="323330"/>
                </a:solidFill>
              </a:rPr>
              <a:t>hasOwnProperty</a:t>
            </a:r>
            <a:r>
              <a:rPr lang="es-ES" dirty="0" smtClean="0">
                <a:solidFill>
                  <a:srgbClr val="323330"/>
                </a:solidFill>
              </a:rPr>
              <a:t>(</a:t>
            </a:r>
            <a:r>
              <a:rPr lang="es-ES" dirty="0" err="1" smtClean="0">
                <a:solidFill>
                  <a:srgbClr val="323330"/>
                </a:solidFill>
              </a:rPr>
              <a:t>propertyName</a:t>
            </a:r>
            <a:r>
              <a:rPr lang="es-ES" dirty="0" smtClean="0">
                <a:solidFill>
                  <a:srgbClr val="323330"/>
                </a:solidFill>
              </a:rPr>
              <a:t>)</a:t>
            </a:r>
          </a:p>
          <a:p>
            <a:pPr lvl="1">
              <a:spcAft>
                <a:spcPts val="600"/>
              </a:spcAft>
            </a:pPr>
            <a:r>
              <a:rPr lang="es-ES" dirty="0" err="1" smtClean="0">
                <a:solidFill>
                  <a:srgbClr val="323330"/>
                </a:solidFill>
              </a:rPr>
              <a:t>isPrototypeOf</a:t>
            </a:r>
            <a:r>
              <a:rPr lang="es-ES" dirty="0" smtClean="0">
                <a:solidFill>
                  <a:srgbClr val="323330"/>
                </a:solidFill>
              </a:rPr>
              <a:t>(object)</a:t>
            </a:r>
          </a:p>
          <a:p>
            <a:pPr lvl="1">
              <a:spcAft>
                <a:spcPts val="600"/>
              </a:spcAft>
            </a:pPr>
            <a:r>
              <a:rPr lang="es-ES" dirty="0" err="1" smtClean="0">
                <a:solidFill>
                  <a:srgbClr val="323330"/>
                </a:solidFill>
              </a:rPr>
              <a:t>propertyIsEnumerable</a:t>
            </a:r>
            <a:r>
              <a:rPr lang="es-ES" dirty="0" smtClean="0">
                <a:solidFill>
                  <a:srgbClr val="323330"/>
                </a:solidFill>
              </a:rPr>
              <a:t>(</a:t>
            </a:r>
            <a:r>
              <a:rPr lang="es-ES" dirty="0" err="1" smtClean="0">
                <a:solidFill>
                  <a:srgbClr val="323330"/>
                </a:solidFill>
              </a:rPr>
              <a:t>propertyName</a:t>
            </a:r>
            <a:r>
              <a:rPr lang="es-ES" dirty="0" smtClean="0">
                <a:solidFill>
                  <a:srgbClr val="323330"/>
                </a:solidFill>
              </a:rPr>
              <a:t>)</a:t>
            </a:r>
          </a:p>
          <a:p>
            <a:pPr lvl="1">
              <a:spcAft>
                <a:spcPts val="600"/>
              </a:spcAft>
            </a:pPr>
            <a:r>
              <a:rPr lang="es-ES" dirty="0" err="1" smtClean="0">
                <a:solidFill>
                  <a:srgbClr val="323330"/>
                </a:solidFill>
              </a:rPr>
              <a:t>toLocaleString</a:t>
            </a:r>
            <a:r>
              <a:rPr lang="es-ES" dirty="0" smtClean="0">
                <a:solidFill>
                  <a:srgbClr val="323330"/>
                </a:solidFill>
              </a:rPr>
              <a:t>()</a:t>
            </a:r>
          </a:p>
          <a:p>
            <a:pPr lvl="1">
              <a:spcAft>
                <a:spcPts val="600"/>
              </a:spcAft>
            </a:pPr>
            <a:r>
              <a:rPr lang="es-ES" dirty="0" smtClean="0">
                <a:solidFill>
                  <a:srgbClr val="323330"/>
                </a:solidFill>
              </a:rPr>
              <a:t>toString()</a:t>
            </a:r>
          </a:p>
          <a:p>
            <a:pPr lvl="1">
              <a:spcAft>
                <a:spcPts val="600"/>
              </a:spcAft>
            </a:pPr>
            <a:r>
              <a:rPr lang="es-ES" dirty="0" err="1" smtClean="0">
                <a:solidFill>
                  <a:srgbClr val="323330"/>
                </a:solidFill>
              </a:rPr>
              <a:t>valueOf</a:t>
            </a:r>
            <a:r>
              <a:rPr lang="es-ES" dirty="0" smtClean="0">
                <a:solidFill>
                  <a:srgbClr val="323330"/>
                </a:solidFill>
              </a:rPr>
              <a:t>()</a:t>
            </a:r>
          </a:p>
          <a:p>
            <a:pPr marL="0" indent="0">
              <a:spcAft>
                <a:spcPts val="600"/>
              </a:spcAft>
              <a:buNone/>
            </a:pPr>
            <a:endParaRPr lang="es-ES" dirty="0" smtClean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Object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04469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Operadores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45008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Operadores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42878" y="1276351"/>
            <a:ext cx="11915771" cy="511260"/>
          </a:xfrm>
        </p:spPr>
        <p:txBody>
          <a:bodyPr/>
          <a:lstStyle/>
          <a:p>
            <a:pPr marL="0" indent="0">
              <a:buNone/>
            </a:pPr>
            <a:r>
              <a:rPr lang="es-ES" dirty="0" smtClean="0"/>
              <a:t>Los operadores unarios son aquellos que sólo operan sobre un solo valor.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Unarios</a:t>
            </a:r>
            <a:endParaRPr lang="es-ES" dirty="0"/>
          </a:p>
        </p:txBody>
      </p:sp>
      <p:sp>
        <p:nvSpPr>
          <p:cNvPr id="2" name="TextBox 1"/>
          <p:cNvSpPr txBox="1"/>
          <p:nvPr/>
        </p:nvSpPr>
        <p:spPr>
          <a:xfrm>
            <a:off x="181231" y="1989997"/>
            <a:ext cx="11803275" cy="923330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r>
              <a:rPr lang="es-E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dirty="0">
                <a:latin typeface="+mj-lt"/>
              </a:rPr>
              <a:t> n = 1;</a:t>
            </a:r>
            <a:br>
              <a:rPr lang="es-ES" dirty="0">
                <a:latin typeface="+mj-lt"/>
              </a:rPr>
            </a:br>
            <a:r>
              <a:rPr lang="es-E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dirty="0">
                <a:latin typeface="+mj-lt"/>
              </a:rPr>
              <a:t> r = ++n; </a:t>
            </a:r>
            <a:r>
              <a:rPr lang="es-ES" dirty="0" smtClean="0">
                <a:latin typeface="+mj-lt"/>
              </a:rPr>
              <a:t>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 n = 2</a:t>
            </a:r>
            <a:r>
              <a:rPr lang="es-E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,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r = 2</a:t>
            </a:r>
            <a:endParaRPr lang="es-ES" dirty="0">
              <a:solidFill>
                <a:schemeClr val="accent6">
                  <a:lumMod val="75000"/>
                </a:schemeClr>
              </a:solidFill>
              <a:latin typeface="+mj-lt"/>
            </a:endParaRPr>
          </a:p>
          <a:p>
            <a:endParaRPr lang="es-ES" dirty="0" smtClean="0">
              <a:solidFill>
                <a:srgbClr val="323330"/>
              </a:solidFill>
              <a:latin typeface="+mj-lt"/>
            </a:endParaRPr>
          </a:p>
          <a:p>
            <a:r>
              <a:rPr lang="es-ES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dirty="0" smtClean="0">
                <a:solidFill>
                  <a:srgbClr val="323330"/>
                </a:solidFill>
                <a:latin typeface="+mj-lt"/>
              </a:rPr>
              <a:t> n = 1;</a:t>
            </a:r>
          </a:p>
          <a:p>
            <a:r>
              <a:rPr lang="es-ES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dirty="0" smtClean="0">
                <a:solidFill>
                  <a:srgbClr val="323330"/>
                </a:solidFill>
                <a:latin typeface="+mj-lt"/>
              </a:rPr>
              <a:t> r = n++; 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 n = 2, r = 1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1230" y="3759555"/>
            <a:ext cx="11803275" cy="923330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r>
              <a:rPr lang="es-E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dirty="0">
                <a:latin typeface="+mj-lt"/>
              </a:rPr>
              <a:t> n = 1;</a:t>
            </a:r>
            <a:br>
              <a:rPr lang="es-ES" dirty="0">
                <a:latin typeface="+mj-lt"/>
              </a:rPr>
            </a:br>
            <a:r>
              <a:rPr lang="es-E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dirty="0">
                <a:latin typeface="+mj-lt"/>
              </a:rPr>
              <a:t> r = </a:t>
            </a:r>
            <a:r>
              <a:rPr lang="es-ES" dirty="0" smtClean="0">
                <a:latin typeface="+mj-lt"/>
              </a:rPr>
              <a:t>+n</a:t>
            </a:r>
            <a:r>
              <a:rPr lang="es-ES" dirty="0">
                <a:latin typeface="+mj-lt"/>
              </a:rPr>
              <a:t>; </a:t>
            </a:r>
            <a:r>
              <a:rPr lang="es-ES" dirty="0" smtClean="0">
                <a:latin typeface="+mj-lt"/>
              </a:rPr>
              <a:t>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 n = 1, r = 1</a:t>
            </a:r>
            <a:endParaRPr lang="es-ES" dirty="0">
              <a:solidFill>
                <a:schemeClr val="accent6">
                  <a:lumMod val="75000"/>
                </a:schemeClr>
              </a:solidFill>
              <a:latin typeface="+mj-lt"/>
            </a:endParaRPr>
          </a:p>
          <a:p>
            <a:endParaRPr lang="es-ES" dirty="0" smtClean="0">
              <a:solidFill>
                <a:srgbClr val="323330"/>
              </a:solidFill>
              <a:latin typeface="+mj-lt"/>
            </a:endParaRPr>
          </a:p>
          <a:p>
            <a:r>
              <a:rPr lang="es-ES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dirty="0" smtClean="0">
                <a:solidFill>
                  <a:srgbClr val="323330"/>
                </a:solidFill>
                <a:latin typeface="+mj-lt"/>
              </a:rPr>
              <a:t> n = 1;</a:t>
            </a:r>
          </a:p>
          <a:p>
            <a:r>
              <a:rPr lang="es-ES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dirty="0" smtClean="0">
                <a:solidFill>
                  <a:srgbClr val="323330"/>
                </a:solidFill>
                <a:latin typeface="+mj-lt"/>
              </a:rPr>
              <a:t> r = -n; 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 n = 1, r = -1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81230" y="2829159"/>
            <a:ext cx="11803275" cy="923330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r>
              <a:rPr lang="es-E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dirty="0">
                <a:latin typeface="+mj-lt"/>
              </a:rPr>
              <a:t> n = 1;</a:t>
            </a:r>
            <a:br>
              <a:rPr lang="es-ES" dirty="0">
                <a:latin typeface="+mj-lt"/>
              </a:rPr>
            </a:br>
            <a:r>
              <a:rPr lang="es-E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dirty="0">
                <a:latin typeface="+mj-lt"/>
              </a:rPr>
              <a:t> r = </a:t>
            </a:r>
            <a:r>
              <a:rPr lang="es-ES" dirty="0" smtClean="0">
                <a:latin typeface="+mj-lt"/>
              </a:rPr>
              <a:t>--n</a:t>
            </a:r>
            <a:r>
              <a:rPr lang="es-ES" dirty="0">
                <a:latin typeface="+mj-lt"/>
              </a:rPr>
              <a:t>; </a:t>
            </a:r>
            <a:r>
              <a:rPr lang="es-ES" dirty="0" smtClean="0">
                <a:latin typeface="+mj-lt"/>
              </a:rPr>
              <a:t>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 n = 0, r = 0</a:t>
            </a:r>
            <a:endParaRPr lang="es-ES" dirty="0">
              <a:solidFill>
                <a:schemeClr val="accent6">
                  <a:lumMod val="75000"/>
                </a:schemeClr>
              </a:solidFill>
              <a:latin typeface="+mj-lt"/>
            </a:endParaRPr>
          </a:p>
          <a:p>
            <a:endParaRPr lang="es-ES" dirty="0" smtClean="0">
              <a:solidFill>
                <a:srgbClr val="323330"/>
              </a:solidFill>
              <a:latin typeface="+mj-lt"/>
            </a:endParaRPr>
          </a:p>
          <a:p>
            <a:r>
              <a:rPr lang="es-ES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dirty="0" smtClean="0">
                <a:solidFill>
                  <a:srgbClr val="323330"/>
                </a:solidFill>
                <a:latin typeface="+mj-lt"/>
              </a:rPr>
              <a:t> n = 1;</a:t>
            </a:r>
          </a:p>
          <a:p>
            <a:r>
              <a:rPr lang="es-ES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dirty="0" smtClean="0">
                <a:solidFill>
                  <a:srgbClr val="323330"/>
                </a:solidFill>
                <a:latin typeface="+mj-lt"/>
              </a:rPr>
              <a:t> r = n--; 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 n = 0, r = 1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81230" y="4668876"/>
            <a:ext cx="11803275" cy="1200329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r>
              <a:rPr lang="en-US" dirty="0">
                <a:solidFill>
                  <a:srgbClr val="323330"/>
                </a:solidFill>
                <a:latin typeface="+mj-lt"/>
              </a:rPr>
              <a:t>+</a:t>
            </a:r>
            <a:r>
              <a:rPr lang="en-US" dirty="0">
                <a:solidFill>
                  <a:srgbClr val="C00000"/>
                </a:solidFill>
                <a:latin typeface="+mj-lt"/>
              </a:rPr>
              <a:t>'01'</a:t>
            </a:r>
            <a:r>
              <a:rPr lang="en-US" dirty="0">
                <a:solidFill>
                  <a:srgbClr val="323330"/>
                </a:solidFill>
                <a:latin typeface="+mj-lt"/>
              </a:rPr>
              <a:t>; </a:t>
            </a:r>
            <a:r>
              <a:rPr lang="en-US" dirty="0" smtClean="0">
                <a:solidFill>
                  <a:srgbClr val="323330"/>
                </a:solidFill>
                <a:latin typeface="+mj-lt"/>
              </a:rPr>
              <a:t>      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1</a:t>
            </a:r>
          </a:p>
          <a:p>
            <a:r>
              <a:rPr lang="en-US" dirty="0">
                <a:solidFill>
                  <a:srgbClr val="323330"/>
                </a:solidFill>
                <a:latin typeface="+mj-lt"/>
              </a:rPr>
              <a:t>+</a:t>
            </a:r>
            <a:r>
              <a:rPr lang="en-US" dirty="0">
                <a:solidFill>
                  <a:srgbClr val="C00000"/>
                </a:solidFill>
                <a:latin typeface="+mj-lt"/>
              </a:rPr>
              <a:t>'1.1'</a:t>
            </a:r>
            <a:r>
              <a:rPr lang="en-US" dirty="0">
                <a:solidFill>
                  <a:srgbClr val="323330"/>
                </a:solidFill>
                <a:latin typeface="+mj-lt"/>
              </a:rPr>
              <a:t>; </a:t>
            </a:r>
            <a:r>
              <a:rPr lang="en-US" dirty="0" smtClean="0">
                <a:solidFill>
                  <a:srgbClr val="323330"/>
                </a:solidFill>
                <a:latin typeface="+mj-lt"/>
              </a:rPr>
              <a:t>     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1.1</a:t>
            </a:r>
          </a:p>
          <a:p>
            <a:r>
              <a:rPr lang="en-US" dirty="0">
                <a:solidFill>
                  <a:srgbClr val="323330"/>
                </a:solidFill>
                <a:latin typeface="+mj-lt"/>
              </a:rPr>
              <a:t>+</a:t>
            </a:r>
            <a:r>
              <a:rPr lang="en-US" dirty="0">
                <a:solidFill>
                  <a:srgbClr val="C00000"/>
                </a:solidFill>
                <a:latin typeface="+mj-lt"/>
              </a:rPr>
              <a:t>'blue'</a:t>
            </a:r>
            <a:r>
              <a:rPr lang="en-US" dirty="0">
                <a:solidFill>
                  <a:srgbClr val="323330"/>
                </a:solidFill>
                <a:latin typeface="+mj-lt"/>
              </a:rPr>
              <a:t>; </a:t>
            </a:r>
            <a:r>
              <a:rPr lang="en-US" dirty="0" smtClean="0">
                <a:solidFill>
                  <a:srgbClr val="323330"/>
                </a:solidFill>
                <a:latin typeface="+mj-lt"/>
              </a:rPr>
              <a:t>  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NaN</a:t>
            </a:r>
          </a:p>
          <a:p>
            <a:r>
              <a:rPr lang="en-US" dirty="0">
                <a:solidFill>
                  <a:srgbClr val="323330"/>
                </a:solidFill>
                <a:latin typeface="+mj-lt"/>
              </a:rPr>
              <a:t>+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true</a:t>
            </a:r>
            <a:r>
              <a:rPr lang="en-US" dirty="0">
                <a:solidFill>
                  <a:srgbClr val="323330"/>
                </a:solidFill>
                <a:latin typeface="+mj-lt"/>
              </a:rPr>
              <a:t>; </a:t>
            </a:r>
            <a:r>
              <a:rPr lang="en-US" dirty="0" smtClean="0">
                <a:solidFill>
                  <a:srgbClr val="323330"/>
                </a:solidFill>
                <a:latin typeface="+mj-lt"/>
              </a:rPr>
              <a:t>    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1</a:t>
            </a:r>
            <a:endParaRPr lang="es-ES" dirty="0" smtClean="0">
              <a:solidFill>
                <a:schemeClr val="accent6">
                  <a:lumMod val="75000"/>
                </a:schemeClr>
              </a:solidFill>
              <a:latin typeface="+mj-lt"/>
            </a:endParaRPr>
          </a:p>
          <a:p>
            <a:r>
              <a:rPr lang="en-US" dirty="0">
                <a:solidFill>
                  <a:srgbClr val="323330"/>
                </a:solidFill>
                <a:latin typeface="+mj-lt"/>
              </a:rPr>
              <a:t>-</a:t>
            </a:r>
            <a:r>
              <a:rPr lang="en-US" dirty="0">
                <a:solidFill>
                  <a:srgbClr val="C00000"/>
                </a:solidFill>
                <a:latin typeface="+mj-lt"/>
              </a:rPr>
              <a:t>'01'</a:t>
            </a:r>
            <a:r>
              <a:rPr lang="en-US" dirty="0">
                <a:solidFill>
                  <a:srgbClr val="323330"/>
                </a:solidFill>
                <a:latin typeface="+mj-lt"/>
              </a:rPr>
              <a:t>; </a:t>
            </a:r>
            <a:r>
              <a:rPr lang="en-US" dirty="0" smtClean="0">
                <a:solidFill>
                  <a:srgbClr val="323330"/>
                </a:solidFill>
                <a:latin typeface="+mj-lt"/>
              </a:rPr>
              <a:t>     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//-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1</a:t>
            </a:r>
          </a:p>
          <a:p>
            <a:r>
              <a:rPr lang="en-US" dirty="0">
                <a:solidFill>
                  <a:srgbClr val="323330"/>
                </a:solidFill>
                <a:latin typeface="+mj-lt"/>
              </a:rPr>
              <a:t>-</a:t>
            </a:r>
            <a:r>
              <a:rPr lang="en-US" dirty="0">
                <a:solidFill>
                  <a:srgbClr val="C00000"/>
                </a:solidFill>
                <a:latin typeface="+mj-lt"/>
              </a:rPr>
              <a:t>'1.1'</a:t>
            </a:r>
            <a:r>
              <a:rPr lang="en-US" dirty="0">
                <a:solidFill>
                  <a:srgbClr val="323330"/>
                </a:solidFill>
                <a:latin typeface="+mj-lt"/>
              </a:rPr>
              <a:t>; </a:t>
            </a:r>
            <a:r>
              <a:rPr lang="en-US" dirty="0" smtClean="0">
                <a:solidFill>
                  <a:srgbClr val="323330"/>
                </a:solidFill>
                <a:latin typeface="+mj-lt"/>
              </a:rPr>
              <a:t>    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//-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1.1</a:t>
            </a:r>
          </a:p>
          <a:p>
            <a:r>
              <a:rPr lang="en-US" dirty="0">
                <a:solidFill>
                  <a:srgbClr val="323330"/>
                </a:solidFill>
                <a:latin typeface="+mj-lt"/>
              </a:rPr>
              <a:t>-</a:t>
            </a:r>
            <a:r>
              <a:rPr lang="en-US" dirty="0">
                <a:solidFill>
                  <a:srgbClr val="C00000"/>
                </a:solidFill>
                <a:latin typeface="+mj-lt"/>
              </a:rPr>
              <a:t>'blue'</a:t>
            </a:r>
            <a:r>
              <a:rPr lang="en-US" dirty="0">
                <a:solidFill>
                  <a:srgbClr val="323330"/>
                </a:solidFill>
                <a:latin typeface="+mj-lt"/>
              </a:rPr>
              <a:t>; </a:t>
            </a:r>
            <a:r>
              <a:rPr lang="en-US" dirty="0" smtClean="0">
                <a:solidFill>
                  <a:srgbClr val="323330"/>
                </a:solidFill>
                <a:latin typeface="+mj-lt"/>
              </a:rPr>
              <a:t>  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NaN</a:t>
            </a:r>
          </a:p>
          <a:p>
            <a:r>
              <a:rPr lang="en-US" dirty="0">
                <a:solidFill>
                  <a:srgbClr val="323330"/>
                </a:solidFill>
                <a:latin typeface="+mj-lt"/>
              </a:rPr>
              <a:t>-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true</a:t>
            </a:r>
            <a:r>
              <a:rPr lang="en-US" dirty="0">
                <a:solidFill>
                  <a:srgbClr val="323330"/>
                </a:solidFill>
                <a:latin typeface="+mj-lt"/>
              </a:rPr>
              <a:t>; </a:t>
            </a:r>
            <a:r>
              <a:rPr lang="en-US" dirty="0" smtClean="0">
                <a:solidFill>
                  <a:srgbClr val="323330"/>
                </a:solidFill>
                <a:latin typeface="+mj-lt"/>
              </a:rPr>
              <a:t>    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//-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1</a:t>
            </a:r>
            <a:endParaRPr lang="es-ES" dirty="0" smtClean="0">
              <a:solidFill>
                <a:schemeClr val="accent6">
                  <a:lumMod val="7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03814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Operadores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42878" y="1276350"/>
            <a:ext cx="11915771" cy="873726"/>
          </a:xfrm>
        </p:spPr>
        <p:txBody>
          <a:bodyPr/>
          <a:lstStyle/>
          <a:p>
            <a:pPr marL="0" indent="0">
              <a:buNone/>
            </a:pPr>
            <a:r>
              <a:rPr lang="es-ES" dirty="0" smtClean="0"/>
              <a:t>Estos operadores trabajan sobre números a nivel de bits.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Bitwise</a:t>
            </a:r>
            <a:endParaRPr lang="es-ES" dirty="0"/>
          </a:p>
        </p:txBody>
      </p:sp>
      <p:sp>
        <p:nvSpPr>
          <p:cNvPr id="7" name="TextBox 6"/>
          <p:cNvSpPr txBox="1"/>
          <p:nvPr/>
        </p:nvSpPr>
        <p:spPr>
          <a:xfrm>
            <a:off x="142878" y="1986133"/>
            <a:ext cx="11803275" cy="3508653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r>
              <a:rPr lang="es-ES" dirty="0">
                <a:solidFill>
                  <a:srgbClr val="323330"/>
                </a:solidFill>
                <a:latin typeface="+mj-lt"/>
              </a:rPr>
              <a:t>Bitwise NOT: </a:t>
            </a:r>
            <a:r>
              <a:rPr lang="es-ES" b="1" dirty="0" smtClean="0">
                <a:solidFill>
                  <a:srgbClr val="323330"/>
                </a:solidFill>
                <a:latin typeface="+mj-lt"/>
              </a:rPr>
              <a:t>~</a:t>
            </a:r>
          </a:p>
          <a:p>
            <a:r>
              <a:rPr lang="es-ES" sz="1400" dirty="0">
                <a:solidFill>
                  <a:srgbClr val="323330"/>
                </a:solidFill>
                <a:latin typeface="+mj-lt"/>
              </a:rPr>
              <a:t> </a:t>
            </a:r>
            <a:r>
              <a:rPr lang="es-ES" sz="1400" dirty="0" smtClean="0">
                <a:solidFill>
                  <a:srgbClr val="323330"/>
                </a:solidFill>
                <a:latin typeface="+mj-lt"/>
              </a:rPr>
              <a:t>   </a:t>
            </a:r>
            <a:r>
              <a:rPr lang="es-ES" sz="14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sz="1400" dirty="0" smtClean="0">
                <a:solidFill>
                  <a:srgbClr val="323330"/>
                </a:solidFill>
                <a:latin typeface="+mj-lt"/>
              </a:rPr>
              <a:t> n = </a:t>
            </a:r>
            <a:r>
              <a:rPr lang="es-ES" sz="1400" dirty="0" smtClean="0">
                <a:solidFill>
                  <a:srgbClr val="00B050"/>
                </a:solidFill>
                <a:latin typeface="+mj-lt"/>
              </a:rPr>
              <a:t>25</a:t>
            </a:r>
            <a:r>
              <a:rPr lang="es-ES" sz="1400" dirty="0" smtClean="0">
                <a:solidFill>
                  <a:srgbClr val="323330"/>
                </a:solidFill>
                <a:latin typeface="+mj-lt"/>
              </a:rPr>
              <a:t>;     </a:t>
            </a:r>
          </a:p>
          <a:p>
            <a:r>
              <a:rPr lang="es-ES" sz="1400" dirty="0" smtClean="0">
                <a:solidFill>
                  <a:srgbClr val="323330"/>
                </a:solidFill>
                <a:latin typeface="+mj-lt"/>
              </a:rPr>
              <a:t>    </a:t>
            </a:r>
            <a:r>
              <a:rPr lang="es-ES" sz="14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sz="1400" dirty="0" smtClean="0">
                <a:solidFill>
                  <a:srgbClr val="323330"/>
                </a:solidFill>
                <a:latin typeface="+mj-lt"/>
              </a:rPr>
              <a:t> r = ~n;        </a:t>
            </a:r>
            <a:r>
              <a:rPr lang="es-ES" sz="1400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 -26</a:t>
            </a:r>
            <a:r>
              <a:rPr lang="es-ES" sz="1400" dirty="0" smtClean="0">
                <a:solidFill>
                  <a:srgbClr val="323330"/>
                </a:solidFill>
                <a:latin typeface="+mj-lt"/>
              </a:rPr>
              <a:t/>
            </a:r>
            <a:br>
              <a:rPr lang="es-ES" sz="1400" dirty="0" smtClean="0">
                <a:solidFill>
                  <a:srgbClr val="323330"/>
                </a:solidFill>
                <a:latin typeface="+mj-lt"/>
              </a:rPr>
            </a:br>
            <a:r>
              <a:rPr lang="es-ES" sz="1400" dirty="0" smtClean="0">
                <a:solidFill>
                  <a:srgbClr val="323330"/>
                </a:solidFill>
                <a:latin typeface="+mj-lt"/>
              </a:rPr>
              <a:t>    </a:t>
            </a:r>
            <a:r>
              <a:rPr lang="es-ES" sz="14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sz="1400" dirty="0" smtClean="0">
                <a:solidFill>
                  <a:srgbClr val="323330"/>
                </a:solidFill>
                <a:latin typeface="+mj-lt"/>
              </a:rPr>
              <a:t> r </a:t>
            </a:r>
            <a:r>
              <a:rPr lang="es-ES" sz="1400" dirty="0">
                <a:solidFill>
                  <a:srgbClr val="323330"/>
                </a:solidFill>
                <a:latin typeface="+mj-lt"/>
              </a:rPr>
              <a:t>= </a:t>
            </a:r>
            <a:r>
              <a:rPr lang="es-ES" sz="1400" dirty="0" smtClean="0">
                <a:solidFill>
                  <a:srgbClr val="323330"/>
                </a:solidFill>
                <a:latin typeface="+mj-lt"/>
              </a:rPr>
              <a:t>-n-</a:t>
            </a:r>
            <a:r>
              <a:rPr lang="es-ES" sz="1400" dirty="0" smtClean="0">
                <a:solidFill>
                  <a:srgbClr val="00B050"/>
                </a:solidFill>
                <a:latin typeface="+mj-lt"/>
              </a:rPr>
              <a:t>1</a:t>
            </a:r>
            <a:r>
              <a:rPr lang="es-ES" sz="1400" dirty="0" smtClean="0">
                <a:solidFill>
                  <a:srgbClr val="323330"/>
                </a:solidFill>
                <a:latin typeface="+mj-lt"/>
              </a:rPr>
              <a:t>;     </a:t>
            </a:r>
            <a:r>
              <a:rPr lang="es-ES" sz="1400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//-26</a:t>
            </a:r>
            <a:endParaRPr lang="es-ES" sz="1400" dirty="0">
              <a:solidFill>
                <a:schemeClr val="accent6">
                  <a:lumMod val="75000"/>
                </a:schemeClr>
              </a:solidFill>
              <a:latin typeface="+mj-lt"/>
            </a:endParaRPr>
          </a:p>
          <a:p>
            <a:r>
              <a:rPr lang="es-ES" dirty="0" smtClean="0">
                <a:solidFill>
                  <a:srgbClr val="323330"/>
                </a:solidFill>
                <a:latin typeface="+mj-lt"/>
              </a:rPr>
              <a:t/>
            </a:r>
            <a:br>
              <a:rPr lang="es-ES" dirty="0" smtClean="0">
                <a:solidFill>
                  <a:srgbClr val="323330"/>
                </a:solidFill>
                <a:latin typeface="+mj-lt"/>
              </a:rPr>
            </a:br>
            <a:r>
              <a:rPr lang="es-ES" dirty="0" smtClean="0">
                <a:solidFill>
                  <a:srgbClr val="323330"/>
                </a:solidFill>
                <a:latin typeface="+mj-lt"/>
              </a:rPr>
              <a:t>Bitwise </a:t>
            </a:r>
            <a:r>
              <a:rPr lang="es-ES" dirty="0">
                <a:solidFill>
                  <a:srgbClr val="323330"/>
                </a:solidFill>
                <a:latin typeface="+mj-lt"/>
              </a:rPr>
              <a:t>AND: </a:t>
            </a:r>
            <a:r>
              <a:rPr lang="es-ES" b="1" dirty="0" smtClean="0">
                <a:solidFill>
                  <a:srgbClr val="323330"/>
                </a:solidFill>
                <a:latin typeface="+mj-lt"/>
              </a:rPr>
              <a:t>&amp;</a:t>
            </a:r>
          </a:p>
          <a:p>
            <a:endParaRPr lang="es-ES" dirty="0">
              <a:solidFill>
                <a:srgbClr val="323330"/>
              </a:solidFill>
              <a:latin typeface="+mj-lt"/>
            </a:endParaRPr>
          </a:p>
          <a:p>
            <a:endParaRPr lang="es-ES" dirty="0" smtClean="0">
              <a:solidFill>
                <a:srgbClr val="323330"/>
              </a:solidFill>
              <a:latin typeface="+mj-lt"/>
            </a:endParaRPr>
          </a:p>
          <a:p>
            <a:endParaRPr lang="es-ES" dirty="0" smtClean="0">
              <a:solidFill>
                <a:srgbClr val="323330"/>
              </a:solidFill>
              <a:latin typeface="+mj-lt"/>
            </a:endParaRPr>
          </a:p>
          <a:p>
            <a:endParaRPr lang="es-ES" dirty="0">
              <a:solidFill>
                <a:srgbClr val="323330"/>
              </a:solidFill>
              <a:latin typeface="+mj-lt"/>
            </a:endParaRPr>
          </a:p>
          <a:p>
            <a:endParaRPr lang="es-ES" dirty="0" smtClean="0">
              <a:solidFill>
                <a:srgbClr val="323330"/>
              </a:solidFill>
              <a:latin typeface="+mj-lt"/>
            </a:endParaRPr>
          </a:p>
          <a:p>
            <a:endParaRPr lang="es-ES" dirty="0">
              <a:solidFill>
                <a:srgbClr val="323330"/>
              </a:solidFill>
              <a:latin typeface="+mj-lt"/>
            </a:endParaRPr>
          </a:p>
          <a:p>
            <a:endParaRPr lang="es-ES" dirty="0">
              <a:solidFill>
                <a:srgbClr val="323330"/>
              </a:solidFill>
              <a:latin typeface="+mj-lt"/>
            </a:endParaRPr>
          </a:p>
          <a:p>
            <a:r>
              <a:rPr lang="es-ES" dirty="0">
                <a:solidFill>
                  <a:srgbClr val="323330"/>
                </a:solidFill>
                <a:latin typeface="+mj-lt"/>
              </a:rPr>
              <a:t>Bitwise OR: </a:t>
            </a:r>
            <a:r>
              <a:rPr lang="es-ES" b="1" dirty="0" smtClean="0">
                <a:solidFill>
                  <a:srgbClr val="323330"/>
                </a:solidFill>
                <a:latin typeface="+mj-lt"/>
              </a:rPr>
              <a:t>|</a:t>
            </a:r>
          </a:p>
          <a:p>
            <a:endParaRPr lang="es-ES" dirty="0">
              <a:solidFill>
                <a:srgbClr val="323330"/>
              </a:solidFill>
              <a:latin typeface="+mj-lt"/>
            </a:endParaRPr>
          </a:p>
          <a:p>
            <a:endParaRPr lang="es-ES" dirty="0" smtClean="0">
              <a:solidFill>
                <a:srgbClr val="323330"/>
              </a:solidFill>
              <a:latin typeface="+mj-lt"/>
            </a:endParaRPr>
          </a:p>
          <a:p>
            <a:endParaRPr lang="es-ES" dirty="0">
              <a:solidFill>
                <a:srgbClr val="323330"/>
              </a:solidFill>
              <a:latin typeface="+mj-lt"/>
            </a:endParaRPr>
          </a:p>
          <a:p>
            <a:endParaRPr lang="es-ES" dirty="0" smtClean="0">
              <a:solidFill>
                <a:srgbClr val="323330"/>
              </a:solidFill>
              <a:latin typeface="+mj-lt"/>
            </a:endParaRPr>
          </a:p>
          <a:p>
            <a:endParaRPr lang="es-ES" dirty="0">
              <a:solidFill>
                <a:srgbClr val="323330"/>
              </a:solidFill>
              <a:latin typeface="+mj-lt"/>
            </a:endParaRPr>
          </a:p>
          <a:p>
            <a:r>
              <a:rPr lang="es-ES" dirty="0" smtClean="0">
                <a:solidFill>
                  <a:srgbClr val="323330"/>
                </a:solidFill>
                <a:latin typeface="+mj-lt"/>
              </a:rPr>
              <a:t>Bitwise </a:t>
            </a:r>
            <a:r>
              <a:rPr lang="es-ES" dirty="0">
                <a:solidFill>
                  <a:srgbClr val="323330"/>
                </a:solidFill>
                <a:latin typeface="+mj-lt"/>
              </a:rPr>
              <a:t>XOR: </a:t>
            </a:r>
            <a:r>
              <a:rPr lang="es-ES" b="1" dirty="0" smtClean="0">
                <a:solidFill>
                  <a:srgbClr val="323330"/>
                </a:solidFill>
                <a:latin typeface="+mj-lt"/>
              </a:rPr>
              <a:t>^</a:t>
            </a:r>
          </a:p>
          <a:p>
            <a:endParaRPr lang="es-ES" dirty="0" smtClean="0">
              <a:solidFill>
                <a:srgbClr val="323330"/>
              </a:solidFill>
              <a:latin typeface="+mj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844" y="3576481"/>
            <a:ext cx="3228344" cy="109435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6277" y="2413645"/>
            <a:ext cx="3236161" cy="104745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6277" y="4123658"/>
            <a:ext cx="3173626" cy="1039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413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Operadores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42878" y="1276350"/>
            <a:ext cx="11915771" cy="873726"/>
          </a:xfrm>
        </p:spPr>
        <p:txBody>
          <a:bodyPr/>
          <a:lstStyle/>
          <a:p>
            <a:pPr marL="0" indent="0">
              <a:buNone/>
            </a:pPr>
            <a:r>
              <a:rPr lang="es-ES" dirty="0" smtClean="0"/>
              <a:t>Estos operadores trabajan sobre números a nivel de bits.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Bitwise</a:t>
            </a:r>
            <a:endParaRPr lang="es-ES" dirty="0"/>
          </a:p>
        </p:txBody>
      </p:sp>
      <p:sp>
        <p:nvSpPr>
          <p:cNvPr id="7" name="TextBox 6"/>
          <p:cNvSpPr txBox="1"/>
          <p:nvPr/>
        </p:nvSpPr>
        <p:spPr>
          <a:xfrm>
            <a:off x="142878" y="1961421"/>
            <a:ext cx="11803275" cy="2031325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r>
              <a:rPr lang="es-ES" dirty="0" err="1" smtClean="0">
                <a:solidFill>
                  <a:srgbClr val="323330"/>
                </a:solidFill>
                <a:latin typeface="+mj-lt"/>
              </a:rPr>
              <a:t>Left</a:t>
            </a:r>
            <a:r>
              <a:rPr lang="es-ES" dirty="0" smtClean="0">
                <a:solidFill>
                  <a:srgbClr val="323330"/>
                </a:solidFill>
                <a:latin typeface="+mj-lt"/>
              </a:rPr>
              <a:t> </a:t>
            </a:r>
            <a:r>
              <a:rPr lang="es-ES" dirty="0" err="1" smtClean="0">
                <a:solidFill>
                  <a:srgbClr val="323330"/>
                </a:solidFill>
                <a:latin typeface="+mj-lt"/>
              </a:rPr>
              <a:t>Shift</a:t>
            </a:r>
            <a:r>
              <a:rPr lang="es-ES" dirty="0" smtClean="0">
                <a:solidFill>
                  <a:srgbClr val="323330"/>
                </a:solidFill>
                <a:latin typeface="+mj-lt"/>
              </a:rPr>
              <a:t>: </a:t>
            </a:r>
            <a:r>
              <a:rPr lang="es-ES" b="1" dirty="0" smtClean="0">
                <a:solidFill>
                  <a:srgbClr val="323330"/>
                </a:solidFill>
                <a:latin typeface="+mj-lt"/>
              </a:rPr>
              <a:t>&lt;&lt;</a:t>
            </a:r>
          </a:p>
          <a:p>
            <a:endParaRPr lang="es-ES" b="1" dirty="0" smtClean="0">
              <a:solidFill>
                <a:srgbClr val="323330"/>
              </a:solidFill>
              <a:latin typeface="+mj-lt"/>
            </a:endParaRPr>
          </a:p>
          <a:p>
            <a:endParaRPr lang="es-ES" b="1" dirty="0">
              <a:solidFill>
                <a:srgbClr val="323330"/>
              </a:solidFill>
              <a:latin typeface="+mj-lt"/>
            </a:endParaRPr>
          </a:p>
          <a:p>
            <a:endParaRPr lang="es-ES" b="1" dirty="0" smtClean="0">
              <a:solidFill>
                <a:srgbClr val="323330"/>
              </a:solidFill>
              <a:latin typeface="+mj-lt"/>
            </a:endParaRPr>
          </a:p>
          <a:p>
            <a:endParaRPr lang="es-ES" b="1" dirty="0" smtClean="0">
              <a:solidFill>
                <a:srgbClr val="323330"/>
              </a:solidFill>
              <a:latin typeface="+mj-lt"/>
            </a:endParaRPr>
          </a:p>
          <a:p>
            <a:endParaRPr lang="es-ES" dirty="0">
              <a:solidFill>
                <a:srgbClr val="323330"/>
              </a:solidFill>
              <a:latin typeface="+mj-lt"/>
            </a:endParaRPr>
          </a:p>
          <a:p>
            <a:r>
              <a:rPr lang="es-ES" dirty="0" err="1" smtClean="0">
                <a:solidFill>
                  <a:srgbClr val="323330"/>
                </a:solidFill>
                <a:latin typeface="+mj-lt"/>
              </a:rPr>
              <a:t>Signed</a:t>
            </a:r>
            <a:r>
              <a:rPr lang="es-ES" dirty="0" smtClean="0">
                <a:solidFill>
                  <a:srgbClr val="323330"/>
                </a:solidFill>
                <a:latin typeface="+mj-lt"/>
              </a:rPr>
              <a:t> </a:t>
            </a:r>
            <a:r>
              <a:rPr lang="es-ES" dirty="0" err="1" smtClean="0">
                <a:solidFill>
                  <a:srgbClr val="323330"/>
                </a:solidFill>
                <a:latin typeface="+mj-lt"/>
              </a:rPr>
              <a:t>Right</a:t>
            </a:r>
            <a:r>
              <a:rPr lang="es-ES" dirty="0" smtClean="0">
                <a:solidFill>
                  <a:srgbClr val="323330"/>
                </a:solidFill>
                <a:latin typeface="+mj-lt"/>
              </a:rPr>
              <a:t> </a:t>
            </a:r>
            <a:r>
              <a:rPr lang="es-ES" dirty="0" err="1" smtClean="0">
                <a:solidFill>
                  <a:srgbClr val="323330"/>
                </a:solidFill>
                <a:latin typeface="+mj-lt"/>
              </a:rPr>
              <a:t>Shift</a:t>
            </a:r>
            <a:r>
              <a:rPr lang="es-ES" dirty="0" smtClean="0">
                <a:solidFill>
                  <a:srgbClr val="323330"/>
                </a:solidFill>
                <a:latin typeface="+mj-lt"/>
              </a:rPr>
              <a:t>: </a:t>
            </a:r>
            <a:r>
              <a:rPr lang="es-ES" b="1" dirty="0" smtClean="0">
                <a:solidFill>
                  <a:srgbClr val="323330"/>
                </a:solidFill>
                <a:latin typeface="+mj-lt"/>
              </a:rPr>
              <a:t>&gt;&gt;</a:t>
            </a:r>
          </a:p>
          <a:p>
            <a:r>
              <a:rPr lang="es-ES" dirty="0" err="1" smtClean="0">
                <a:solidFill>
                  <a:srgbClr val="323330"/>
                </a:solidFill>
                <a:latin typeface="+mj-lt"/>
              </a:rPr>
              <a:t>Unsigned</a:t>
            </a:r>
            <a:r>
              <a:rPr lang="es-ES" dirty="0" smtClean="0">
                <a:solidFill>
                  <a:srgbClr val="323330"/>
                </a:solidFill>
                <a:latin typeface="+mj-lt"/>
              </a:rPr>
              <a:t> </a:t>
            </a:r>
            <a:r>
              <a:rPr lang="es-ES" dirty="0" err="1" smtClean="0">
                <a:solidFill>
                  <a:srgbClr val="323330"/>
                </a:solidFill>
                <a:latin typeface="+mj-lt"/>
              </a:rPr>
              <a:t>Right</a:t>
            </a:r>
            <a:r>
              <a:rPr lang="es-ES" dirty="0" smtClean="0">
                <a:solidFill>
                  <a:srgbClr val="323330"/>
                </a:solidFill>
                <a:latin typeface="+mj-lt"/>
              </a:rPr>
              <a:t> </a:t>
            </a:r>
            <a:r>
              <a:rPr lang="es-ES" dirty="0" err="1" smtClean="0">
                <a:solidFill>
                  <a:srgbClr val="323330"/>
                </a:solidFill>
                <a:latin typeface="+mj-lt"/>
              </a:rPr>
              <a:t>Shift</a:t>
            </a:r>
            <a:r>
              <a:rPr lang="es-ES" dirty="0" smtClean="0">
                <a:solidFill>
                  <a:srgbClr val="323330"/>
                </a:solidFill>
                <a:latin typeface="+mj-lt"/>
              </a:rPr>
              <a:t>: </a:t>
            </a:r>
            <a:r>
              <a:rPr lang="es-ES" b="1" dirty="0" smtClean="0">
                <a:solidFill>
                  <a:srgbClr val="323330"/>
                </a:solidFill>
                <a:latin typeface="+mj-lt"/>
              </a:rPr>
              <a:t>&gt;&gt;&gt;</a:t>
            </a:r>
          </a:p>
          <a:p>
            <a:r>
              <a:rPr lang="es-ES" sz="1400" dirty="0" smtClean="0">
                <a:solidFill>
                  <a:srgbClr val="323330"/>
                </a:solidFill>
                <a:latin typeface="+mj-lt"/>
              </a:rPr>
              <a:t>Para valores positivos es igual que &gt;&gt;</a:t>
            </a:r>
          </a:p>
          <a:p>
            <a:r>
              <a:rPr lang="es-ES" sz="1400" dirty="0" smtClean="0">
                <a:solidFill>
                  <a:srgbClr val="323330"/>
                </a:solidFill>
                <a:latin typeface="+mj-lt"/>
              </a:rPr>
              <a:t>Para valores negativos, este operador considera la representación binaria del número como si fuera positiva.</a:t>
            </a:r>
            <a:endParaRPr lang="es-ES" sz="1400" dirty="0">
              <a:solidFill>
                <a:srgbClr val="323330"/>
              </a:solidFill>
              <a:latin typeface="+mj-lt"/>
            </a:endParaRPr>
          </a:p>
          <a:p>
            <a:endParaRPr lang="es-ES" dirty="0" smtClean="0">
              <a:solidFill>
                <a:srgbClr val="323330"/>
              </a:solidFill>
              <a:latin typeface="+mj-lt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244" y="2304136"/>
            <a:ext cx="3728394" cy="120938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244" y="4090090"/>
            <a:ext cx="3728394" cy="1175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634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Introducción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1402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Operadores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42878" y="1276350"/>
            <a:ext cx="11915771" cy="1359758"/>
          </a:xfrm>
        </p:spPr>
        <p:txBody>
          <a:bodyPr/>
          <a:lstStyle/>
          <a:p>
            <a:pPr marL="0" indent="0">
              <a:buNone/>
            </a:pPr>
            <a:r>
              <a:rPr lang="es-ES" dirty="0" smtClean="0"/>
              <a:t>Negación: </a:t>
            </a:r>
            <a:r>
              <a:rPr lang="es-ES" b="1" dirty="0" smtClean="0"/>
              <a:t>!</a:t>
            </a:r>
          </a:p>
          <a:p>
            <a:pPr lvl="1"/>
            <a:r>
              <a:rPr lang="es-ES" dirty="0" smtClean="0">
                <a:solidFill>
                  <a:srgbClr val="323330"/>
                </a:solidFill>
              </a:rPr>
              <a:t>Se puede aplicar a cualquier valor.</a:t>
            </a:r>
          </a:p>
          <a:p>
            <a:pPr lvl="1"/>
            <a:r>
              <a:rPr lang="es-ES" dirty="0" smtClean="0">
                <a:solidFill>
                  <a:srgbClr val="323330"/>
                </a:solidFill>
              </a:rPr>
              <a:t>Se puede usar doble negación para convertir a booleano (!!).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Booleanos</a:t>
            </a:r>
            <a:endParaRPr lang="es-E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387" y="3508804"/>
            <a:ext cx="2409825" cy="12382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0762" y="3508804"/>
            <a:ext cx="2743200" cy="1247775"/>
          </a:xfrm>
          <a:prstGeom prst="rect">
            <a:avLst/>
          </a:prstGeom>
        </p:spPr>
      </p:pic>
      <p:sp>
        <p:nvSpPr>
          <p:cNvPr id="9" name="Content Placeholder 3"/>
          <p:cNvSpPr txBox="1">
            <a:spLocks/>
          </p:cNvSpPr>
          <p:nvPr/>
        </p:nvSpPr>
        <p:spPr>
          <a:xfrm>
            <a:off x="142877" y="2953910"/>
            <a:ext cx="11915771" cy="744882"/>
          </a:xfrm>
          <a:prstGeom prst="rect">
            <a:avLst/>
          </a:prstGeom>
        </p:spPr>
        <p:txBody>
          <a:bodyPr numCol="2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323330"/>
                </a:solidFill>
                <a:latin typeface="+mj-lt"/>
                <a:ea typeface="+mn-ea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dirty="0" smtClean="0"/>
              <a:t>Conjunción: </a:t>
            </a:r>
            <a:r>
              <a:rPr lang="es-ES" b="1" dirty="0" smtClean="0"/>
              <a:t>&amp;&amp;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s-ES" dirty="0" smtClean="0"/>
          </a:p>
          <a:p>
            <a:pPr marL="0" indent="0">
              <a:buNone/>
            </a:pPr>
            <a:r>
              <a:rPr lang="es-ES" dirty="0" smtClean="0"/>
              <a:t>Disyunción: </a:t>
            </a:r>
            <a:r>
              <a:rPr lang="es-ES" b="1" dirty="0" smtClean="0"/>
              <a:t>||</a:t>
            </a:r>
            <a:endParaRPr lang="es-ES" b="1" dirty="0"/>
          </a:p>
        </p:txBody>
      </p:sp>
    </p:spTree>
    <p:extLst>
      <p:ext uri="{BB962C8B-B14F-4D97-AF65-F5344CB8AC3E}">
        <p14:creationId xmlns:p14="http://schemas.microsoft.com/office/powerpoint/2010/main" val="1868308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Operadores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42878" y="1276350"/>
            <a:ext cx="11915771" cy="2949661"/>
          </a:xfrm>
        </p:spPr>
        <p:txBody>
          <a:bodyPr numCol="2"/>
          <a:lstStyle/>
          <a:p>
            <a:pPr marL="0" indent="0">
              <a:buNone/>
            </a:pPr>
            <a:r>
              <a:rPr lang="es-ES" dirty="0" err="1" smtClean="0"/>
              <a:t>Falsy</a:t>
            </a:r>
            <a:endParaRPr lang="es-ES" dirty="0"/>
          </a:p>
          <a:p>
            <a:pPr lvl="1"/>
            <a:r>
              <a:rPr lang="es-ES" dirty="0" smtClean="0">
                <a:solidFill>
                  <a:srgbClr val="323330"/>
                </a:solidFill>
              </a:rPr>
              <a:t>false</a:t>
            </a:r>
          </a:p>
          <a:p>
            <a:pPr lvl="1"/>
            <a:r>
              <a:rPr lang="es-ES" dirty="0" smtClean="0">
                <a:solidFill>
                  <a:srgbClr val="323330"/>
                </a:solidFill>
              </a:rPr>
              <a:t>0</a:t>
            </a:r>
          </a:p>
          <a:p>
            <a:pPr lvl="1"/>
            <a:r>
              <a:rPr lang="es-ES" dirty="0" smtClean="0">
                <a:solidFill>
                  <a:srgbClr val="323330"/>
                </a:solidFill>
              </a:rPr>
              <a:t>“” (cadena vacía)</a:t>
            </a:r>
          </a:p>
          <a:p>
            <a:pPr lvl="1"/>
            <a:r>
              <a:rPr lang="es-ES" dirty="0" err="1" smtClean="0">
                <a:solidFill>
                  <a:srgbClr val="323330"/>
                </a:solidFill>
              </a:rPr>
              <a:t>null</a:t>
            </a:r>
            <a:endParaRPr lang="es-ES" dirty="0" smtClean="0">
              <a:solidFill>
                <a:srgbClr val="323330"/>
              </a:solidFill>
            </a:endParaRPr>
          </a:p>
          <a:p>
            <a:pPr lvl="1"/>
            <a:r>
              <a:rPr lang="es-ES" dirty="0" smtClean="0">
                <a:solidFill>
                  <a:srgbClr val="323330"/>
                </a:solidFill>
              </a:rPr>
              <a:t>undefined</a:t>
            </a:r>
          </a:p>
          <a:p>
            <a:pPr lvl="1"/>
            <a:r>
              <a:rPr lang="es-ES" dirty="0" err="1" smtClean="0">
                <a:solidFill>
                  <a:srgbClr val="323330"/>
                </a:solidFill>
              </a:rPr>
              <a:t>NaN</a:t>
            </a:r>
            <a:endParaRPr lang="es-ES" dirty="0" smtClean="0">
              <a:solidFill>
                <a:srgbClr val="323330"/>
              </a:solidFill>
            </a:endParaRPr>
          </a:p>
          <a:p>
            <a:pPr marL="0" indent="0">
              <a:buNone/>
            </a:pPr>
            <a:r>
              <a:rPr lang="es-ES" dirty="0" err="1" smtClean="0"/>
              <a:t>Truthy</a:t>
            </a:r>
            <a:endParaRPr lang="es-ES" dirty="0" smtClean="0"/>
          </a:p>
          <a:p>
            <a:pPr lvl="1"/>
            <a:r>
              <a:rPr lang="es-ES" dirty="0" smtClean="0">
                <a:solidFill>
                  <a:srgbClr val="323330"/>
                </a:solidFill>
              </a:rPr>
              <a:t>Todo lo demás es </a:t>
            </a:r>
            <a:r>
              <a:rPr lang="es-ES" dirty="0" err="1" smtClean="0">
                <a:solidFill>
                  <a:srgbClr val="323330"/>
                </a:solidFill>
              </a:rPr>
              <a:t>truthy</a:t>
            </a:r>
            <a:r>
              <a:rPr lang="es-ES" dirty="0" smtClean="0">
                <a:solidFill>
                  <a:srgbClr val="323330"/>
                </a:solidFill>
              </a:rPr>
              <a:t>, </a:t>
            </a:r>
            <a:r>
              <a:rPr lang="es-ES" dirty="0">
                <a:solidFill>
                  <a:srgbClr val="323330"/>
                </a:solidFill>
              </a:rPr>
              <a:t>incluyendo </a:t>
            </a:r>
            <a:r>
              <a:rPr lang="es-ES" dirty="0" smtClean="0">
                <a:solidFill>
                  <a:srgbClr val="323330"/>
                </a:solidFill>
              </a:rPr>
              <a:t>'0', 'false'.</a:t>
            </a:r>
            <a:endParaRPr lang="es-ES" dirty="0">
              <a:solidFill>
                <a:srgbClr val="323330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Booleanos</a:t>
            </a:r>
            <a:endParaRPr lang="es-ES" dirty="0"/>
          </a:p>
        </p:txBody>
      </p:sp>
      <p:sp>
        <p:nvSpPr>
          <p:cNvPr id="6" name="Content Placeholder 3"/>
          <p:cNvSpPr txBox="1">
            <a:spLocks/>
          </p:cNvSpPr>
          <p:nvPr/>
        </p:nvSpPr>
        <p:spPr>
          <a:xfrm>
            <a:off x="142878" y="4415481"/>
            <a:ext cx="11915771" cy="1392195"/>
          </a:xfrm>
          <a:prstGeom prst="rect">
            <a:avLst/>
          </a:prstGeom>
        </p:spPr>
        <p:txBody>
          <a:bodyPr numCol="1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323330"/>
                </a:solidFill>
                <a:latin typeface="+mj-lt"/>
                <a:ea typeface="+mn-ea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dirty="0" smtClean="0"/>
              <a:t>Es importante tener claros estos conceptos para poder usarlos efectivamente en nuestras sentencias de control de flujo.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85487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Operadores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Multiplicación: </a:t>
            </a:r>
            <a:r>
              <a:rPr lang="es-ES" b="1" dirty="0" smtClean="0"/>
              <a:t>*</a:t>
            </a:r>
            <a:r>
              <a:rPr lang="es-ES" dirty="0" smtClean="0"/>
              <a:t>    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dirty="0" smtClean="0"/>
              <a:t> r = </a:t>
            </a:r>
            <a:r>
              <a:rPr lang="es-ES" dirty="0" smtClean="0">
                <a:solidFill>
                  <a:srgbClr val="00B050"/>
                </a:solidFill>
              </a:rPr>
              <a:t>4</a:t>
            </a:r>
            <a:r>
              <a:rPr lang="es-ES" dirty="0" smtClean="0"/>
              <a:t> * </a:t>
            </a:r>
            <a:r>
              <a:rPr lang="es-ES" dirty="0" smtClean="0">
                <a:solidFill>
                  <a:srgbClr val="00B050"/>
                </a:solidFill>
              </a:rPr>
              <a:t>2</a:t>
            </a:r>
            <a:r>
              <a:rPr lang="es-ES" dirty="0" smtClean="0"/>
              <a:t>;    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//8</a:t>
            </a:r>
          </a:p>
          <a:p>
            <a:r>
              <a:rPr lang="es-ES" dirty="0" smtClean="0"/>
              <a:t>División: </a:t>
            </a:r>
            <a:r>
              <a:rPr lang="es-ES" b="1" dirty="0" smtClean="0"/>
              <a:t>/</a:t>
            </a:r>
            <a:r>
              <a:rPr lang="es-ES" dirty="0" smtClean="0"/>
              <a:t>                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dirty="0" smtClean="0"/>
              <a:t> r = </a:t>
            </a:r>
            <a:r>
              <a:rPr lang="es-ES" dirty="0" smtClean="0">
                <a:solidFill>
                  <a:srgbClr val="00B050"/>
                </a:solidFill>
              </a:rPr>
              <a:t>4</a:t>
            </a:r>
            <a:r>
              <a:rPr lang="es-ES" dirty="0" smtClean="0"/>
              <a:t> / </a:t>
            </a:r>
            <a:r>
              <a:rPr lang="es-ES" dirty="0" smtClean="0">
                <a:solidFill>
                  <a:srgbClr val="00B050"/>
                </a:solidFill>
              </a:rPr>
              <a:t>2</a:t>
            </a:r>
            <a:r>
              <a:rPr lang="es-ES" dirty="0" smtClean="0"/>
              <a:t>;    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//2</a:t>
            </a:r>
          </a:p>
          <a:p>
            <a:r>
              <a:rPr lang="es-ES" dirty="0" smtClean="0"/>
              <a:t>Módulo: </a:t>
            </a:r>
            <a:r>
              <a:rPr lang="es-ES" b="1" dirty="0" smtClean="0"/>
              <a:t>%</a:t>
            </a:r>
            <a:r>
              <a:rPr lang="es-ES" dirty="0" smtClean="0"/>
              <a:t>               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dirty="0" smtClean="0"/>
              <a:t> r = </a:t>
            </a:r>
            <a:r>
              <a:rPr lang="es-ES" dirty="0" smtClean="0">
                <a:solidFill>
                  <a:srgbClr val="00B050"/>
                </a:solidFill>
              </a:rPr>
              <a:t>4</a:t>
            </a:r>
            <a:r>
              <a:rPr lang="es-ES" dirty="0" smtClean="0"/>
              <a:t> % </a:t>
            </a:r>
            <a:r>
              <a:rPr lang="es-ES" dirty="0" smtClean="0">
                <a:solidFill>
                  <a:srgbClr val="00B050"/>
                </a:solidFill>
              </a:rPr>
              <a:t>2</a:t>
            </a:r>
            <a:r>
              <a:rPr lang="es-ES" dirty="0" smtClean="0"/>
              <a:t>;  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//0</a:t>
            </a:r>
          </a:p>
          <a:p>
            <a:r>
              <a:rPr lang="es-ES" dirty="0" smtClean="0"/>
              <a:t>Suma: </a:t>
            </a:r>
            <a:r>
              <a:rPr lang="es-ES" b="1" dirty="0" smtClean="0"/>
              <a:t>+</a:t>
            </a:r>
            <a:r>
              <a:rPr lang="es-ES" dirty="0" smtClean="0"/>
              <a:t>                    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dirty="0" smtClean="0"/>
              <a:t> r = </a:t>
            </a:r>
            <a:r>
              <a:rPr lang="es-ES" dirty="0" smtClean="0">
                <a:solidFill>
                  <a:srgbClr val="00B050"/>
                </a:solidFill>
              </a:rPr>
              <a:t>4</a:t>
            </a:r>
            <a:r>
              <a:rPr lang="es-ES" dirty="0" smtClean="0"/>
              <a:t> + </a:t>
            </a:r>
            <a:r>
              <a:rPr lang="es-ES" dirty="0" smtClean="0">
                <a:solidFill>
                  <a:srgbClr val="00B050"/>
                </a:solidFill>
              </a:rPr>
              <a:t>2</a:t>
            </a:r>
            <a:r>
              <a:rPr lang="es-ES" dirty="0" smtClean="0"/>
              <a:t>;   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//6         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dirty="0" smtClean="0"/>
              <a:t> </a:t>
            </a:r>
            <a:r>
              <a:rPr lang="es-ES" dirty="0"/>
              <a:t>r = </a:t>
            </a:r>
            <a:r>
              <a:rPr lang="es-ES" dirty="0">
                <a:solidFill>
                  <a:srgbClr val="00B050"/>
                </a:solidFill>
              </a:rPr>
              <a:t>5</a:t>
            </a:r>
            <a:r>
              <a:rPr lang="es-ES" dirty="0"/>
              <a:t> + </a:t>
            </a:r>
            <a:r>
              <a:rPr lang="es-ES" dirty="0">
                <a:solidFill>
                  <a:srgbClr val="C00000"/>
                </a:solidFill>
              </a:rPr>
              <a:t>'5'</a:t>
            </a:r>
            <a:r>
              <a:rPr lang="es-ES" dirty="0"/>
              <a:t>;  </a:t>
            </a:r>
            <a:r>
              <a:rPr lang="es-ES" dirty="0">
                <a:solidFill>
                  <a:schemeClr val="accent6">
                    <a:lumMod val="75000"/>
                  </a:schemeClr>
                </a:solidFill>
              </a:rPr>
              <a:t>//'55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'</a:t>
            </a:r>
          </a:p>
          <a:p>
            <a:r>
              <a:rPr lang="es-ES" dirty="0" smtClean="0"/>
              <a:t>Resta: </a:t>
            </a:r>
            <a:r>
              <a:rPr lang="es-ES" b="1" dirty="0" smtClean="0"/>
              <a:t>- </a:t>
            </a:r>
            <a:r>
              <a:rPr lang="es-ES" dirty="0" smtClean="0"/>
              <a:t>                    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dirty="0" smtClean="0"/>
              <a:t> r = </a:t>
            </a:r>
            <a:r>
              <a:rPr lang="es-ES" dirty="0" smtClean="0">
                <a:solidFill>
                  <a:srgbClr val="00B050"/>
                </a:solidFill>
              </a:rPr>
              <a:t>4</a:t>
            </a:r>
            <a:r>
              <a:rPr lang="es-ES" dirty="0" smtClean="0"/>
              <a:t> – </a:t>
            </a:r>
            <a:r>
              <a:rPr lang="es-ES" dirty="0" smtClean="0">
                <a:solidFill>
                  <a:srgbClr val="00B050"/>
                </a:solidFill>
              </a:rPr>
              <a:t>2</a:t>
            </a:r>
            <a:r>
              <a:rPr lang="es-ES" dirty="0" smtClean="0"/>
              <a:t>;   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//2</a:t>
            </a:r>
          </a:p>
          <a:p>
            <a:pPr marL="0" indent="0">
              <a:buNone/>
            </a:pPr>
            <a:endParaRPr lang="es-E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Aritméticos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85956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Operadores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Mayor que: </a:t>
            </a:r>
            <a:r>
              <a:rPr lang="es-ES" b="1" dirty="0" smtClean="0"/>
              <a:t>&gt;</a:t>
            </a:r>
          </a:p>
          <a:p>
            <a:r>
              <a:rPr lang="es-ES" dirty="0" smtClean="0"/>
              <a:t>Menor que: </a:t>
            </a:r>
            <a:r>
              <a:rPr lang="es-ES" b="1" dirty="0" smtClean="0"/>
              <a:t>&lt;</a:t>
            </a:r>
          </a:p>
          <a:p>
            <a:r>
              <a:rPr lang="es-ES" dirty="0" smtClean="0"/>
              <a:t>Mayor o igual que: </a:t>
            </a:r>
            <a:r>
              <a:rPr lang="es-ES" b="1" dirty="0" smtClean="0"/>
              <a:t>&gt;=</a:t>
            </a:r>
          </a:p>
          <a:p>
            <a:r>
              <a:rPr lang="es-ES" dirty="0" smtClean="0"/>
              <a:t>Menor o igual que: </a:t>
            </a:r>
            <a:r>
              <a:rPr lang="es-ES" b="1" dirty="0" smtClean="0"/>
              <a:t>&lt;=</a:t>
            </a:r>
            <a:br>
              <a:rPr lang="es-ES" b="1" dirty="0" smtClean="0"/>
            </a:br>
            <a:endParaRPr lang="es-ES" b="1" dirty="0" smtClean="0"/>
          </a:p>
          <a:p>
            <a:pPr marL="0" indent="0">
              <a:buNone/>
            </a:pPr>
            <a:r>
              <a:rPr lang="es-ES" dirty="0" smtClean="0"/>
              <a:t>Casos interesantes:</a:t>
            </a:r>
          </a:p>
          <a:p>
            <a:pPr marL="457200" lvl="1" indent="0">
              <a:buNone/>
            </a:pPr>
            <a:r>
              <a:rPr lang="es-ES" sz="1400" dirty="0">
                <a:solidFill>
                  <a:srgbClr val="C00000"/>
                </a:solidFill>
              </a:rPr>
              <a:t>'a' </a:t>
            </a:r>
            <a:r>
              <a:rPr lang="es-ES" sz="1400" dirty="0"/>
              <a:t>&lt; </a:t>
            </a:r>
            <a:r>
              <a:rPr lang="es-ES" sz="1400" dirty="0">
                <a:solidFill>
                  <a:srgbClr val="00B050"/>
                </a:solidFill>
              </a:rPr>
              <a:t>3</a:t>
            </a:r>
            <a:r>
              <a:rPr lang="es-ES" sz="1400" dirty="0"/>
              <a:t>; </a:t>
            </a:r>
            <a:r>
              <a:rPr lang="es-ES" sz="1400" dirty="0" smtClean="0"/>
              <a:t>                         </a:t>
            </a:r>
            <a:r>
              <a:rPr lang="es-ES" sz="1400" dirty="0" smtClean="0">
                <a:solidFill>
                  <a:schemeClr val="accent6">
                    <a:lumMod val="75000"/>
                  </a:schemeClr>
                </a:solidFill>
              </a:rPr>
              <a:t>//false, 'a</a:t>
            </a:r>
            <a:r>
              <a:rPr lang="es-ES" sz="1400" dirty="0">
                <a:solidFill>
                  <a:schemeClr val="accent6">
                    <a:lumMod val="75000"/>
                  </a:schemeClr>
                </a:solidFill>
              </a:rPr>
              <a:t>' </a:t>
            </a:r>
            <a:r>
              <a:rPr lang="es-ES" sz="1400" dirty="0" smtClean="0">
                <a:solidFill>
                  <a:schemeClr val="accent6">
                    <a:lumMod val="75000"/>
                  </a:schemeClr>
                </a:solidFill>
              </a:rPr>
              <a:t>se transforma en </a:t>
            </a:r>
            <a:r>
              <a:rPr lang="es-ES" sz="1400" dirty="0" err="1" smtClean="0">
                <a:solidFill>
                  <a:schemeClr val="accent6">
                    <a:lumMod val="75000"/>
                  </a:schemeClr>
                </a:solidFill>
              </a:rPr>
              <a:t>NaN</a:t>
            </a:r>
            <a:endParaRPr lang="es-ES" sz="1400" dirty="0">
              <a:solidFill>
                <a:schemeClr val="accent6">
                  <a:lumMod val="75000"/>
                </a:schemeClr>
              </a:solidFill>
            </a:endParaRPr>
          </a:p>
          <a:p>
            <a:pPr marL="457200" lvl="1" indent="0">
              <a:buNone/>
            </a:pPr>
            <a:r>
              <a:rPr lang="es-ES" sz="1400" dirty="0" err="1"/>
              <a:t>NaN</a:t>
            </a:r>
            <a:r>
              <a:rPr lang="es-ES" sz="1400" dirty="0"/>
              <a:t> &lt; </a:t>
            </a:r>
            <a:r>
              <a:rPr lang="es-ES" sz="1400" dirty="0">
                <a:solidFill>
                  <a:srgbClr val="00B050"/>
                </a:solidFill>
              </a:rPr>
              <a:t>3</a:t>
            </a:r>
            <a:r>
              <a:rPr lang="es-ES" sz="1400" dirty="0"/>
              <a:t>;  </a:t>
            </a:r>
            <a:r>
              <a:rPr lang="es-ES" sz="1400" dirty="0" smtClean="0"/>
              <a:t>                    </a:t>
            </a:r>
            <a:r>
              <a:rPr lang="es-ES" sz="1400" dirty="0" smtClean="0">
                <a:solidFill>
                  <a:schemeClr val="accent6">
                    <a:lumMod val="75000"/>
                  </a:schemeClr>
                </a:solidFill>
              </a:rPr>
              <a:t>//</a:t>
            </a:r>
            <a:r>
              <a:rPr lang="es-ES" sz="1400" dirty="0">
                <a:solidFill>
                  <a:schemeClr val="accent6">
                    <a:lumMod val="75000"/>
                  </a:schemeClr>
                </a:solidFill>
              </a:rPr>
              <a:t>false</a:t>
            </a:r>
          </a:p>
          <a:p>
            <a:pPr marL="457200" lvl="1" indent="0">
              <a:buNone/>
            </a:pPr>
            <a:r>
              <a:rPr lang="es-ES" sz="1400" dirty="0" err="1"/>
              <a:t>NaN</a:t>
            </a:r>
            <a:r>
              <a:rPr lang="es-ES" sz="1400" dirty="0"/>
              <a:t> &gt;= </a:t>
            </a:r>
            <a:r>
              <a:rPr lang="es-ES" sz="1400" dirty="0">
                <a:solidFill>
                  <a:srgbClr val="00B050"/>
                </a:solidFill>
              </a:rPr>
              <a:t>3</a:t>
            </a:r>
            <a:r>
              <a:rPr lang="es-ES" sz="1400" dirty="0"/>
              <a:t>; </a:t>
            </a:r>
            <a:r>
              <a:rPr lang="es-ES" sz="1400" dirty="0" smtClean="0"/>
              <a:t>                   </a:t>
            </a:r>
            <a:r>
              <a:rPr lang="es-ES" sz="1400" dirty="0" smtClean="0">
                <a:solidFill>
                  <a:schemeClr val="accent6">
                    <a:lumMod val="75000"/>
                  </a:schemeClr>
                </a:solidFill>
              </a:rPr>
              <a:t>//</a:t>
            </a:r>
            <a:r>
              <a:rPr lang="es-ES" sz="1400" dirty="0">
                <a:solidFill>
                  <a:schemeClr val="accent6">
                    <a:lumMod val="75000"/>
                  </a:schemeClr>
                </a:solidFill>
              </a:rPr>
              <a:t>false</a:t>
            </a:r>
          </a:p>
          <a:p>
            <a:pPr marL="457200" lvl="1" indent="0">
              <a:buNone/>
            </a:pPr>
            <a:r>
              <a:rPr lang="es-ES" sz="1400" dirty="0">
                <a:solidFill>
                  <a:srgbClr val="C00000"/>
                </a:solidFill>
              </a:rPr>
              <a:t>'Casa' </a:t>
            </a:r>
            <a:r>
              <a:rPr lang="es-ES" sz="1400" dirty="0"/>
              <a:t>&lt; </a:t>
            </a:r>
            <a:r>
              <a:rPr lang="es-ES" sz="1400" dirty="0">
                <a:solidFill>
                  <a:srgbClr val="C00000"/>
                </a:solidFill>
              </a:rPr>
              <a:t>'</a:t>
            </a:r>
            <a:r>
              <a:rPr lang="es-ES" sz="1400" dirty="0" err="1">
                <a:solidFill>
                  <a:srgbClr val="C00000"/>
                </a:solidFill>
              </a:rPr>
              <a:t>autobus</a:t>
            </a:r>
            <a:r>
              <a:rPr lang="es-ES" sz="1400" dirty="0">
                <a:solidFill>
                  <a:srgbClr val="C00000"/>
                </a:solidFill>
              </a:rPr>
              <a:t>'</a:t>
            </a:r>
            <a:r>
              <a:rPr lang="es-ES" sz="1400" dirty="0"/>
              <a:t>; </a:t>
            </a:r>
            <a:r>
              <a:rPr lang="es-ES" sz="1400" dirty="0" smtClean="0"/>
              <a:t>    </a:t>
            </a:r>
            <a:r>
              <a:rPr lang="es-ES" sz="1400" dirty="0" smtClean="0">
                <a:solidFill>
                  <a:schemeClr val="accent6">
                    <a:lumMod val="75000"/>
                  </a:schemeClr>
                </a:solidFill>
              </a:rPr>
              <a:t>//</a:t>
            </a:r>
            <a:r>
              <a:rPr lang="es-ES" sz="1400" dirty="0">
                <a:solidFill>
                  <a:schemeClr val="accent6">
                    <a:lumMod val="75000"/>
                  </a:schemeClr>
                </a:solidFill>
              </a:rPr>
              <a:t>true</a:t>
            </a:r>
          </a:p>
          <a:p>
            <a:pPr marL="457200" lvl="1" indent="0">
              <a:buNone/>
            </a:pPr>
            <a:r>
              <a:rPr lang="es-ES" sz="1400" dirty="0">
                <a:solidFill>
                  <a:srgbClr val="C00000"/>
                </a:solidFill>
              </a:rPr>
              <a:t>'casa'</a:t>
            </a:r>
            <a:r>
              <a:rPr lang="es-ES" sz="1400" dirty="0"/>
              <a:t> &lt; </a:t>
            </a:r>
            <a:r>
              <a:rPr lang="es-ES" sz="1400" dirty="0">
                <a:solidFill>
                  <a:srgbClr val="C00000"/>
                </a:solidFill>
              </a:rPr>
              <a:t>'</a:t>
            </a:r>
            <a:r>
              <a:rPr lang="es-ES" sz="1400" dirty="0" err="1">
                <a:solidFill>
                  <a:srgbClr val="C00000"/>
                </a:solidFill>
              </a:rPr>
              <a:t>autobus</a:t>
            </a:r>
            <a:r>
              <a:rPr lang="es-ES" sz="1400" dirty="0">
                <a:solidFill>
                  <a:srgbClr val="C00000"/>
                </a:solidFill>
              </a:rPr>
              <a:t>'</a:t>
            </a:r>
            <a:r>
              <a:rPr lang="es-ES" sz="1400" dirty="0"/>
              <a:t>; </a:t>
            </a:r>
            <a:r>
              <a:rPr lang="es-ES" sz="1400" dirty="0" smtClean="0"/>
              <a:t>     </a:t>
            </a:r>
            <a:r>
              <a:rPr lang="es-ES" sz="1400" dirty="0" smtClean="0">
                <a:solidFill>
                  <a:schemeClr val="accent6">
                    <a:lumMod val="75000"/>
                  </a:schemeClr>
                </a:solidFill>
              </a:rPr>
              <a:t>//</a:t>
            </a:r>
            <a:r>
              <a:rPr lang="es-ES" sz="1400" dirty="0">
                <a:solidFill>
                  <a:schemeClr val="accent6">
                    <a:lumMod val="75000"/>
                  </a:schemeClr>
                </a:solidFill>
              </a:rPr>
              <a:t>false, C </a:t>
            </a:r>
            <a:r>
              <a:rPr lang="es-ES" sz="1400" dirty="0" err="1">
                <a:solidFill>
                  <a:schemeClr val="accent6">
                    <a:lumMod val="75000"/>
                  </a:schemeClr>
                </a:solidFill>
              </a:rPr>
              <a:t>char</a:t>
            </a:r>
            <a:r>
              <a:rPr lang="es-ES" sz="14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s-ES" sz="1400" dirty="0" err="1">
                <a:solidFill>
                  <a:schemeClr val="accent6">
                    <a:lumMod val="75000"/>
                  </a:schemeClr>
                </a:solidFill>
              </a:rPr>
              <a:t>code</a:t>
            </a:r>
            <a:r>
              <a:rPr lang="es-ES" sz="14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s-ES" sz="1400" dirty="0" smtClean="0">
                <a:solidFill>
                  <a:schemeClr val="accent6">
                    <a:lumMod val="75000"/>
                  </a:schemeClr>
                </a:solidFill>
              </a:rPr>
              <a:t>es menor que el c </a:t>
            </a:r>
            <a:r>
              <a:rPr lang="es-ES" sz="1400" dirty="0" err="1" smtClean="0">
                <a:solidFill>
                  <a:schemeClr val="accent6">
                    <a:lumMod val="75000"/>
                  </a:schemeClr>
                </a:solidFill>
              </a:rPr>
              <a:t>char</a:t>
            </a:r>
            <a:r>
              <a:rPr lang="es-ES" sz="1400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s-ES" sz="1400" dirty="0" err="1" smtClean="0">
                <a:solidFill>
                  <a:schemeClr val="accent6">
                    <a:lumMod val="75000"/>
                  </a:schemeClr>
                </a:solidFill>
              </a:rPr>
              <a:t>code</a:t>
            </a:r>
            <a:r>
              <a:rPr lang="es-ES" sz="1400" dirty="0" smtClean="0">
                <a:solidFill>
                  <a:schemeClr val="accent6">
                    <a:lumMod val="75000"/>
                  </a:schemeClr>
                </a:solidFill>
              </a:rPr>
              <a:t>.</a:t>
            </a:r>
            <a:endParaRPr lang="es-ES" sz="1400" dirty="0">
              <a:solidFill>
                <a:schemeClr val="accent6">
                  <a:lumMod val="75000"/>
                </a:schemeClr>
              </a:solidFill>
            </a:endParaRPr>
          </a:p>
          <a:p>
            <a:pPr marL="457200" lvl="1" indent="0">
              <a:buNone/>
            </a:pPr>
            <a:r>
              <a:rPr lang="es-ES" sz="1400" dirty="0">
                <a:solidFill>
                  <a:srgbClr val="C00000"/>
                </a:solidFill>
              </a:rPr>
              <a:t>'23'</a:t>
            </a:r>
            <a:r>
              <a:rPr lang="es-ES" sz="1400" dirty="0"/>
              <a:t> &lt; </a:t>
            </a:r>
            <a:r>
              <a:rPr lang="es-ES" sz="1400" dirty="0">
                <a:solidFill>
                  <a:srgbClr val="C00000"/>
                </a:solidFill>
              </a:rPr>
              <a:t>'3'</a:t>
            </a:r>
            <a:r>
              <a:rPr lang="es-ES" sz="1400" dirty="0"/>
              <a:t>; </a:t>
            </a:r>
            <a:r>
              <a:rPr lang="es-ES" sz="1400" dirty="0" smtClean="0"/>
              <a:t>                    </a:t>
            </a:r>
            <a:r>
              <a:rPr lang="es-ES" sz="1400" dirty="0" smtClean="0">
                <a:solidFill>
                  <a:schemeClr val="accent6">
                    <a:lumMod val="75000"/>
                  </a:schemeClr>
                </a:solidFill>
              </a:rPr>
              <a:t>//</a:t>
            </a:r>
            <a:r>
              <a:rPr lang="es-ES" sz="1400" dirty="0">
                <a:solidFill>
                  <a:schemeClr val="accent6">
                    <a:lumMod val="75000"/>
                  </a:schemeClr>
                </a:solidFill>
              </a:rPr>
              <a:t>true, </a:t>
            </a:r>
            <a:r>
              <a:rPr lang="es-ES" sz="1400" dirty="0" smtClean="0">
                <a:solidFill>
                  <a:schemeClr val="accent6">
                    <a:lumMod val="75000"/>
                  </a:schemeClr>
                </a:solidFill>
              </a:rPr>
              <a:t>comparación de </a:t>
            </a:r>
            <a:r>
              <a:rPr lang="es-ES" sz="1400" dirty="0" err="1" smtClean="0">
                <a:solidFill>
                  <a:schemeClr val="accent6">
                    <a:lumMod val="75000"/>
                  </a:schemeClr>
                </a:solidFill>
              </a:rPr>
              <a:t>chars</a:t>
            </a:r>
            <a:r>
              <a:rPr lang="es-ES" sz="1400" dirty="0" smtClean="0">
                <a:solidFill>
                  <a:schemeClr val="accent6">
                    <a:lumMod val="75000"/>
                  </a:schemeClr>
                </a:solidFill>
              </a:rPr>
              <a:t>.</a:t>
            </a:r>
            <a:endParaRPr lang="es-ES" sz="1400" dirty="0">
              <a:solidFill>
                <a:schemeClr val="accent6">
                  <a:lumMod val="75000"/>
                </a:schemeClr>
              </a:solidFill>
            </a:endParaRPr>
          </a:p>
          <a:p>
            <a:pPr marL="457200" lvl="1" indent="0">
              <a:buNone/>
            </a:pPr>
            <a:r>
              <a:rPr lang="es-ES" sz="1400" dirty="0">
                <a:solidFill>
                  <a:srgbClr val="C00000"/>
                </a:solidFill>
              </a:rPr>
              <a:t>'23' </a:t>
            </a:r>
            <a:r>
              <a:rPr lang="es-ES" sz="1400" dirty="0"/>
              <a:t>&lt; </a:t>
            </a:r>
            <a:r>
              <a:rPr lang="es-ES" sz="1400" dirty="0">
                <a:solidFill>
                  <a:srgbClr val="00B050"/>
                </a:solidFill>
              </a:rPr>
              <a:t>3</a:t>
            </a:r>
            <a:r>
              <a:rPr lang="es-ES" sz="1400" dirty="0"/>
              <a:t>; </a:t>
            </a:r>
            <a:r>
              <a:rPr lang="es-ES" sz="1400" dirty="0" smtClean="0"/>
              <a:t>                      </a:t>
            </a:r>
            <a:r>
              <a:rPr lang="es-ES" sz="1400" dirty="0" smtClean="0">
                <a:solidFill>
                  <a:schemeClr val="accent6">
                    <a:lumMod val="75000"/>
                  </a:schemeClr>
                </a:solidFill>
              </a:rPr>
              <a:t>//</a:t>
            </a:r>
            <a:r>
              <a:rPr lang="es-ES" sz="1400" dirty="0">
                <a:solidFill>
                  <a:schemeClr val="accent6">
                    <a:lumMod val="75000"/>
                  </a:schemeClr>
                </a:solidFill>
              </a:rPr>
              <a:t>false, </a:t>
            </a:r>
            <a:r>
              <a:rPr lang="es-ES" sz="1400" dirty="0" smtClean="0">
                <a:solidFill>
                  <a:schemeClr val="accent6">
                    <a:lumMod val="75000"/>
                  </a:schemeClr>
                </a:solidFill>
              </a:rPr>
              <a:t>se convierte el </a:t>
            </a:r>
            <a:r>
              <a:rPr lang="es-ES" sz="1400" dirty="0">
                <a:solidFill>
                  <a:schemeClr val="accent6">
                    <a:lumMod val="75000"/>
                  </a:schemeClr>
                </a:solidFill>
              </a:rPr>
              <a:t>'23' </a:t>
            </a:r>
            <a:r>
              <a:rPr lang="es-ES" sz="1400" dirty="0" smtClean="0">
                <a:solidFill>
                  <a:schemeClr val="accent6">
                    <a:lumMod val="75000"/>
                  </a:schemeClr>
                </a:solidFill>
              </a:rPr>
              <a:t>a número.</a:t>
            </a:r>
            <a:endParaRPr lang="es-ES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Relacionales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30312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Operadores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42878" y="1276350"/>
            <a:ext cx="11915771" cy="881964"/>
          </a:xfrm>
        </p:spPr>
        <p:txBody>
          <a:bodyPr numCol="1"/>
          <a:lstStyle/>
          <a:p>
            <a:pPr marL="0" indent="0">
              <a:spcAft>
                <a:spcPts val="600"/>
              </a:spcAft>
              <a:buNone/>
            </a:pPr>
            <a:r>
              <a:rPr lang="es-ES" dirty="0" smtClean="0"/>
              <a:t>Determinar si dos variables son equivalentes es una de las operaciones más importantes en programación.</a:t>
            </a:r>
          </a:p>
          <a:p>
            <a:pPr>
              <a:spcAft>
                <a:spcPts val="600"/>
              </a:spcAft>
            </a:pPr>
            <a:endParaRPr lang="es-ES" b="1" dirty="0" smtClean="0">
              <a:solidFill>
                <a:srgbClr val="323330"/>
              </a:solidFill>
            </a:endParaRPr>
          </a:p>
          <a:p>
            <a:endParaRPr lang="es-ES" b="1" dirty="0"/>
          </a:p>
          <a:p>
            <a:pPr marL="0" indent="0">
              <a:buNone/>
            </a:pPr>
            <a:endParaRPr lang="es-ES" b="1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Igualdad</a:t>
            </a:r>
            <a:endParaRPr lang="es-E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1364" y="3014794"/>
            <a:ext cx="2305050" cy="28575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42879" y="2446641"/>
            <a:ext cx="11915770" cy="3139321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>
              <a:spcAft>
                <a:spcPts val="600"/>
              </a:spcAft>
            </a:pPr>
            <a:r>
              <a:rPr lang="es-ES" sz="2800" dirty="0">
                <a:solidFill>
                  <a:srgbClr val="323330"/>
                </a:solidFill>
                <a:latin typeface="+mj-lt"/>
              </a:rPr>
              <a:t>Con coerción de tipos: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sz="2800" dirty="0">
                <a:solidFill>
                  <a:srgbClr val="323330"/>
                </a:solidFill>
                <a:latin typeface="+mj-lt"/>
              </a:rPr>
              <a:t>Igual: </a:t>
            </a:r>
            <a:r>
              <a:rPr lang="es-ES" sz="2800" b="1" dirty="0">
                <a:solidFill>
                  <a:srgbClr val="323330"/>
                </a:solidFill>
                <a:latin typeface="+mj-lt"/>
              </a:rPr>
              <a:t>==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sz="2800" dirty="0">
                <a:solidFill>
                  <a:srgbClr val="323330"/>
                </a:solidFill>
                <a:latin typeface="+mj-lt"/>
              </a:rPr>
              <a:t>No Igual: </a:t>
            </a:r>
            <a:r>
              <a:rPr lang="es-ES" sz="2800" b="1" dirty="0" smtClean="0">
                <a:solidFill>
                  <a:srgbClr val="323330"/>
                </a:solidFill>
                <a:latin typeface="+mj-lt"/>
              </a:rPr>
              <a:t>!=</a:t>
            </a:r>
          </a:p>
          <a:p>
            <a:pPr lvl="1">
              <a:spcAft>
                <a:spcPts val="600"/>
              </a:spcAft>
            </a:pPr>
            <a:endParaRPr lang="es-ES" sz="2800" b="1" dirty="0" smtClean="0">
              <a:solidFill>
                <a:srgbClr val="323330"/>
              </a:solidFill>
              <a:latin typeface="+mj-lt"/>
            </a:endParaRPr>
          </a:p>
          <a:p>
            <a:pPr lvl="1">
              <a:spcAft>
                <a:spcPts val="600"/>
              </a:spcAft>
            </a:pPr>
            <a:endParaRPr lang="es-ES" sz="2800" b="1" dirty="0" smtClean="0">
              <a:solidFill>
                <a:srgbClr val="323330"/>
              </a:solidFill>
              <a:latin typeface="+mj-lt"/>
            </a:endParaRPr>
          </a:p>
          <a:p>
            <a:pPr lvl="1">
              <a:spcAft>
                <a:spcPts val="600"/>
              </a:spcAft>
            </a:pPr>
            <a:endParaRPr lang="es-ES" sz="2800" b="1" dirty="0">
              <a:solidFill>
                <a:srgbClr val="323330"/>
              </a:solidFill>
              <a:latin typeface="+mj-lt"/>
            </a:endParaRPr>
          </a:p>
          <a:p>
            <a:pPr>
              <a:spcAft>
                <a:spcPts val="600"/>
              </a:spcAft>
            </a:pPr>
            <a:r>
              <a:rPr lang="es-ES" sz="2800" dirty="0">
                <a:solidFill>
                  <a:srgbClr val="323330"/>
                </a:solidFill>
                <a:latin typeface="+mj-lt"/>
              </a:rPr>
              <a:t>Sin coerción de tipos: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sz="2800" dirty="0">
                <a:solidFill>
                  <a:srgbClr val="323330"/>
                </a:solidFill>
                <a:latin typeface="+mj-lt"/>
              </a:rPr>
              <a:t>Idénticamente Igual: </a:t>
            </a:r>
            <a:r>
              <a:rPr lang="es-ES" sz="2800" b="1" dirty="0">
                <a:solidFill>
                  <a:srgbClr val="323330"/>
                </a:solidFill>
                <a:latin typeface="+mj-lt"/>
              </a:rPr>
              <a:t>===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sz="2800" dirty="0">
                <a:solidFill>
                  <a:srgbClr val="323330"/>
                </a:solidFill>
                <a:latin typeface="+mj-lt"/>
              </a:rPr>
              <a:t>Idénticamente No Igual: </a:t>
            </a:r>
            <a:r>
              <a:rPr lang="es-ES" sz="2800" b="1" dirty="0" smtClean="0">
                <a:solidFill>
                  <a:srgbClr val="323330"/>
                </a:solidFill>
                <a:latin typeface="+mj-lt"/>
              </a:rPr>
              <a:t>!==</a:t>
            </a:r>
          </a:p>
          <a:p>
            <a:pPr lvl="1">
              <a:spcAft>
                <a:spcPts val="600"/>
              </a:spcAft>
            </a:pPr>
            <a:r>
              <a:rPr lang="en-US" dirty="0" smtClean="0">
                <a:solidFill>
                  <a:srgbClr val="323330"/>
                </a:solidFill>
                <a:latin typeface="+mj-lt"/>
              </a:rPr>
              <a:t/>
            </a:r>
            <a:br>
              <a:rPr lang="en-US" dirty="0" smtClean="0">
                <a:solidFill>
                  <a:srgbClr val="323330"/>
                </a:solidFill>
                <a:latin typeface="+mj-lt"/>
              </a:rPr>
            </a:br>
            <a:r>
              <a:rPr lang="en-US" dirty="0" smtClean="0">
                <a:solidFill>
                  <a:srgbClr val="323330"/>
                </a:solidFill>
                <a:latin typeface="+mj-lt"/>
              </a:rPr>
              <a:t>	</a:t>
            </a:r>
            <a:r>
              <a:rPr lang="en-US" dirty="0" smtClean="0">
                <a:solidFill>
                  <a:srgbClr val="C00000"/>
                </a:solidFill>
                <a:latin typeface="+mj-lt"/>
              </a:rPr>
              <a:t>'55</a:t>
            </a:r>
            <a:r>
              <a:rPr lang="en-US" dirty="0">
                <a:solidFill>
                  <a:srgbClr val="C00000"/>
                </a:solidFill>
                <a:latin typeface="+mj-lt"/>
              </a:rPr>
              <a:t>'</a:t>
            </a:r>
            <a:r>
              <a:rPr lang="en-US" dirty="0">
                <a:solidFill>
                  <a:srgbClr val="323330"/>
                </a:solidFill>
                <a:latin typeface="+mj-lt"/>
              </a:rPr>
              <a:t> == </a:t>
            </a:r>
            <a:r>
              <a:rPr lang="en-US" dirty="0">
                <a:solidFill>
                  <a:srgbClr val="00B050"/>
                </a:solidFill>
                <a:latin typeface="+mj-lt"/>
              </a:rPr>
              <a:t>55</a:t>
            </a:r>
            <a:r>
              <a:rPr lang="en-US" dirty="0">
                <a:solidFill>
                  <a:srgbClr val="323330"/>
                </a:solidFill>
                <a:latin typeface="+mj-lt"/>
              </a:rPr>
              <a:t>; </a:t>
            </a:r>
            <a:r>
              <a:rPr lang="en-US" dirty="0" smtClean="0">
                <a:solidFill>
                  <a:srgbClr val="323330"/>
                </a:solidFill>
                <a:latin typeface="+mj-lt"/>
              </a:rPr>
              <a:t>     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true </a:t>
            </a:r>
            <a:endParaRPr lang="en-US" dirty="0" smtClean="0">
              <a:solidFill>
                <a:schemeClr val="accent6">
                  <a:lumMod val="75000"/>
                </a:schemeClr>
              </a:solidFill>
              <a:latin typeface="+mj-lt"/>
            </a:endParaRPr>
          </a:p>
          <a:p>
            <a:pPr lvl="1">
              <a:spcAft>
                <a:spcPts val="600"/>
              </a:spcAft>
            </a:pPr>
            <a:r>
              <a:rPr lang="en-US" dirty="0" smtClean="0">
                <a:solidFill>
                  <a:srgbClr val="323330"/>
                </a:solidFill>
                <a:latin typeface="+mj-lt"/>
              </a:rPr>
              <a:t>	</a:t>
            </a:r>
            <a:r>
              <a:rPr lang="en-US" dirty="0" smtClean="0">
                <a:solidFill>
                  <a:srgbClr val="C00000"/>
                </a:solidFill>
                <a:latin typeface="+mj-lt"/>
              </a:rPr>
              <a:t>'55</a:t>
            </a:r>
            <a:r>
              <a:rPr lang="en-US" dirty="0">
                <a:solidFill>
                  <a:srgbClr val="C00000"/>
                </a:solidFill>
                <a:latin typeface="+mj-lt"/>
              </a:rPr>
              <a:t>'</a:t>
            </a:r>
            <a:r>
              <a:rPr lang="en-US" dirty="0">
                <a:solidFill>
                  <a:srgbClr val="323330"/>
                </a:solidFill>
                <a:latin typeface="+mj-lt"/>
              </a:rPr>
              <a:t> === </a:t>
            </a:r>
            <a:r>
              <a:rPr lang="en-US" dirty="0">
                <a:solidFill>
                  <a:srgbClr val="00B050"/>
                </a:solidFill>
                <a:latin typeface="+mj-lt"/>
              </a:rPr>
              <a:t>55</a:t>
            </a:r>
            <a:r>
              <a:rPr lang="en-US" dirty="0">
                <a:solidFill>
                  <a:srgbClr val="323330"/>
                </a:solidFill>
                <a:latin typeface="+mj-lt"/>
              </a:rPr>
              <a:t>; </a:t>
            </a:r>
            <a:r>
              <a:rPr lang="en-US" dirty="0" smtClean="0">
                <a:solidFill>
                  <a:srgbClr val="323330"/>
                </a:solidFill>
                <a:latin typeface="+mj-lt"/>
              </a:rPr>
              <a:t>   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//false</a:t>
            </a:r>
            <a:endParaRPr lang="es-ES" dirty="0" smtClean="0">
              <a:solidFill>
                <a:schemeClr val="accent6">
                  <a:lumMod val="7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76308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Operadores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/>
              <a:t>T</a:t>
            </a:r>
            <a:r>
              <a:rPr lang="es-ES" dirty="0" smtClean="0"/>
              <a:t>ernario: </a:t>
            </a:r>
            <a:r>
              <a:rPr lang="es-ES" b="1" dirty="0" smtClean="0"/>
              <a:t>booleano</a:t>
            </a:r>
            <a:r>
              <a:rPr lang="es-ES" dirty="0" smtClean="0"/>
              <a:t> </a:t>
            </a:r>
            <a:r>
              <a:rPr lang="es-ES" b="1" dirty="0" smtClean="0"/>
              <a:t>? valor_cierto : valor_falso</a:t>
            </a:r>
          </a:p>
          <a:p>
            <a:pPr marL="457200" lvl="1" indent="0">
              <a:buNone/>
            </a:pPr>
            <a:r>
              <a:rPr lang="da-DK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da-DK" dirty="0" smtClean="0"/>
              <a:t> r = true </a:t>
            </a:r>
            <a:r>
              <a:rPr lang="da-DK" dirty="0"/>
              <a:t>? </a:t>
            </a:r>
            <a:r>
              <a:rPr lang="da-DK" dirty="0">
                <a:solidFill>
                  <a:srgbClr val="00B050"/>
                </a:solidFill>
              </a:rPr>
              <a:t>1</a:t>
            </a:r>
            <a:r>
              <a:rPr lang="da-DK" dirty="0"/>
              <a:t> : </a:t>
            </a:r>
            <a:r>
              <a:rPr lang="da-DK" dirty="0">
                <a:solidFill>
                  <a:srgbClr val="00B050"/>
                </a:solidFill>
              </a:rPr>
              <a:t>2</a:t>
            </a:r>
            <a:r>
              <a:rPr lang="da-DK" dirty="0"/>
              <a:t>;  </a:t>
            </a:r>
            <a:r>
              <a:rPr lang="da-DK" dirty="0" smtClean="0"/>
              <a:t>  </a:t>
            </a:r>
            <a:r>
              <a:rPr lang="da-DK" dirty="0" smtClean="0">
                <a:solidFill>
                  <a:schemeClr val="accent6">
                    <a:lumMod val="75000"/>
                  </a:schemeClr>
                </a:solidFill>
              </a:rPr>
              <a:t>//</a:t>
            </a:r>
            <a:r>
              <a:rPr lang="da-DK" dirty="0">
                <a:solidFill>
                  <a:schemeClr val="accent6">
                    <a:lumMod val="75000"/>
                  </a:schemeClr>
                </a:solidFill>
              </a:rPr>
              <a:t>1</a:t>
            </a:r>
          </a:p>
          <a:p>
            <a:pPr marL="457200" lvl="1" indent="0">
              <a:buNone/>
            </a:pPr>
            <a:r>
              <a:rPr lang="da-DK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da-DK" dirty="0" smtClean="0"/>
              <a:t> r = false </a:t>
            </a:r>
            <a:r>
              <a:rPr lang="da-DK" dirty="0"/>
              <a:t>? </a:t>
            </a:r>
            <a:r>
              <a:rPr lang="da-DK" dirty="0">
                <a:solidFill>
                  <a:srgbClr val="00B050"/>
                </a:solidFill>
              </a:rPr>
              <a:t>1</a:t>
            </a:r>
            <a:r>
              <a:rPr lang="da-DK" dirty="0"/>
              <a:t> : </a:t>
            </a:r>
            <a:r>
              <a:rPr lang="da-DK" dirty="0" smtClean="0">
                <a:solidFill>
                  <a:srgbClr val="00B050"/>
                </a:solidFill>
              </a:rPr>
              <a:t>2</a:t>
            </a:r>
            <a:r>
              <a:rPr lang="da-DK" dirty="0" smtClean="0"/>
              <a:t>;   </a:t>
            </a:r>
            <a:r>
              <a:rPr lang="da-DK" dirty="0" smtClean="0">
                <a:solidFill>
                  <a:schemeClr val="accent6">
                    <a:lumMod val="75000"/>
                  </a:schemeClr>
                </a:solidFill>
              </a:rPr>
              <a:t>//</a:t>
            </a:r>
            <a:r>
              <a:rPr lang="da-DK" dirty="0">
                <a:solidFill>
                  <a:schemeClr val="accent6">
                    <a:lumMod val="75000"/>
                  </a:schemeClr>
                </a:solidFill>
              </a:rPr>
              <a:t>2</a:t>
            </a:r>
            <a:endParaRPr lang="es-ES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s-ES" dirty="0" smtClean="0"/>
              <a:t>Asignación: =</a:t>
            </a:r>
          </a:p>
          <a:p>
            <a:r>
              <a:rPr lang="es-ES" dirty="0" smtClean="0"/>
              <a:t>Asignación compuesta: *=, /=, %=, +=, -=, &lt;&lt;=, &gt;&gt;=, &gt;&gt;&gt;=</a:t>
            </a:r>
          </a:p>
          <a:p>
            <a:r>
              <a:rPr lang="es-ES" dirty="0" smtClean="0"/>
              <a:t>Coma: ,</a:t>
            </a:r>
          </a:p>
          <a:p>
            <a:pPr lvl="1"/>
            <a:r>
              <a:rPr lang="es-ES" dirty="0" smtClean="0">
                <a:solidFill>
                  <a:srgbClr val="323330"/>
                </a:solidFill>
              </a:rPr>
              <a:t>permite la ejecución de más de una operación en una sola sentencia</a:t>
            </a:r>
          </a:p>
          <a:p>
            <a:pPr marL="457200" lvl="1" indent="0">
              <a:buNone/>
            </a:pPr>
            <a:r>
              <a:rPr lang="es-ES" dirty="0" smtClean="0">
                <a:solidFill>
                  <a:srgbClr val="323330"/>
                </a:solidFill>
              </a:rPr>
              <a:t>	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dirty="0" smtClean="0">
                <a:solidFill>
                  <a:srgbClr val="323330"/>
                </a:solidFill>
              </a:rPr>
              <a:t> n = </a:t>
            </a:r>
            <a:r>
              <a:rPr lang="es-ES" dirty="0" smtClean="0">
                <a:solidFill>
                  <a:srgbClr val="00B050"/>
                </a:solidFill>
              </a:rPr>
              <a:t>1</a:t>
            </a:r>
            <a:r>
              <a:rPr lang="es-ES" dirty="0" smtClean="0">
                <a:solidFill>
                  <a:srgbClr val="323330"/>
                </a:solidFill>
              </a:rPr>
              <a:t>, n2 = </a:t>
            </a:r>
            <a:r>
              <a:rPr lang="es-ES" dirty="0" smtClean="0">
                <a:solidFill>
                  <a:srgbClr val="00B050"/>
                </a:solidFill>
              </a:rPr>
              <a:t>2</a:t>
            </a:r>
            <a:r>
              <a:rPr lang="es-ES" dirty="0" smtClean="0">
                <a:solidFill>
                  <a:srgbClr val="323330"/>
                </a:solidFill>
              </a:rPr>
              <a:t>, n3 = </a:t>
            </a:r>
            <a:r>
              <a:rPr lang="es-ES" dirty="0" smtClean="0">
                <a:solidFill>
                  <a:srgbClr val="00B050"/>
                </a:solidFill>
              </a:rPr>
              <a:t>3</a:t>
            </a:r>
            <a:r>
              <a:rPr lang="es-ES" dirty="0" smtClean="0">
                <a:solidFill>
                  <a:srgbClr val="323330"/>
                </a:solidFill>
              </a:rPr>
              <a:t>;</a:t>
            </a:r>
          </a:p>
          <a:p>
            <a:pPr lvl="1"/>
            <a:r>
              <a:rPr lang="es-ES" dirty="0" smtClean="0">
                <a:solidFill>
                  <a:srgbClr val="323330"/>
                </a:solidFill>
              </a:rPr>
              <a:t>se puede usar para asignar valores</a:t>
            </a:r>
          </a:p>
          <a:p>
            <a:pPr marL="914400" lvl="2" indent="0">
              <a:buNone/>
            </a:pPr>
            <a:r>
              <a:rPr lang="es-ES" sz="2400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sz="2400" dirty="0" smtClean="0">
                <a:solidFill>
                  <a:srgbClr val="323330"/>
                </a:solidFill>
              </a:rPr>
              <a:t> n = (</a:t>
            </a:r>
            <a:r>
              <a:rPr lang="es-ES" sz="2400" dirty="0" smtClean="0">
                <a:solidFill>
                  <a:srgbClr val="00B050"/>
                </a:solidFill>
              </a:rPr>
              <a:t>1</a:t>
            </a:r>
            <a:r>
              <a:rPr lang="es-ES" sz="2400" dirty="0" smtClean="0">
                <a:solidFill>
                  <a:srgbClr val="323330"/>
                </a:solidFill>
              </a:rPr>
              <a:t>, </a:t>
            </a:r>
            <a:r>
              <a:rPr lang="es-ES" sz="2400" dirty="0" smtClean="0">
                <a:solidFill>
                  <a:srgbClr val="00B050"/>
                </a:solidFill>
              </a:rPr>
              <a:t>2</a:t>
            </a:r>
            <a:r>
              <a:rPr lang="es-ES" sz="2400" dirty="0" smtClean="0">
                <a:solidFill>
                  <a:srgbClr val="323330"/>
                </a:solidFill>
              </a:rPr>
              <a:t>, </a:t>
            </a:r>
            <a:r>
              <a:rPr lang="es-ES" sz="2400" dirty="0" smtClean="0">
                <a:solidFill>
                  <a:srgbClr val="00B050"/>
                </a:solidFill>
              </a:rPr>
              <a:t>3</a:t>
            </a:r>
            <a:r>
              <a:rPr lang="es-ES" sz="2400" dirty="0" smtClean="0">
                <a:solidFill>
                  <a:srgbClr val="323330"/>
                </a:solidFill>
              </a:rPr>
              <a:t>, </a:t>
            </a:r>
            <a:r>
              <a:rPr lang="es-ES" sz="2400" dirty="0" smtClean="0">
                <a:solidFill>
                  <a:srgbClr val="00B050"/>
                </a:solidFill>
              </a:rPr>
              <a:t>4</a:t>
            </a:r>
            <a:r>
              <a:rPr lang="es-ES" sz="2400" dirty="0" smtClean="0">
                <a:solidFill>
                  <a:srgbClr val="323330"/>
                </a:solidFill>
              </a:rPr>
              <a:t>, </a:t>
            </a:r>
            <a:r>
              <a:rPr lang="es-ES" sz="2400" dirty="0" smtClean="0">
                <a:solidFill>
                  <a:srgbClr val="00B050"/>
                </a:solidFill>
              </a:rPr>
              <a:t>0</a:t>
            </a:r>
            <a:r>
              <a:rPr lang="es-ES" sz="2400" dirty="0" smtClean="0">
                <a:solidFill>
                  <a:srgbClr val="323330"/>
                </a:solidFill>
              </a:rPr>
              <a:t>);  </a:t>
            </a:r>
            <a:r>
              <a:rPr lang="es-ES" sz="2400" dirty="0" smtClean="0">
                <a:solidFill>
                  <a:schemeClr val="accent6">
                    <a:lumMod val="75000"/>
                  </a:schemeClr>
                </a:solidFill>
              </a:rPr>
              <a:t>// n = 0</a:t>
            </a:r>
            <a:endParaRPr lang="es-ES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Otros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9151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Control de flujo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14639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Control de flujo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spcAft>
                <a:spcPts val="600"/>
              </a:spcAft>
              <a:buNone/>
            </a:pPr>
            <a:r>
              <a:rPr lang="es-ES" b="1" i="1" dirty="0" smtClean="0">
                <a:solidFill>
                  <a:schemeClr val="accent1">
                    <a:lumMod val="75000"/>
                  </a:schemeClr>
                </a:solidFill>
              </a:rPr>
              <a:t>if </a:t>
            </a:r>
            <a:r>
              <a:rPr lang="es-ES" b="1" dirty="0" smtClean="0"/>
              <a:t>(</a:t>
            </a:r>
            <a:r>
              <a:rPr lang="es-ES" dirty="0" smtClean="0"/>
              <a:t>condición</a:t>
            </a:r>
            <a:r>
              <a:rPr lang="es-ES" b="1" dirty="0" smtClean="0"/>
              <a:t>) </a:t>
            </a:r>
            <a:r>
              <a:rPr lang="es-ES" dirty="0" smtClean="0"/>
              <a:t>sentencia1</a:t>
            </a:r>
            <a:r>
              <a:rPr lang="es-ES" b="1" dirty="0" smtClean="0"/>
              <a:t> </a:t>
            </a:r>
            <a:r>
              <a:rPr lang="es-ES" b="1" i="1" dirty="0" smtClean="0">
                <a:solidFill>
                  <a:schemeClr val="accent1">
                    <a:lumMod val="75000"/>
                  </a:schemeClr>
                </a:solidFill>
              </a:rPr>
              <a:t>else</a:t>
            </a:r>
            <a:r>
              <a:rPr lang="es-ES" b="1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dirty="0" smtClean="0"/>
              <a:t>sentencia2</a:t>
            </a:r>
          </a:p>
          <a:p>
            <a:pPr marL="0" lvl="1" indent="0">
              <a:spcBef>
                <a:spcPts val="1000"/>
              </a:spcBef>
              <a:spcAft>
                <a:spcPts val="600"/>
              </a:spcAft>
              <a:buNone/>
            </a:pPr>
            <a:r>
              <a:rPr lang="es-ES" sz="2800" b="1" i="1" dirty="0">
                <a:solidFill>
                  <a:schemeClr val="accent1">
                    <a:lumMod val="75000"/>
                  </a:schemeClr>
                </a:solidFill>
              </a:rPr>
              <a:t>if </a:t>
            </a:r>
            <a:r>
              <a:rPr lang="es-ES" sz="2800" b="1" dirty="0">
                <a:solidFill>
                  <a:srgbClr val="323330"/>
                </a:solidFill>
              </a:rPr>
              <a:t>(</a:t>
            </a:r>
            <a:r>
              <a:rPr lang="es-ES" sz="2800" dirty="0">
                <a:solidFill>
                  <a:srgbClr val="323330"/>
                </a:solidFill>
              </a:rPr>
              <a:t>condición</a:t>
            </a:r>
            <a:r>
              <a:rPr lang="es-ES" sz="2800" b="1" dirty="0">
                <a:solidFill>
                  <a:srgbClr val="323330"/>
                </a:solidFill>
              </a:rPr>
              <a:t>) </a:t>
            </a:r>
            <a:r>
              <a:rPr lang="es-ES" sz="2800" dirty="0">
                <a:solidFill>
                  <a:srgbClr val="323330"/>
                </a:solidFill>
              </a:rPr>
              <a:t>sentencia1</a:t>
            </a:r>
            <a:r>
              <a:rPr lang="es-ES" sz="2800" b="1" dirty="0">
                <a:solidFill>
                  <a:srgbClr val="323330"/>
                </a:solidFill>
              </a:rPr>
              <a:t> </a:t>
            </a:r>
            <a:r>
              <a:rPr lang="es-ES" sz="2800" b="1" i="1" dirty="0">
                <a:solidFill>
                  <a:schemeClr val="accent1">
                    <a:lumMod val="75000"/>
                  </a:schemeClr>
                </a:solidFill>
              </a:rPr>
              <a:t>else if </a:t>
            </a:r>
            <a:r>
              <a:rPr lang="es-ES" sz="2800" b="1" dirty="0">
                <a:solidFill>
                  <a:srgbClr val="323330"/>
                </a:solidFill>
              </a:rPr>
              <a:t>(</a:t>
            </a:r>
            <a:r>
              <a:rPr lang="es-ES" sz="2800" dirty="0">
                <a:solidFill>
                  <a:srgbClr val="323330"/>
                </a:solidFill>
              </a:rPr>
              <a:t>condición2</a:t>
            </a:r>
            <a:r>
              <a:rPr lang="es-ES" sz="2800" b="1" dirty="0">
                <a:solidFill>
                  <a:srgbClr val="323330"/>
                </a:solidFill>
              </a:rPr>
              <a:t>) </a:t>
            </a:r>
            <a:r>
              <a:rPr lang="es-ES" sz="2800" dirty="0">
                <a:solidFill>
                  <a:srgbClr val="323330"/>
                </a:solidFill>
              </a:rPr>
              <a:t>sentencia2</a:t>
            </a:r>
            <a:r>
              <a:rPr lang="es-ES" sz="2800" b="1" dirty="0">
                <a:solidFill>
                  <a:srgbClr val="323330"/>
                </a:solidFill>
              </a:rPr>
              <a:t> </a:t>
            </a:r>
            <a:r>
              <a:rPr lang="es-ES" sz="2800" b="1" i="1" dirty="0">
                <a:solidFill>
                  <a:schemeClr val="accent1">
                    <a:lumMod val="75000"/>
                  </a:schemeClr>
                </a:solidFill>
              </a:rPr>
              <a:t>else</a:t>
            </a:r>
            <a:r>
              <a:rPr lang="es-ES" sz="28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sz="2800" dirty="0" smtClean="0">
                <a:solidFill>
                  <a:srgbClr val="323330"/>
                </a:solidFill>
              </a:rPr>
              <a:t>sentencia3</a:t>
            </a:r>
          </a:p>
          <a:p>
            <a:pPr marL="0" lvl="1" indent="0">
              <a:spcBef>
                <a:spcPts val="1000"/>
              </a:spcBef>
              <a:spcAft>
                <a:spcPts val="600"/>
              </a:spcAft>
              <a:buNone/>
            </a:pPr>
            <a:endParaRPr lang="es-ES" dirty="0" smtClean="0"/>
          </a:p>
          <a:p>
            <a:pPr>
              <a:spcAft>
                <a:spcPts val="600"/>
              </a:spcAft>
            </a:pPr>
            <a:r>
              <a:rPr lang="es-ES" dirty="0" smtClean="0"/>
              <a:t>La condición puede ser cualquier valor. ECMAScript usará internamente la función </a:t>
            </a:r>
            <a:r>
              <a:rPr lang="es-ES" i="1" dirty="0" smtClean="0"/>
              <a:t>Boolean()</a:t>
            </a:r>
            <a:r>
              <a:rPr lang="es-ES" dirty="0" smtClean="0"/>
              <a:t>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Se considera una buena práctica usar siempre llaves, aunque se ejecute una sola sentencia, para evitar confusiones.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Se pueden encadenar sentencias </a:t>
            </a:r>
            <a:r>
              <a:rPr lang="es-ES" i="1" dirty="0" smtClean="0"/>
              <a:t>if</a:t>
            </a:r>
            <a:endParaRPr lang="es-ES" dirty="0" smtClean="0"/>
          </a:p>
          <a:p>
            <a:pPr marL="457200" lvl="1" indent="0">
              <a:spcAft>
                <a:spcPts val="600"/>
              </a:spcAft>
              <a:buNone/>
            </a:pP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if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7911278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Control de flujo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spcAft>
                <a:spcPts val="600"/>
              </a:spcAft>
              <a:buNone/>
            </a:pPr>
            <a:r>
              <a:rPr lang="es-ES" b="1" i="1" dirty="0">
                <a:solidFill>
                  <a:schemeClr val="accent1">
                    <a:lumMod val="75000"/>
                  </a:schemeClr>
                </a:solidFill>
              </a:rPr>
              <a:t>do</a:t>
            </a:r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dirty="0"/>
              <a:t>{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es-ES" dirty="0"/>
              <a:t>    sentencia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es-ES" dirty="0"/>
              <a:t>} </a:t>
            </a:r>
            <a:r>
              <a:rPr lang="es-ES" b="1" i="1" dirty="0" err="1">
                <a:solidFill>
                  <a:schemeClr val="accent1">
                    <a:lumMod val="75000"/>
                  </a:schemeClr>
                </a:solidFill>
              </a:rPr>
              <a:t>while</a:t>
            </a:r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b="1" dirty="0"/>
              <a:t>(</a:t>
            </a:r>
            <a:r>
              <a:rPr lang="es-ES" dirty="0"/>
              <a:t>expresión</a:t>
            </a:r>
            <a:r>
              <a:rPr lang="es-ES" b="1" dirty="0"/>
              <a:t>)</a:t>
            </a:r>
            <a:r>
              <a:rPr lang="es-ES" dirty="0"/>
              <a:t>;</a:t>
            </a:r>
          </a:p>
          <a:p>
            <a:pPr marL="0" indent="0">
              <a:spcAft>
                <a:spcPts val="600"/>
              </a:spcAft>
              <a:buNone/>
            </a:pPr>
            <a:endParaRPr lang="es-ES" dirty="0" smtClean="0"/>
          </a:p>
          <a:p>
            <a:pPr>
              <a:spcAft>
                <a:spcPts val="600"/>
              </a:spcAft>
            </a:pPr>
            <a:r>
              <a:rPr lang="es-ES" dirty="0" smtClean="0"/>
              <a:t>Se trata de un bucle de </a:t>
            </a:r>
            <a:r>
              <a:rPr lang="es-ES" i="1" dirty="0" smtClean="0"/>
              <a:t>post-test</a:t>
            </a:r>
            <a:r>
              <a:rPr lang="es-ES" dirty="0" smtClean="0"/>
              <a:t>. La condición de escape se evalúa después de que el código dentro del bucle se ejecute.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El cuerpo del bucle se ejecuta al menos una vez.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do-</a:t>
            </a:r>
            <a:r>
              <a:rPr lang="es-ES" dirty="0" err="1" smtClean="0"/>
              <a:t>while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77612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Control de flujo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spcAft>
                <a:spcPts val="600"/>
              </a:spcAft>
              <a:buNone/>
            </a:pPr>
            <a:r>
              <a:rPr lang="es-ES" b="1" i="1" dirty="0" err="1">
                <a:solidFill>
                  <a:schemeClr val="accent1">
                    <a:lumMod val="75000"/>
                  </a:schemeClr>
                </a:solidFill>
              </a:rPr>
              <a:t>while</a:t>
            </a:r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b="1" dirty="0"/>
              <a:t>(</a:t>
            </a:r>
            <a:r>
              <a:rPr lang="es-ES" dirty="0"/>
              <a:t>expresión</a:t>
            </a:r>
            <a:r>
              <a:rPr lang="es-ES" b="1" dirty="0"/>
              <a:t>)</a:t>
            </a:r>
            <a:r>
              <a:rPr lang="es-ES" dirty="0"/>
              <a:t> sentencia</a:t>
            </a:r>
          </a:p>
          <a:p>
            <a:pPr marL="0" indent="0">
              <a:spcAft>
                <a:spcPts val="600"/>
              </a:spcAft>
              <a:buNone/>
            </a:pPr>
            <a:endParaRPr lang="es-ES" dirty="0" smtClean="0"/>
          </a:p>
          <a:p>
            <a:pPr>
              <a:spcAft>
                <a:spcPts val="600"/>
              </a:spcAft>
            </a:pPr>
            <a:r>
              <a:rPr lang="es-ES" dirty="0" smtClean="0"/>
              <a:t>Es un bucle de </a:t>
            </a:r>
            <a:r>
              <a:rPr lang="es-ES" i="1" dirty="0" smtClean="0"/>
              <a:t>pre-test</a:t>
            </a:r>
            <a:r>
              <a:rPr lang="es-ES" dirty="0" smtClean="0"/>
              <a:t>. La condición de escape se evalúa antes de que el código dentro del bucle se ejecute.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 smtClean="0"/>
              <a:t>while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97420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hapte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General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defRPr dirty="0" smtClean="0">
            <a:solidFill>
              <a:srgbClr val="323330"/>
            </a:solidFill>
            <a:latin typeface="+mj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11347</TotalTime>
  <Words>10061</Words>
  <Application>Microsoft Office PowerPoint</Application>
  <PresentationFormat>Widescreen</PresentationFormat>
  <Paragraphs>1823</Paragraphs>
  <Slides>232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232</vt:i4>
      </vt:variant>
    </vt:vector>
  </HeadingPairs>
  <TitlesOfParts>
    <vt:vector size="240" baseType="lpstr">
      <vt:lpstr>Arial</vt:lpstr>
      <vt:lpstr>Calibri</vt:lpstr>
      <vt:lpstr>Calibri Light</vt:lpstr>
      <vt:lpstr>Segoe UI</vt:lpstr>
      <vt:lpstr>Segoe UI Light</vt:lpstr>
      <vt:lpstr>Office Theme</vt:lpstr>
      <vt:lpstr>Chapter</vt:lpstr>
      <vt:lpstr>General</vt:lpstr>
      <vt:lpstr>Introducción</vt:lpstr>
      <vt:lpstr>Presentación</vt:lpstr>
      <vt:lpstr>Presentación</vt:lpstr>
      <vt:lpstr>Presentación</vt:lpstr>
      <vt:lpstr>Presentación</vt:lpstr>
      <vt:lpstr>Presentación</vt:lpstr>
      <vt:lpstr>Presentación</vt:lpstr>
      <vt:lpstr>Presentación</vt:lpstr>
      <vt:lpstr>Introducción</vt:lpstr>
      <vt:lpstr>Introducción</vt:lpstr>
      <vt:lpstr>Introducción</vt:lpstr>
      <vt:lpstr>ECMAScript</vt:lpstr>
      <vt:lpstr>ECMAScript</vt:lpstr>
      <vt:lpstr>ECMAScript </vt:lpstr>
      <vt:lpstr>ECMAScript</vt:lpstr>
      <vt:lpstr>ECMAScript</vt:lpstr>
      <vt:lpstr>DOM</vt:lpstr>
      <vt:lpstr>DOM</vt:lpstr>
      <vt:lpstr>BOM</vt:lpstr>
      <vt:lpstr>BOM</vt:lpstr>
      <vt:lpstr>Multiparadigma</vt:lpstr>
      <vt:lpstr>Multiparadigma</vt:lpstr>
      <vt:lpstr>Sumario</vt:lpstr>
      <vt:lpstr>Sumario</vt:lpstr>
      <vt:lpstr>JavaScript en el HTML</vt:lpstr>
      <vt:lpstr>&lt;script&gt;</vt:lpstr>
      <vt:lpstr>&lt;script&gt;</vt:lpstr>
      <vt:lpstr>&lt;script&gt;</vt:lpstr>
      <vt:lpstr>&lt;script&gt;</vt:lpstr>
      <vt:lpstr>Estrategias de carga</vt:lpstr>
      <vt:lpstr>Estrategias de carga</vt:lpstr>
      <vt:lpstr>Estrategias de carga</vt:lpstr>
      <vt:lpstr>Estrategias de carga</vt:lpstr>
      <vt:lpstr>Estrategias de carga</vt:lpstr>
      <vt:lpstr>Estrategias de carga</vt:lpstr>
      <vt:lpstr>Estrategias de carga</vt:lpstr>
      <vt:lpstr>Estrategias de carga</vt:lpstr>
      <vt:lpstr>Estrategias de carga</vt:lpstr>
      <vt:lpstr>Estrategias de carga</vt:lpstr>
      <vt:lpstr>Estrategias de carga</vt:lpstr>
      <vt:lpstr>Estrategias de carga</vt:lpstr>
      <vt:lpstr>Estrategias de carga</vt:lpstr>
      <vt:lpstr>Estrategias de carga</vt:lpstr>
      <vt:lpstr>Estrategias de carga</vt:lpstr>
      <vt:lpstr>Estrategias de carga</vt:lpstr>
      <vt:lpstr>Estrategias de carga</vt:lpstr>
      <vt:lpstr>Estrategias de carga</vt:lpstr>
      <vt:lpstr>Estrategias de carga</vt:lpstr>
      <vt:lpstr>Estrategias de carga</vt:lpstr>
      <vt:lpstr>Estrategias de carga</vt:lpstr>
      <vt:lpstr>Addendum</vt:lpstr>
      <vt:lpstr>Inline vs Ficheros externos</vt:lpstr>
      <vt:lpstr>&lt;noscript&gt;</vt:lpstr>
      <vt:lpstr>Sumario</vt:lpstr>
      <vt:lpstr>Sumario</vt:lpstr>
      <vt:lpstr>Base del lenguaje</vt:lpstr>
      <vt:lpstr>Sintaxis</vt:lpstr>
      <vt:lpstr>Sintaxis</vt:lpstr>
      <vt:lpstr>Sintaxis</vt:lpstr>
      <vt:lpstr>Sintaxis</vt:lpstr>
      <vt:lpstr>Sintaxis</vt:lpstr>
      <vt:lpstr>Palabras clave</vt:lpstr>
      <vt:lpstr>Palabras clave</vt:lpstr>
      <vt:lpstr>Palabras clave</vt:lpstr>
      <vt:lpstr>Palabras clave</vt:lpstr>
      <vt:lpstr>Variables</vt:lpstr>
      <vt:lpstr>Variables</vt:lpstr>
      <vt:lpstr>Variables</vt:lpstr>
      <vt:lpstr>Variables</vt:lpstr>
      <vt:lpstr>Variables</vt:lpstr>
      <vt:lpstr>Tipos de datos</vt:lpstr>
      <vt:lpstr>Tipos de datos</vt:lpstr>
      <vt:lpstr>Tipos de datos</vt:lpstr>
      <vt:lpstr>Tipos de datos</vt:lpstr>
      <vt:lpstr>Tipos de datos</vt:lpstr>
      <vt:lpstr>Tipos de datos</vt:lpstr>
      <vt:lpstr>Tipos de datos</vt:lpstr>
      <vt:lpstr>Tipos de datos</vt:lpstr>
      <vt:lpstr>Tipos de datos</vt:lpstr>
      <vt:lpstr>Tipos de datos</vt:lpstr>
      <vt:lpstr>Tipos de datos</vt:lpstr>
      <vt:lpstr>Tipos de datos</vt:lpstr>
      <vt:lpstr>Tipos de datos</vt:lpstr>
      <vt:lpstr>Tipos de datos</vt:lpstr>
      <vt:lpstr>Tipos de datos</vt:lpstr>
      <vt:lpstr>Operadores</vt:lpstr>
      <vt:lpstr>Operadores</vt:lpstr>
      <vt:lpstr>Operadores</vt:lpstr>
      <vt:lpstr>Operadores</vt:lpstr>
      <vt:lpstr>Operadores</vt:lpstr>
      <vt:lpstr>Operadores</vt:lpstr>
      <vt:lpstr>Operadores</vt:lpstr>
      <vt:lpstr>Operadores</vt:lpstr>
      <vt:lpstr>Operadores</vt:lpstr>
      <vt:lpstr>Operadores</vt:lpstr>
      <vt:lpstr>Control de flujo</vt:lpstr>
      <vt:lpstr>Control de flujo</vt:lpstr>
      <vt:lpstr>Control de flujo</vt:lpstr>
      <vt:lpstr>Control de flujo</vt:lpstr>
      <vt:lpstr>Control de flujo</vt:lpstr>
      <vt:lpstr>Control de flujo</vt:lpstr>
      <vt:lpstr>Control de flujo</vt:lpstr>
      <vt:lpstr>Control de flujo</vt:lpstr>
      <vt:lpstr>Control de flujo</vt:lpstr>
      <vt:lpstr>Control de flujo</vt:lpstr>
      <vt:lpstr>Funciones</vt:lpstr>
      <vt:lpstr>Funciones</vt:lpstr>
      <vt:lpstr>Funciones</vt:lpstr>
      <vt:lpstr>Funciones</vt:lpstr>
      <vt:lpstr>Funciones</vt:lpstr>
      <vt:lpstr>Funciones</vt:lpstr>
      <vt:lpstr>Sumario</vt:lpstr>
      <vt:lpstr>Sumario</vt:lpstr>
      <vt:lpstr>Tipos primitivos y de referencia</vt:lpstr>
      <vt:lpstr>Tipos</vt:lpstr>
      <vt:lpstr>Tipos</vt:lpstr>
      <vt:lpstr>Tipos</vt:lpstr>
      <vt:lpstr>Tipos</vt:lpstr>
      <vt:lpstr>Tipos</vt:lpstr>
      <vt:lpstr>Tipos</vt:lpstr>
      <vt:lpstr>Tipos</vt:lpstr>
      <vt:lpstr>Tipos</vt:lpstr>
      <vt:lpstr>Global</vt:lpstr>
      <vt:lpstr>Global</vt:lpstr>
      <vt:lpstr>Global</vt:lpstr>
      <vt:lpstr>Global</vt:lpstr>
      <vt:lpstr>Global</vt:lpstr>
      <vt:lpstr>Pasando argumentos</vt:lpstr>
      <vt:lpstr>Pasando argumentos</vt:lpstr>
      <vt:lpstr>Contexto y Scope</vt:lpstr>
      <vt:lpstr>Contexto y Scope</vt:lpstr>
      <vt:lpstr>Contexto y Scope</vt:lpstr>
      <vt:lpstr>Contexto y Scope</vt:lpstr>
      <vt:lpstr>Contexto y Scope</vt:lpstr>
      <vt:lpstr>Contexto y Scope</vt:lpstr>
      <vt:lpstr>Contexto y Scope</vt:lpstr>
      <vt:lpstr>Contexto y Scope</vt:lpstr>
      <vt:lpstr>Contexto y Scope</vt:lpstr>
      <vt:lpstr>Contexto y Scope</vt:lpstr>
      <vt:lpstr>Contexto y Scope</vt:lpstr>
      <vt:lpstr>Contexto y Scope</vt:lpstr>
      <vt:lpstr>Contexto y Scope</vt:lpstr>
      <vt:lpstr>Contexto y Scope</vt:lpstr>
      <vt:lpstr>Contexto y Scope</vt:lpstr>
      <vt:lpstr>Funciones</vt:lpstr>
      <vt:lpstr>El tipo Function</vt:lpstr>
      <vt:lpstr>El tipo Function</vt:lpstr>
      <vt:lpstr>El tipo Function</vt:lpstr>
      <vt:lpstr>El tipo Function</vt:lpstr>
      <vt:lpstr>Declarations vs Expressions</vt:lpstr>
      <vt:lpstr>Declarations vs Expressions</vt:lpstr>
      <vt:lpstr>Declarations vs Expressions</vt:lpstr>
      <vt:lpstr>Funciones como valor</vt:lpstr>
      <vt:lpstr>Funciones como valor</vt:lpstr>
      <vt:lpstr>this</vt:lpstr>
      <vt:lpstr>this</vt:lpstr>
      <vt:lpstr>this</vt:lpstr>
      <vt:lpstr>this</vt:lpstr>
      <vt:lpstr>this</vt:lpstr>
      <vt:lpstr>this</vt:lpstr>
      <vt:lpstr>this</vt:lpstr>
      <vt:lpstr>this</vt:lpstr>
      <vt:lpstr>this</vt:lpstr>
      <vt:lpstr>this</vt:lpstr>
      <vt:lpstr>Prototype</vt:lpstr>
      <vt:lpstr>Prototype</vt:lpstr>
      <vt:lpstr>Function Expressions</vt:lpstr>
      <vt:lpstr>Function Expressions</vt:lpstr>
      <vt:lpstr>Function Expressions</vt:lpstr>
      <vt:lpstr>Function Expressions</vt:lpstr>
      <vt:lpstr>Function Expressions</vt:lpstr>
      <vt:lpstr>Function Expressions</vt:lpstr>
      <vt:lpstr>Function Expressions</vt:lpstr>
      <vt:lpstr>Function Expressions</vt:lpstr>
      <vt:lpstr>Function Expressions</vt:lpstr>
      <vt:lpstr>Function Expressions</vt:lpstr>
      <vt:lpstr>Function Expressions</vt:lpstr>
      <vt:lpstr>Function Expressions</vt:lpstr>
      <vt:lpstr>Function Expressions</vt:lpstr>
      <vt:lpstr>Module Pattern</vt:lpstr>
      <vt:lpstr>Module Pattern</vt:lpstr>
      <vt:lpstr>Module Pattern</vt:lpstr>
      <vt:lpstr>Module Pattern</vt:lpstr>
      <vt:lpstr>Objetos</vt:lpstr>
      <vt:lpstr>Objetos</vt:lpstr>
      <vt:lpstr>Objetos</vt:lpstr>
      <vt:lpstr>Objetos</vt:lpstr>
      <vt:lpstr>Objetos</vt:lpstr>
      <vt:lpstr>Objetos</vt:lpstr>
      <vt:lpstr>Objetos</vt:lpstr>
      <vt:lpstr>Objetos</vt:lpstr>
      <vt:lpstr>Objetos</vt:lpstr>
      <vt:lpstr>Objetos</vt:lpstr>
      <vt:lpstr>Objetos</vt:lpstr>
      <vt:lpstr>Objetos</vt:lpstr>
      <vt:lpstr>Objetos</vt:lpstr>
      <vt:lpstr>Objetos</vt:lpstr>
      <vt:lpstr>Objetos</vt:lpstr>
      <vt:lpstr>Objetos</vt:lpstr>
      <vt:lpstr>Creación de Objetos</vt:lpstr>
      <vt:lpstr>Creación de objetos</vt:lpstr>
      <vt:lpstr>Creación de objetos</vt:lpstr>
      <vt:lpstr>Creación de objetos</vt:lpstr>
      <vt:lpstr>Creación de objetos</vt:lpstr>
      <vt:lpstr>Creación de objetos</vt:lpstr>
      <vt:lpstr>Creación de objetos</vt:lpstr>
      <vt:lpstr>Creación de objetos</vt:lpstr>
      <vt:lpstr>Creación de objetos</vt:lpstr>
      <vt:lpstr>Creación de objetos</vt:lpstr>
      <vt:lpstr>Creación de objetos</vt:lpstr>
      <vt:lpstr>Creación de objetos</vt:lpstr>
      <vt:lpstr>Creación de objetos</vt:lpstr>
      <vt:lpstr>Creación de objetos</vt:lpstr>
      <vt:lpstr>Creación de objetos</vt:lpstr>
      <vt:lpstr>Herencia</vt:lpstr>
      <vt:lpstr>Herencia</vt:lpstr>
      <vt:lpstr>Herencia</vt:lpstr>
      <vt:lpstr>Herencia</vt:lpstr>
      <vt:lpstr>Herencia</vt:lpstr>
      <vt:lpstr>Herencia</vt:lpstr>
      <vt:lpstr>Herencia</vt:lpstr>
      <vt:lpstr>Herencia</vt:lpstr>
      <vt:lpstr>Herencia</vt:lpstr>
      <vt:lpstr>Herencia</vt:lpstr>
      <vt:lpstr>Herencia</vt:lpstr>
      <vt:lpstr>Herencia</vt:lpstr>
      <vt:lpstr>Herencia</vt:lpstr>
      <vt:lpstr>Herencia</vt:lpstr>
      <vt:lpstr>Herencia</vt:lpstr>
      <vt:lpstr>Herencia</vt:lpstr>
      <vt:lpstr>Bibliografía </vt:lpstr>
      <vt:lpstr>Bibliografía 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Roberto Huertas</dc:creator>
  <cp:lastModifiedBy>Roberto Huertas</cp:lastModifiedBy>
  <cp:revision>363</cp:revision>
  <cp:lastPrinted>2015-06-06T06:52:46Z</cp:lastPrinted>
  <dcterms:created xsi:type="dcterms:W3CDTF">2015-05-29T14:06:59Z</dcterms:created>
  <dcterms:modified xsi:type="dcterms:W3CDTF">2015-06-08T20:47:53Z</dcterms:modified>
</cp:coreProperties>
</file>